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403" r:id="rId2"/>
    <p:sldId id="301" r:id="rId3"/>
    <p:sldId id="302" r:id="rId4"/>
    <p:sldId id="303" r:id="rId5"/>
    <p:sldId id="439" r:id="rId6"/>
    <p:sldId id="258" r:id="rId7"/>
    <p:sldId id="260" r:id="rId8"/>
    <p:sldId id="270" r:id="rId9"/>
    <p:sldId id="272" r:id="rId10"/>
    <p:sldId id="433" r:id="rId11"/>
    <p:sldId id="271" r:id="rId12"/>
    <p:sldId id="274" r:id="rId13"/>
    <p:sldId id="299" r:id="rId14"/>
    <p:sldId id="276" r:id="rId15"/>
    <p:sldId id="352" r:id="rId16"/>
    <p:sldId id="277" r:id="rId17"/>
    <p:sldId id="280" r:id="rId18"/>
    <p:sldId id="279" r:id="rId19"/>
    <p:sldId id="434" r:id="rId20"/>
    <p:sldId id="362" r:id="rId21"/>
    <p:sldId id="363" r:id="rId22"/>
    <p:sldId id="435" r:id="rId23"/>
    <p:sldId id="283" r:id="rId24"/>
    <p:sldId id="396" r:id="rId25"/>
    <p:sldId id="438" r:id="rId26"/>
    <p:sldId id="287" r:id="rId27"/>
    <p:sldId id="398" r:id="rId28"/>
    <p:sldId id="406" r:id="rId29"/>
    <p:sldId id="399" r:id="rId30"/>
    <p:sldId id="400" r:id="rId31"/>
    <p:sldId id="441" r:id="rId32"/>
    <p:sldId id="442" r:id="rId33"/>
    <p:sldId id="410" r:id="rId34"/>
    <p:sldId id="413" r:id="rId35"/>
    <p:sldId id="414" r:id="rId36"/>
    <p:sldId id="415" r:id="rId37"/>
    <p:sldId id="416" r:id="rId38"/>
    <p:sldId id="417" r:id="rId39"/>
    <p:sldId id="422" r:id="rId40"/>
    <p:sldId id="424" r:id="rId41"/>
    <p:sldId id="4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7" autoAdjust="0"/>
  </p:normalViewPr>
  <p:slideViewPr>
    <p:cSldViewPr>
      <p:cViewPr>
        <p:scale>
          <a:sx n="82" d="100"/>
          <a:sy n="82" d="100"/>
        </p:scale>
        <p:origin x="-2408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4A769-8625-884C-A1BF-DEF88FDFA591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C70D-0BBC-9446-B1DB-132B548D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8260-27A3-40BB-8B94-940CE705AB8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4A7B-AE4D-4BC9-80C2-529A7E3B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0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are in the era of big data and large-scale systems.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 issue of performance become paramount in that we want these systems to be scalable, fault-tolerant, and exhibit low latency.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Scalability to a larger extent especially in the context of datacenters is being addressed at multiple levels: 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innovative software-based approaches have been developed for very high scalability by leveraging thousands of machines in the data center.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In the same vein, rapid hardware advances have also made the problem of scalability relatively easer.</a:t>
            </a:r>
          </a:p>
          <a:p>
            <a:pPr marL="628650" lvl="1" indent="-171450">
              <a:buFontTx/>
              <a:buChar char="•"/>
            </a:pPr>
            <a:endParaRPr lang="en-US" baseline="0" dirty="0" smtClean="0"/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In the context of fault-tolerance, failures within the datacenters can be handled by storage disaggregation and storage redundancy.</a:t>
            </a:r>
          </a:p>
          <a:p>
            <a:pPr marL="171450" lvl="0" indent="-171450">
              <a:buFontTx/>
              <a:buChar char="•"/>
            </a:pPr>
            <a:endParaRPr lang="en-US" baseline="0" dirty="0" smtClean="0"/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However, datacenter failures remain a major vulnerability which can only be overcome by wide-area replication over multiple datacenters.</a:t>
            </a:r>
          </a:p>
          <a:p>
            <a:pPr marL="171450" lvl="0" indent="-171450">
              <a:buFontTx/>
              <a:buChar char="•"/>
            </a:pPr>
            <a:endParaRPr lang="en-US" baseline="0" dirty="0" smtClean="0"/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But wide-area replication becomes a source of latency bottlenecks.</a:t>
            </a:r>
          </a:p>
          <a:p>
            <a:pPr marL="171450" lvl="0" indent="-171450">
              <a:buFontTx/>
              <a:buChar char="•"/>
            </a:pPr>
            <a:endParaRPr lang="en-US" baseline="0" dirty="0" smtClean="0"/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My presentation will debunk the scalability issues and instead focus on the latency problem in the context of geo-replicated data over multiple datacenters in a systematic 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8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illustrates the lower bound by dividing regions in B according to a transaction T1 in A. The red region is where events at B might affect T1’s outcome (before its commitment). The green region is where events at B are affected by T1 (after hearing about it). This leaves the white region where events at B do not affect T1 and are not affected by T1. Thus, a transaction that begins and commits at the white region T2 might lead to an inconsistency. This is because T1 and T2 committed without being aware of each other.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relative latencies of T1 and T2 can be calculated from the (information) timelines. And they yield that Latency at A + latency at B must be at least the RTT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the lower-bound more formally.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graph of replicas to illustrate that the lower-bound must apply to all pairs.</a:t>
            </a:r>
          </a:p>
          <a:p>
            <a:endParaRPr lang="en-US" baseline="0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the lower-bound we can calculate what is the minimum average latency achievable using a minimization.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optimal compared to other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Scenario:</a:t>
            </a:r>
            <a:r>
              <a:rPr lang="en-US" baseline="0" dirty="0" smtClean="0"/>
              <a:t> RTT between A and B becomes 40 (</a:t>
            </a:r>
            <a:r>
              <a:rPr lang="en-US" baseline="0" dirty="0" err="1" smtClean="0"/>
              <a:t>RTT_real</a:t>
            </a:r>
            <a:r>
              <a:rPr lang="en-US" baseline="0" dirty="0" smtClean="0"/>
              <a:t>) rather than 30 (</a:t>
            </a:r>
            <a:r>
              <a:rPr lang="en-US" baseline="0" dirty="0" err="1" smtClean="0"/>
              <a:t>RTT_estimate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The transaction that starts at time 100 at A calculates that it needs to wait until it gets knowledge of B until time 90. But, because RTT is larger, this information is received at time 110, rather than time 105, which is the original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Scenario:</a:t>
            </a:r>
            <a:r>
              <a:rPr lang="en-US" baseline="0" dirty="0" smtClean="0"/>
              <a:t> RTT between A and B becomes 20 (</a:t>
            </a:r>
            <a:r>
              <a:rPr lang="en-US" baseline="0" dirty="0" err="1" smtClean="0"/>
              <a:t>RTT_real</a:t>
            </a:r>
            <a:r>
              <a:rPr lang="en-US" baseline="0" dirty="0" smtClean="0"/>
              <a:t>) rather than 30 (</a:t>
            </a:r>
            <a:r>
              <a:rPr lang="en-US" baseline="0" dirty="0" err="1" smtClean="0"/>
              <a:t>RTT_estimate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The transaction that starts at time 100 at A calculates that it needs to wait until it gets knowledge of B until time 90. But, because RTT is smaller, this information is received at time 100, rather than time 105, which is the original case. This means, that A gets what it needs from B when the transaction starts! If the same is true with C, then A could commit immediately.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idea behind geo-replication is to take your application or data and copy it to another location.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So, for example, if your application and data are in datacenter </a:t>
            </a:r>
            <a:r>
              <a:rPr lang="en-US" baseline="0" dirty="0" err="1" smtClean="0"/>
              <a:t>california</a:t>
            </a:r>
            <a:r>
              <a:rPr lang="en-US" baseline="0" dirty="0" smtClean="0"/>
              <a:t>, you might want to have copies of them in a datacenter in Virginia and Oregon.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way you are closer to users in Virginia and Oregon.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More importantly, if the datacenter in </a:t>
            </a:r>
            <a:r>
              <a:rPr lang="en-US" baseline="0" dirty="0" err="1" smtClean="0"/>
              <a:t>oregon</a:t>
            </a:r>
            <a:r>
              <a:rPr lang="en-US" baseline="0" dirty="0" smtClean="0"/>
              <a:t> experienced an outage, the application can still serve requests from the other datacenter.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main difference in geo-replication is that the communication latency between replicas is very large.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wide-area latency can be in the order of 10s to 100s of </a:t>
            </a:r>
            <a:r>
              <a:rPr lang="en-US" baseline="0" dirty="0" err="1" smtClean="0"/>
              <a:t>ms.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large wide-area latency makes coordination very expensive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Coordination is specially needed for database transactions with strong guarantees.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the</a:t>
            </a:r>
            <a:r>
              <a:rPr lang="en-US" baseline="0" dirty="0" smtClean="0"/>
              <a:t> commit latency results, showing that the latencies are according to what we expect.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0) we performed an evaluation on Amazon EC2. five data centers, three partitions.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We view a sample of the results for two data centers.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green circles denote the response latency for replicated commit, and the red circles denotes it for spanner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Virginia, then 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D424-6E4D-4184-85A4-3CB1CF0BE9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simpler version of message futures (to</a:t>
            </a:r>
            <a:r>
              <a:rPr lang="en-US" baseline="0" dirty="0" smtClean="0"/>
              <a:t> make the idea easier to understand)</a:t>
            </a:r>
            <a:r>
              <a:rPr lang="en-US" dirty="0" smtClean="0"/>
              <a:t>. In this version, the log propagation pattern is</a:t>
            </a:r>
            <a:r>
              <a:rPr lang="en-US" baseline="0" dirty="0" smtClean="0"/>
              <a:t> constrained in the following way: only one log transmission is being propagated at any time. When a machine receives a log, it sends a log, mimicking a ping-ponging pattern.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animation focuses on the scenario with two replicas. And a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(in orange circle) that we want to commit. The claim is that we can commit once we receive a log with the commit rule in the slide. The commit rule leads to detection of all conflicts because any transaction txn2 in B that conflicts with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will either lead to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aborting or txn2 aborting.</a:t>
            </a:r>
          </a:p>
          <a:p>
            <a:r>
              <a:rPr lang="en-US" baseline="0" dirty="0" smtClean="0"/>
              <a:t>	- if txn2 is in the red region,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will detect it in the log, and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will abort.</a:t>
            </a:r>
          </a:p>
          <a:p>
            <a:r>
              <a:rPr lang="en-US" baseline="0" dirty="0" smtClean="0"/>
              <a:t>	- If txn2 is in the purple region, it will detect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and txn2 will abort.</a:t>
            </a:r>
          </a:p>
          <a:p>
            <a:r>
              <a:rPr lang="en-US" baseline="0" dirty="0" smtClean="0"/>
              <a:t>	- If txn2 is in the yellow region, it has started after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has been received at B and thus either detects the conflict or txn2 reads from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Main take-away: we can commit transactions (for consistency without</a:t>
            </a:r>
            <a:r>
              <a:rPr lang="en-US" baseline="0" dirty="0" smtClean="0"/>
              <a:t> fault-tolerance) with less than RTT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real Message Futures does arbitrary log propagation.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Commit rule changes to reflect the propagation.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Animation shows that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can commit with commit rule by showing that a txn2 at B will either detect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or vice versa (analogous to previous slide)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 broke the RTT barrier, what is the limit?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9618-F6F4-BA41-A3DD-CE76C389142E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A57-4ED5-6F46-9473-0A41C7914900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7FB1-8C42-4840-A2CC-3A37638B9846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5BE2-314F-3C48-AB74-7C6076600812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1900-9062-A64A-9C44-FAAB6E052B37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DB2-2FFA-6148-B050-2AF523A190AF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16CF-BC33-CF4B-8C99-0FFC7B2000D3}" type="datetime1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985-CF8F-6942-AD70-A710365538A9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C5F-AF1A-D64D-90D0-558C6C01F156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B1E-6934-DD4E-B8CB-966FFDF68BFB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215-FAF9-8141-B8DD-B6E6F224F099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F9DBE8-8EAC-EB42-B89D-B15E01F49455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g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gif"/><Relationship Id="rId5" Type="http://schemas.openxmlformats.org/officeDocument/2006/relationships/image" Target="../media/image7.gi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gif"/><Relationship Id="rId5" Type="http://schemas.openxmlformats.org/officeDocument/2006/relationships/image" Target="../media/image7.gi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gif"/><Relationship Id="rId5" Type="http://schemas.openxmlformats.org/officeDocument/2006/relationships/image" Target="../media/image7.gi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Minimizing Transaction Latency in Geo-replicated Data Stores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Divy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Agrawal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Department of Computer Science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University of California at Santa Barbara</a:t>
            </a:r>
          </a:p>
          <a:p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Joint work with: </a:t>
            </a:r>
            <a:r>
              <a:rPr lang="en-US" sz="2000" dirty="0" err="1" smtClean="0">
                <a:solidFill>
                  <a:schemeClr val="tx1"/>
                </a:solidFill>
              </a:rPr>
              <a:t>Amr</a:t>
            </a:r>
            <a:r>
              <a:rPr lang="en-US" sz="2000" dirty="0" smtClean="0">
                <a:solidFill>
                  <a:schemeClr val="tx1"/>
                </a:solidFill>
              </a:rPr>
              <a:t> El </a:t>
            </a:r>
            <a:r>
              <a:rPr lang="en-US" sz="2000" dirty="0" err="1" smtClean="0">
                <a:solidFill>
                  <a:schemeClr val="tx1"/>
                </a:solidFill>
              </a:rPr>
              <a:t>Abbadi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Hatem</a:t>
            </a:r>
            <a:r>
              <a:rPr lang="en-US" sz="2000" dirty="0" smtClean="0">
                <a:solidFill>
                  <a:schemeClr val="tx1"/>
                </a:solidFill>
              </a:rPr>
              <a:t> Mahmoud, Faisal </a:t>
            </a:r>
            <a:r>
              <a:rPr lang="en-US" sz="2000" dirty="0" err="1" smtClean="0">
                <a:solidFill>
                  <a:schemeClr val="tx1"/>
                </a:solidFill>
              </a:rPr>
              <a:t>Nawab</a:t>
            </a:r>
            <a:r>
              <a:rPr lang="en-US" sz="2000" dirty="0" smtClean="0">
                <a:solidFill>
                  <a:schemeClr val="tx1"/>
                </a:solidFill>
              </a:rPr>
              <a:t>, and </a:t>
            </a:r>
            <a:r>
              <a:rPr lang="en-US" sz="2000" dirty="0" err="1" smtClean="0">
                <a:solidFill>
                  <a:schemeClr val="tx1"/>
                </a:solidFill>
              </a:rPr>
              <a:t>Vaibhav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Arora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92FD-21FA-0C4E-B641-D2B9723AE57F}" type="datetime1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Optimistic variant: F1 on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Execution:</a:t>
            </a:r>
          </a:p>
          <a:p>
            <a:pPr lvl="1"/>
            <a:r>
              <a:rPr lang="en-US" dirty="0" smtClean="0"/>
              <a:t>Optimistic reads </a:t>
            </a:r>
          </a:p>
          <a:p>
            <a:pPr lvl="1"/>
            <a:r>
              <a:rPr lang="en-US" dirty="0" smtClean="0"/>
              <a:t>Deferred writes</a:t>
            </a:r>
          </a:p>
          <a:p>
            <a:pPr lvl="1"/>
            <a:r>
              <a:rPr lang="en-US" dirty="0" smtClean="0"/>
              <a:t>At commit: </a:t>
            </a:r>
          </a:p>
          <a:p>
            <a:pPr lvl="2"/>
            <a:r>
              <a:rPr lang="en-US" dirty="0" smtClean="0"/>
              <a:t>Validate reads (using timestamps) </a:t>
            </a:r>
          </a:p>
          <a:p>
            <a:pPr lvl="2"/>
            <a:r>
              <a:rPr lang="en-US" dirty="0" smtClean="0"/>
              <a:t>Obtain read and write locks at the master</a:t>
            </a:r>
          </a:p>
          <a:p>
            <a:pPr lvl="2"/>
            <a:r>
              <a:rPr lang="en-US" dirty="0" smtClean="0"/>
              <a:t>Spanner commit: 2PC/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F0E1-0F34-BE43-B886-FAF15929EE17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17" y="1365634"/>
            <a:ext cx="782638" cy="8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latency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1143000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7557104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2PC message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Paxos</a:t>
            </a:r>
            <a:r>
              <a:rPr lang="en-US" sz="1600" dirty="0" smtClean="0"/>
              <a:t> message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6" idx="1"/>
          </p:cNvCxnSpPr>
          <p:nvPr/>
        </p:nvCxnSpPr>
        <p:spPr>
          <a:xfrm>
            <a:off x="2667000" y="2089666"/>
            <a:ext cx="5347304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>
            <a:off x="1066800" y="3537466"/>
            <a:ext cx="1066800" cy="838200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endCxn id="43" idx="1"/>
          </p:cNvCxnSpPr>
          <p:nvPr/>
        </p:nvCxnSpPr>
        <p:spPr>
          <a:xfrm flipH="1">
            <a:off x="2514600" y="2089666"/>
            <a:ext cx="152400" cy="2514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6" idx="2"/>
          </p:cNvCxnSpPr>
          <p:nvPr/>
        </p:nvCxnSpPr>
        <p:spPr>
          <a:xfrm>
            <a:off x="2667000" y="2000392"/>
            <a:ext cx="4890104" cy="1945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90800" y="1937266"/>
            <a:ext cx="76200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4" idx="1"/>
          </p:cNvCxnSpPr>
          <p:nvPr/>
        </p:nvCxnSpPr>
        <p:spPr>
          <a:xfrm flipH="1">
            <a:off x="1600200" y="1937266"/>
            <a:ext cx="1066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09800" y="37660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4"/>
            <a:endCxn id="26" idx="2"/>
          </p:cNvCxnSpPr>
          <p:nvPr/>
        </p:nvCxnSpPr>
        <p:spPr>
          <a:xfrm>
            <a:off x="3823304" y="39454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71800" y="49471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4" idx="4"/>
          </p:cNvCxnSpPr>
          <p:nvPr/>
        </p:nvCxnSpPr>
        <p:spPr>
          <a:xfrm flipH="1" flipV="1">
            <a:off x="2133600" y="3956566"/>
            <a:ext cx="5423504" cy="190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3" idx="2"/>
            <a:endCxn id="44" idx="3"/>
          </p:cNvCxnSpPr>
          <p:nvPr/>
        </p:nvCxnSpPr>
        <p:spPr>
          <a:xfrm flipH="1" flipV="1">
            <a:off x="1600200" y="4375666"/>
            <a:ext cx="4572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09800" y="39184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823304" y="40978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971800" y="50995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905000" y="4375666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133600" y="4097815"/>
            <a:ext cx="5423504" cy="49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842964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394510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482634" y="2000392"/>
            <a:ext cx="968840" cy="1537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A27-D68E-BC44-9AB1-8EEDC57A9E85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46"/>
    </mc:Choice>
    <mc:Fallback xmlns="">
      <p:transition spd="slow" advTm="1968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multi-datacenter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Spanner: </a:t>
            </a:r>
            <a:r>
              <a:rPr lang="en-US" dirty="0"/>
              <a:t>A</a:t>
            </a:r>
            <a:r>
              <a:rPr lang="en-US" dirty="0" smtClean="0"/>
              <a:t>n effective approach for multi-datacenter operations</a:t>
            </a:r>
          </a:p>
          <a:p>
            <a:pPr lvl="1"/>
            <a:r>
              <a:rPr lang="en-US" dirty="0" smtClean="0"/>
              <a:t>(Acceptable) throughput? 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Transactional consistency: multi-objects + replication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challenge with geo-replication: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Wide-area communication delays </a:t>
            </a:r>
            <a:r>
              <a:rPr lang="en-US" dirty="0" smtClean="0">
                <a:solidFill>
                  <a:srgbClr val="0070C0"/>
                </a:solidFill>
                <a:sym typeface="Wingdings"/>
              </a:rPr>
              <a:t> adversely impacts latency budgets for interactive transactions (e.g., mobile E-commerce)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 Engineered solutions (leverage datacenter proximity)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FAEC-B5D7-B94F-9D3A-C2E55AE9FC34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8"/>
    </mc:Choice>
    <mc:Fallback xmlns="">
      <p:transition spd="slow" advTm="329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Commit [VLDB’13]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PAXOS/2PC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61-270C-8C47-A3A7-795F22EFF07C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latency awareness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Inter-datacenter latency is much higher than intra-datacenter latency</a:t>
            </a:r>
          </a:p>
          <a:p>
            <a:pPr lvl="1"/>
            <a:r>
              <a:rPr lang="en-US" dirty="0" smtClean="0"/>
              <a:t>Intra-datacenter latency: ~ 1-2 milliseconds</a:t>
            </a:r>
          </a:p>
          <a:p>
            <a:pPr lvl="1"/>
            <a:r>
              <a:rPr lang="en-US" dirty="0" smtClean="0"/>
              <a:t>Inter-datacenter latency: 10s to 100s milliseconds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Minimize cross-datacenter communication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Replicated Commit </a:t>
            </a:r>
            <a:r>
              <a:rPr lang="en-US" sz="2000" dirty="0" smtClean="0">
                <a:solidFill>
                  <a:schemeClr val="accent1"/>
                </a:solidFill>
              </a:rPr>
              <a:t>[VLDB’13: UCSB]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Majority voting </a:t>
            </a:r>
            <a:r>
              <a:rPr lang="en-US" dirty="0" smtClean="0"/>
              <a:t>algorithm for the geo-replication framework</a:t>
            </a:r>
          </a:p>
          <a:p>
            <a:pPr lvl="1"/>
            <a:r>
              <a:rPr lang="en-US" dirty="0" smtClean="0"/>
              <a:t>Metaphor: “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atacenter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s a computer” </a:t>
            </a:r>
            <a:r>
              <a:rPr lang="en-US" dirty="0" smtClean="0"/>
              <a:t>paradigm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E63-182F-FC40-AECA-3EE5B6439C15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4"/>
    </mc:Choice>
    <mc:Fallback xmlns="">
      <p:transition spd="slow" advTm="343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execution:</a:t>
            </a:r>
          </a:p>
          <a:p>
            <a:pPr lvl="1"/>
            <a:r>
              <a:rPr lang="en-US" dirty="0" smtClean="0"/>
              <a:t>Read operations synchronized (locking) at majority data-centers.</a:t>
            </a:r>
          </a:p>
          <a:p>
            <a:pPr lvl="1"/>
            <a:r>
              <a:rPr lang="en-US" dirty="0" smtClean="0"/>
              <a:t>Write operations deferred until commit.</a:t>
            </a:r>
          </a:p>
          <a:p>
            <a:pPr lvl="1"/>
            <a:r>
              <a:rPr lang="en-US" dirty="0" smtClean="0"/>
              <a:t>At commit:</a:t>
            </a:r>
          </a:p>
          <a:p>
            <a:pPr lvl="2"/>
            <a:r>
              <a:rPr lang="en-US" dirty="0" smtClean="0"/>
              <a:t>User application initiates a </a:t>
            </a:r>
            <a:r>
              <a:rPr lang="en-US" dirty="0" err="1" smtClean="0"/>
              <a:t>Paxos</a:t>
            </a:r>
            <a:r>
              <a:rPr lang="en-US" dirty="0" smtClean="0"/>
              <a:t> protocol </a:t>
            </a:r>
          </a:p>
          <a:p>
            <a:pPr lvl="2"/>
            <a:r>
              <a:rPr lang="en-US" dirty="0" smtClean="0"/>
              <a:t>One of the shards at each data-center acts as a 2PC coordinator</a:t>
            </a:r>
          </a:p>
          <a:p>
            <a:pPr lvl="2"/>
            <a:r>
              <a:rPr lang="en-US" dirty="0" smtClean="0"/>
              <a:t>2PC within each datacenter (prepare phase of 2PC is the voting phase of </a:t>
            </a:r>
            <a:r>
              <a:rPr lang="en-US" dirty="0" err="1" smtClean="0"/>
              <a:t>Paxos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Commit phase of 2PC is integrated with the accept phase of </a:t>
            </a:r>
            <a:r>
              <a:rPr lang="en-US" dirty="0" err="1" smtClean="0"/>
              <a:t>Paxos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0D9F-3C9B-8B46-9D03-392655A9CA54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07" y="1350332"/>
            <a:ext cx="965586" cy="10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 [VLDB’13]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5814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4958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Voting messages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Locking messages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19400" y="2133600"/>
            <a:ext cx="4724400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request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Locks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332268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endCxn id="7" idx="1"/>
          </p:cNvCxnSpPr>
          <p:nvPr/>
        </p:nvCxnSpPr>
        <p:spPr>
          <a:xfrm flipH="1">
            <a:off x="1600200" y="2103286"/>
            <a:ext cx="1055914" cy="1478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43200" y="2103286"/>
            <a:ext cx="3048000" cy="1630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2" idx="2"/>
          </p:cNvCxnSpPr>
          <p:nvPr/>
        </p:nvCxnSpPr>
        <p:spPr>
          <a:xfrm>
            <a:off x="2057400" y="3924300"/>
            <a:ext cx="851504" cy="2111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3" idx="2"/>
          </p:cNvCxnSpPr>
          <p:nvPr/>
        </p:nvCxnSpPr>
        <p:spPr>
          <a:xfrm>
            <a:off x="16002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3"/>
            <a:endCxn id="23" idx="4"/>
          </p:cNvCxnSpPr>
          <p:nvPr/>
        </p:nvCxnSpPr>
        <p:spPr>
          <a:xfrm flipH="1">
            <a:off x="2971800" y="4288315"/>
            <a:ext cx="394304" cy="5503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2484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6" idx="2"/>
          </p:cNvCxnSpPr>
          <p:nvPr/>
        </p:nvCxnSpPr>
        <p:spPr>
          <a:xfrm flipV="1">
            <a:off x="6705600" y="3945415"/>
            <a:ext cx="851504" cy="89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4"/>
          </p:cNvCxnSpPr>
          <p:nvPr/>
        </p:nvCxnSpPr>
        <p:spPr>
          <a:xfrm flipV="1">
            <a:off x="7620000" y="4288315"/>
            <a:ext cx="454382" cy="65885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5" idx="2"/>
          </p:cNvCxnSpPr>
          <p:nvPr/>
        </p:nvCxnSpPr>
        <p:spPr>
          <a:xfrm flipH="1" flipV="1">
            <a:off x="2667000" y="2089666"/>
            <a:ext cx="3124200" cy="1855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7400" y="2103286"/>
            <a:ext cx="685800" cy="1554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371600" y="2089666"/>
            <a:ext cx="12954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7000" y="2089666"/>
            <a:ext cx="32766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D01F-2486-6643-AD80-B72A88926066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057400" y="4057157"/>
            <a:ext cx="851504" cy="2111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00200" y="4389499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71800" y="4421172"/>
            <a:ext cx="394304" cy="5503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48400" y="4389499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05600" y="4078272"/>
            <a:ext cx="851504" cy="89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0000" y="4421172"/>
            <a:ext cx="454382" cy="65885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25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8"/>
    </mc:Choice>
    <mc:Fallback xmlns="">
      <p:transition spd="slow" advTm="1208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depends on the network topology</a:t>
            </a:r>
          </a:p>
          <a:p>
            <a:endParaRPr lang="en-US" dirty="0" smtClean="0"/>
          </a:p>
          <a:p>
            <a:r>
              <a:rPr lang="en-US" dirty="0" smtClean="0"/>
              <a:t>Read phase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Replicated commit: </a:t>
            </a:r>
            <a:r>
              <a:rPr lang="en-US" dirty="0" smtClean="0"/>
              <a:t>majority (subject to stragglers)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Spanner:</a:t>
            </a:r>
            <a:r>
              <a:rPr lang="en-US" dirty="0" smtClean="0"/>
              <a:t> read from the leader</a:t>
            </a:r>
          </a:p>
          <a:p>
            <a:endParaRPr lang="en-US" dirty="0" smtClean="0"/>
          </a:p>
          <a:p>
            <a:r>
              <a:rPr lang="en-US" dirty="0" smtClean="0"/>
              <a:t>Commit phase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Replicated commit: </a:t>
            </a:r>
            <a:r>
              <a:rPr lang="en-US" dirty="0" smtClean="0"/>
              <a:t>1 round to majority (2)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Spanner:</a:t>
            </a:r>
            <a:r>
              <a:rPr lang="en-US" dirty="0" smtClean="0"/>
              <a:t> 1 round to leaders (2) + majority round from leaders (4)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707C-CE06-1949-B0F6-48D22E831BDF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81800" y="2743200"/>
            <a:ext cx="484632" cy="914400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772400" y="3962400"/>
            <a:ext cx="484632" cy="97840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6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9"/>
    </mc:Choice>
    <mc:Fallback xmlns="">
      <p:transition spd="slow" advTm="440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(Amazon Datacenters)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6" y="2103357"/>
            <a:ext cx="60007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335" y="2844931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41604" y="3240398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0644" y="3064638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7167" y="2701081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4119" y="3862472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8839" y="3651751"/>
            <a:ext cx="438912" cy="5852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01898" y="3657600"/>
            <a:ext cx="850392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337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65288" y="2388350"/>
            <a:ext cx="603504" cy="80467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56124" y="2571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167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5998765" y="2514600"/>
            <a:ext cx="932688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403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6467" y="4609931"/>
            <a:ext cx="6858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238" y="5606448"/>
            <a:ext cx="6858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0648" y="483629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Replicated Commit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5444" y="5860026"/>
            <a:ext cx="296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2PC/</a:t>
            </a:r>
            <a:r>
              <a:rPr lang="en-US" dirty="0" err="1" smtClean="0"/>
              <a:t>Paxos</a:t>
            </a:r>
            <a:endParaRPr lang="en-US" dirty="0"/>
          </a:p>
          <a:p>
            <a:r>
              <a:rPr lang="en-US" dirty="0" smtClean="0"/>
              <a:t>NOTE: Our implementation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6" y="1994054"/>
            <a:ext cx="259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Five data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into 3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YCSB clients at each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verage commit latency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54488" y="377508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92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9FA4-8A81-5D49-B91E-5EAF3947DF07}" type="datetime1">
              <a:rPr lang="en-US" smtClean="0"/>
              <a:t>2/15/16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0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7"/>
    </mc:Choice>
    <mc:Fallback xmlns="">
      <p:transition spd="slow" advTm="700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Request-Response Paradigm </a:t>
            </a:r>
            <a:r>
              <a:rPr lang="en-US" dirty="0" smtClean="0">
                <a:sym typeface="Wingdings"/>
              </a:rPr>
              <a:t> RTT Barrier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79CD-416C-9040-8EAF-0768AA223E60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 and big data infrastructures:</a:t>
            </a:r>
          </a:p>
          <a:p>
            <a:pPr lvl="1"/>
            <a:r>
              <a:rPr lang="en-US" dirty="0" smtClean="0"/>
              <a:t>Move away from traditional database solutions.</a:t>
            </a:r>
          </a:p>
          <a:p>
            <a:pPr lvl="1"/>
            <a:r>
              <a:rPr lang="en-US" dirty="0" smtClean="0"/>
              <a:t>Infrastructure technologies: </a:t>
            </a:r>
            <a:r>
              <a:rPr lang="en-US" dirty="0" err="1" smtClean="0">
                <a:solidFill>
                  <a:srgbClr val="0000FF"/>
                </a:solidFill>
              </a:rPr>
              <a:t>Bigtable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(for data management), and </a:t>
            </a:r>
            <a:r>
              <a:rPr lang="en-US" dirty="0" err="1" smtClean="0">
                <a:solidFill>
                  <a:srgbClr val="0000FF"/>
                </a:solidFill>
              </a:rPr>
              <a:t>MapReduce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(for data analysis).</a:t>
            </a:r>
          </a:p>
          <a:p>
            <a:pPr lvl="1"/>
            <a:r>
              <a:rPr lang="en-US" dirty="0" smtClean="0"/>
              <a:t>Last decade: </a:t>
            </a:r>
            <a:r>
              <a:rPr lang="en-US" dirty="0" smtClean="0">
                <a:solidFill>
                  <a:srgbClr val="0000FF"/>
                </a:solidFill>
              </a:rPr>
              <a:t>proliferation of numerous solutions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905"/>
            <a:ext cx="9144000" cy="278269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B0DB-0603-2846-AE9E-497C0617B174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-173773" y="3444219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18875" y="3474854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65681" y="2835396"/>
            <a:ext cx="5740823" cy="914400"/>
            <a:chOff x="1565681" y="2835396"/>
            <a:chExt cx="5740823" cy="914400"/>
          </a:xfrm>
        </p:grpSpPr>
        <p:sp>
          <p:nvSpPr>
            <p:cNvPr id="9" name="Oval 8"/>
            <p:cNvSpPr/>
            <p:nvPr/>
          </p:nvSpPr>
          <p:spPr>
            <a:xfrm>
              <a:off x="2000596" y="3061530"/>
              <a:ext cx="452298" cy="45227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93244" y="3061530"/>
              <a:ext cx="452298" cy="44811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65681" y="2835396"/>
              <a:ext cx="5740823" cy="91440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9440" y="5927559"/>
            <a:ext cx="6795857" cy="606326"/>
            <a:chOff x="939440" y="5927559"/>
            <a:chExt cx="6795857" cy="606326"/>
          </a:xfrm>
        </p:grpSpPr>
        <p:sp>
          <p:nvSpPr>
            <p:cNvPr id="12" name="TextBox 11"/>
            <p:cNvSpPr txBox="1"/>
            <p:nvPr/>
          </p:nvSpPr>
          <p:spPr>
            <a:xfrm>
              <a:off x="939440" y="5949109"/>
              <a:ext cx="25442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Datacenter A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2088" y="5927559"/>
              <a:ext cx="25032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Datacenter B</a:t>
              </a:r>
              <a:endParaRPr lang="en-US" sz="3200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7F5C-8B36-B849-89DB-0726BFBC3D8D}" type="datetime1">
              <a:rPr lang="en-US" smtClean="0"/>
              <a:t>2/15/16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6200000" flipH="1">
            <a:off x="1885462" y="1433017"/>
            <a:ext cx="682566" cy="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18875" y="3474854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00596" y="1774300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FF6600">
                <a:alpha val="5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93244" y="3057375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440" y="5949109"/>
            <a:ext cx="2544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Datacenter 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2088" y="5927559"/>
            <a:ext cx="2503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Datacenter B</a:t>
            </a:r>
            <a:endParaRPr lang="en-US" sz="3200" dirty="0"/>
          </a:p>
        </p:txBody>
      </p: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>
            <a:off x="2452894" y="2000436"/>
            <a:ext cx="3840350" cy="1283075"/>
          </a:xfrm>
          <a:prstGeom prst="line">
            <a:avLst/>
          </a:prstGeom>
          <a:ln w="635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644012" y="5296796"/>
            <a:ext cx="1178698" cy="1323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96432" y="4240235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FF6600">
                <a:alpha val="5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2"/>
            <a:endCxn id="22" idx="6"/>
          </p:cNvCxnSpPr>
          <p:nvPr/>
        </p:nvCxnSpPr>
        <p:spPr>
          <a:xfrm rot="10800000" flipV="1">
            <a:off x="2448730" y="3283511"/>
            <a:ext cx="3844514" cy="1182860"/>
          </a:xfrm>
          <a:prstGeom prst="line">
            <a:avLst/>
          </a:prstGeom>
          <a:ln w="635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triped Right Arrow 26"/>
          <p:cNvSpPr/>
          <p:nvPr/>
        </p:nvSpPr>
        <p:spPr>
          <a:xfrm rot="5400000">
            <a:off x="908885" y="2991087"/>
            <a:ext cx="2013664" cy="484632"/>
          </a:xfrm>
          <a:prstGeom prst="striped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2970401"/>
            <a:ext cx="1582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Latency</a:t>
            </a:r>
            <a:endParaRPr lang="en-US" sz="3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9B97-96E2-934E-BA43-567F10472CC2}" type="datetime1">
              <a:rPr lang="en-US" smtClean="0"/>
              <a:t>2/15/16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</a:t>
            </a:r>
            <a:r>
              <a:rPr lang="en-US" dirty="0" err="1" smtClean="0"/>
              <a:t>LogGING</a:t>
            </a:r>
            <a:r>
              <a:rPr lang="en-US" dirty="0" smtClean="0"/>
              <a:t> [CIDR’13]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9F1-CE55-0347-93C8-C558A3FC51E3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Event Log Propagation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Futures [CIDR’13]</a:t>
            </a:r>
          </a:p>
          <a:p>
            <a:pPr lvl="1"/>
            <a:r>
              <a:rPr lang="en-US" dirty="0"/>
              <a:t>Leverages event logs and log propagation that ensures </a:t>
            </a:r>
            <a:r>
              <a:rPr lang="en-US" dirty="0">
                <a:solidFill>
                  <a:srgbClr val="FF0000"/>
                </a:solidFill>
              </a:rPr>
              <a:t>causality [FiMi82,Wuu84,Liskov86,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Decouples </a:t>
            </a:r>
            <a:r>
              <a:rPr lang="en-US" dirty="0" smtClean="0">
                <a:solidFill>
                  <a:srgbClr val="0070C0"/>
                </a:solidFill>
              </a:rPr>
              <a:t>consistency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fault-tolerance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Protocols to ensure consistency only</a:t>
            </a:r>
          </a:p>
          <a:p>
            <a:pPr lvl="1"/>
            <a:r>
              <a:rPr lang="en-US" dirty="0" smtClean="0"/>
              <a:t>Augment with fault-tolerance [skipped]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790-D423-3F4C-9BA1-EBDC16D49CD2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9"/>
    </mc:Choice>
    <mc:Fallback xmlns="">
      <p:transition spd="slow" advTm="537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Futures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4114800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00400" y="4114800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95800" y="4096601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3600" y="4096601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81987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case: Ping ponging log propagations</a:t>
            </a:r>
          </a:p>
          <a:p>
            <a:r>
              <a:rPr lang="en-US" dirty="0" smtClean="0"/>
              <a:t>Commit rule: (1) wait until next log is received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log. </a:t>
            </a:r>
          </a:p>
        </p:txBody>
      </p:sp>
      <p:sp>
        <p:nvSpPr>
          <p:cNvPr id="3" name="Oval 2"/>
          <p:cNvSpPr/>
          <p:nvPr/>
        </p:nvSpPr>
        <p:spPr>
          <a:xfrm>
            <a:off x="2845252" y="3827417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9763" y="3997234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2488467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96204" y="5971532"/>
            <a:ext cx="2571196" cy="17491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39404" y="5973339"/>
            <a:ext cx="2571196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804" y="4390600"/>
            <a:ext cx="1351996" cy="86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Latency less than RTT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4" y="2880751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04" y="5163281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3AB-D7A4-1145-ACD2-71777C0338A4}" type="datetime1">
              <a:rPr lang="en-US" smtClean="0"/>
              <a:t>2/15/16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4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8"/>
    </mc:Choice>
    <mc:Fallback xmlns="">
      <p:transition spd="slow" advTm="130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48" grpId="0" animBg="1"/>
      <p:bldP spid="5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Propagation Rates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99570" y="4127080"/>
            <a:ext cx="290103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44780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case: Continuous log propagations</a:t>
            </a:r>
          </a:p>
          <a:p>
            <a:r>
              <a:rPr lang="en-US" dirty="0" smtClean="0"/>
              <a:t>Commit rule: (1) wait until </a:t>
            </a:r>
            <a:r>
              <a:rPr lang="en-US" dirty="0" smtClean="0">
                <a:solidFill>
                  <a:srgbClr val="FF0000"/>
                </a:solidFill>
              </a:rPr>
              <a:t>previous log transmission is acknowledged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</a:t>
            </a:r>
          </a:p>
        </p:txBody>
      </p:sp>
      <p:sp>
        <p:nvSpPr>
          <p:cNvPr id="3" name="Oval 2"/>
          <p:cNvSpPr/>
          <p:nvPr/>
        </p:nvSpPr>
        <p:spPr>
          <a:xfrm>
            <a:off x="2133600" y="3611879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4429" y="4205891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4020090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896304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313618" y="4138748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765766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99570" y="4145280"/>
            <a:ext cx="2901030" cy="1957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800600" y="4138748"/>
            <a:ext cx="2869462" cy="1922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2" y="2705099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04" y="5163281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08CE-222A-CF4B-B2F8-BAF6792ABD93}" type="datetime1">
              <a:rPr lang="en-US" smtClean="0"/>
              <a:t>2/15/16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5600" y="3657600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2"/>
    </mc:Choice>
    <mc:Fallback xmlns="">
      <p:transition spd="slow" advTm="790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819400"/>
            <a:ext cx="8229600" cy="1685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8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17600" dirty="0" smtClean="0">
                <a:solidFill>
                  <a:schemeClr val="bg2">
                    <a:lumMod val="50000"/>
                  </a:schemeClr>
                </a:solidFill>
              </a:rPr>
              <a:t>Is there a </a:t>
            </a:r>
            <a:r>
              <a:rPr lang="en-US" sz="17600" b="1" dirty="0" smtClean="0">
                <a:solidFill>
                  <a:schemeClr val="tx1"/>
                </a:solidFill>
              </a:rPr>
              <a:t>lower-bound</a:t>
            </a:r>
          </a:p>
          <a:p>
            <a:pPr algn="just"/>
            <a:r>
              <a:rPr lang="en-US" sz="16000" b="1" dirty="0">
                <a:solidFill>
                  <a:schemeClr val="bg1"/>
                </a:solidFill>
              </a:rPr>
              <a:t> </a:t>
            </a:r>
            <a:r>
              <a:rPr lang="en-US" sz="16000" b="1" dirty="0" smtClean="0">
                <a:solidFill>
                  <a:schemeClr val="bg1"/>
                </a:solidFill>
              </a:rPr>
              <a:t>   </a:t>
            </a:r>
            <a:r>
              <a:rPr lang="en-US" sz="16000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16000" dirty="0" smtClean="0">
                <a:solidFill>
                  <a:schemeClr val="tx1"/>
                </a:solidFill>
              </a:rPr>
              <a:t> </a:t>
            </a:r>
            <a:r>
              <a:rPr lang="en-US" sz="16000" dirty="0" smtClean="0">
                <a:solidFill>
                  <a:srgbClr val="FFC000"/>
                </a:solidFill>
              </a:rPr>
              <a:t>transaction latency</a:t>
            </a:r>
            <a:r>
              <a:rPr lang="en-US" sz="192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264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D875-60BE-5542-824E-2634B127EC2A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9"/>
    </mc:Choice>
    <mc:Fallback xmlns="">
      <p:transition spd="slow" advTm="451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009900" y="2077804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29000" y="3771900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3752672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edefined Process 19"/>
          <p:cNvSpPr/>
          <p:nvPr/>
        </p:nvSpPr>
        <p:spPr>
          <a:xfrm>
            <a:off x="493875" y="5638800"/>
            <a:ext cx="8001000" cy="1066800"/>
          </a:xfrm>
          <a:prstGeom prst="flowChartPredefinedProcess">
            <a:avLst/>
          </a:prstGeom>
          <a:solidFill>
            <a:srgbClr val="9F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the relationship between the latencies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of transaction T1 and T2?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6925" y="789057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requests to 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0125" y="83462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commits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3951" y="19812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3951" y="39624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546" y="16272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9192" y="36084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2781300" y="1790700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24500" y="1752600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171545" y="2115904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3951" y="373380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affect outcome of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5242" y="3714572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 be affected by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8574" y="4217623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76391" y="1799409"/>
            <a:ext cx="2238851" cy="278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latency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62836" y="3429000"/>
            <a:ext cx="2238851" cy="2783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 latency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5" y="739217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51" y="4552772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C3EA-5A56-0548-90BE-AA8BBE30FC57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9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4"/>
    </mc:Choice>
    <mc:Fallback xmlns="">
      <p:transition spd="slow" advTm="193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11" grpId="0" animBg="1"/>
      <p:bldP spid="12" grpId="0" animBg="1"/>
      <p:bldP spid="12" grpId="1" animBg="1"/>
      <p:bldP spid="15" grpId="0" animBg="1"/>
      <p:bldP spid="16" grpId="0" animBg="1"/>
      <p:bldP spid="19" grpId="0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EF49-411D-D942-A9A0-F4791EA4D03F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667000"/>
            <a:ext cx="6853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L[T] = c(T) – q(T)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Awareness zone &gt; q(T) + RTT/2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Influence zone &lt; c(T) – RTT/2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Critical zone: Awareness Zone – Influence Zone = RTT - L</a:t>
            </a:r>
            <a:r>
              <a:rPr lang="en-US" b="1" baseline="-25000" dirty="0" smtClean="0"/>
              <a:t>A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28644" y="4812268"/>
            <a:ext cx="617348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Duration of the critical zone: RTT – L</a:t>
            </a:r>
            <a:r>
              <a:rPr lang="en-US" baseline="-25000" dirty="0" smtClean="0"/>
              <a:t>A</a:t>
            </a:r>
          </a:p>
          <a:p>
            <a:pPr marL="285750" indent="-285750">
              <a:buFont typeface="Arial"/>
              <a:buChar char="•"/>
            </a:pPr>
            <a:endParaRPr lang="en-US" baseline="-250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that is the latency of T’ at B, i.e., </a:t>
            </a:r>
            <a:r>
              <a:rPr lang="en-US" sz="2400" b="1" dirty="0" smtClean="0">
                <a:solidFill>
                  <a:srgbClr val="FF6600"/>
                </a:solidFill>
              </a:rPr>
              <a:t>L</a:t>
            </a:r>
            <a:r>
              <a:rPr lang="en-US" sz="2400" b="1" baseline="-25000" dirty="0" smtClean="0">
                <a:solidFill>
                  <a:srgbClr val="FF6600"/>
                </a:solidFill>
              </a:rPr>
              <a:t>B</a:t>
            </a:r>
            <a:r>
              <a:rPr lang="en-US" sz="2400" b="1" dirty="0" smtClean="0">
                <a:solidFill>
                  <a:srgbClr val="FF6600"/>
                </a:solidFill>
              </a:rPr>
              <a:t> &gt; RTT – L</a:t>
            </a:r>
            <a:r>
              <a:rPr lang="en-US" sz="2400" b="1" baseline="-25000" dirty="0" smtClean="0">
                <a:solidFill>
                  <a:srgbClr val="FF6600"/>
                </a:solidFill>
              </a:rPr>
              <a:t>A</a:t>
            </a:r>
          </a:p>
          <a:p>
            <a:pPr marL="342900" indent="-342900">
              <a:buFont typeface="Arial"/>
              <a:buChar char="•"/>
            </a:pPr>
            <a:endParaRPr lang="en-US" sz="2400" b="1" baseline="-25000" dirty="0">
              <a:solidFill>
                <a:srgbClr val="FF6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Equivalently: </a:t>
            </a:r>
            <a:r>
              <a:rPr lang="en-US" sz="2400" b="1" dirty="0" smtClean="0">
                <a:solidFill>
                  <a:srgbClr val="FF6600"/>
                </a:solidFill>
              </a:rPr>
              <a:t>L</a:t>
            </a:r>
            <a:r>
              <a:rPr lang="en-US" sz="2400" b="1" baseline="-25000" dirty="0" smtClean="0">
                <a:solidFill>
                  <a:srgbClr val="FF6600"/>
                </a:solidFill>
              </a:rPr>
              <a:t>A</a:t>
            </a:r>
            <a:r>
              <a:rPr lang="en-US" sz="2400" b="1" dirty="0" smtClean="0">
                <a:solidFill>
                  <a:srgbClr val="FF6600"/>
                </a:solidFill>
              </a:rPr>
              <a:t> + L</a:t>
            </a:r>
            <a:r>
              <a:rPr lang="en-US" sz="2400" b="1" baseline="-25000" dirty="0" smtClean="0">
                <a:solidFill>
                  <a:srgbClr val="FF6600"/>
                </a:solidFill>
              </a:rPr>
              <a:t>B</a:t>
            </a:r>
            <a:r>
              <a:rPr lang="en-US" sz="2400" b="1" dirty="0" smtClean="0">
                <a:solidFill>
                  <a:srgbClr val="FF6600"/>
                </a:solidFill>
              </a:rPr>
              <a:t> &gt; RTT</a:t>
            </a:r>
            <a:endParaRPr lang="en-US" b="1" dirty="0" smtClean="0">
              <a:solidFill>
                <a:srgbClr val="FF66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685800"/>
            <a:ext cx="7315200" cy="1905000"/>
            <a:chOff x="838200" y="685800"/>
            <a:chExt cx="7315200" cy="1905000"/>
          </a:xfrm>
        </p:grpSpPr>
        <p:grpSp>
          <p:nvGrpSpPr>
            <p:cNvPr id="19" name="Group 18"/>
            <p:cNvGrpSpPr/>
            <p:nvPr/>
          </p:nvGrpSpPr>
          <p:grpSpPr>
            <a:xfrm>
              <a:off x="838200" y="820382"/>
              <a:ext cx="7315200" cy="1770418"/>
              <a:chOff x="539192" y="1752600"/>
              <a:chExt cx="7385608" cy="2819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39192" y="1752600"/>
                <a:ext cx="7385608" cy="2819400"/>
                <a:chOff x="539192" y="1752600"/>
                <a:chExt cx="7385608" cy="28194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063951" y="1981200"/>
                  <a:ext cx="6860849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063951" y="3962400"/>
                  <a:ext cx="6860849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539192" y="3263225"/>
                  <a:ext cx="481222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/>
                    <a:t>B</a:t>
                  </a:r>
                  <a:endParaRPr lang="en-US" sz="4000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346309" y="1790700"/>
                  <a:ext cx="892190" cy="381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292934"/>
                      </a:solidFill>
                    </a:rPr>
                    <a:t>q(T)</a:t>
                  </a:r>
                  <a:endParaRPr lang="en-US" sz="1400" b="1" dirty="0">
                    <a:solidFill>
                      <a:srgbClr val="292934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524500" y="1752600"/>
                  <a:ext cx="750324" cy="3810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292934"/>
                      </a:solidFill>
                    </a:rPr>
                    <a:t>c</a:t>
                  </a:r>
                  <a:r>
                    <a:rPr lang="en-US" sz="1400" b="1" dirty="0" smtClean="0">
                      <a:solidFill>
                        <a:srgbClr val="292934"/>
                      </a:solidFill>
                    </a:rPr>
                    <a:t>(T)</a:t>
                  </a:r>
                  <a:endParaRPr lang="en-US" sz="1400" b="1" dirty="0">
                    <a:solidFill>
                      <a:srgbClr val="292934"/>
                    </a:solidFill>
                  </a:endParaRPr>
                </a:p>
              </p:txBody>
            </p:sp>
            <p:cxnSp>
              <p:nvCxnSpPr>
                <p:cNvPr id="12" name="Straight Arrow Connector 11"/>
                <p:cNvCxnSpPr>
                  <a:stCxn id="10" idx="5"/>
                </p:cNvCxnSpPr>
                <p:nvPr/>
              </p:nvCxnSpPr>
              <p:spPr>
                <a:xfrm>
                  <a:off x="3107841" y="2115904"/>
                  <a:ext cx="2407402" cy="184649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1063951" y="3733800"/>
                  <a:ext cx="1945949" cy="8382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Influence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515242" y="3714572"/>
                  <a:ext cx="1945949" cy="8382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Awareness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276391" y="1799409"/>
                  <a:ext cx="2238851" cy="27839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T latency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162836" y="3823201"/>
                  <a:ext cx="2238851" cy="7487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Critical Zone: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T’ latency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009900" y="2077804"/>
                <a:ext cx="2581555" cy="1884596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38200" y="685800"/>
              <a:ext cx="5565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85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Latency(x) + Latency(y) &gt; RTT(</a:t>
            </a:r>
            <a:r>
              <a:rPr lang="en-US" dirty="0" err="1" smtClean="0"/>
              <a:t>x,</a:t>
            </a:r>
            <a:r>
              <a:rPr lang="en-US" dirty="0" err="1"/>
              <a:t>y</a:t>
            </a:r>
            <a:r>
              <a:rPr lang="en-US" dirty="0" smtClean="0"/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5181600"/>
            <a:ext cx="7543800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Minimize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sum of latencies)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Subject to 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1) Latency(A) + Latency (B) &gt; RTT(A,B), for all A,B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</a:t>
            </a:r>
            <a:r>
              <a:rPr lang="en-US" dirty="0" smtClean="0">
                <a:solidFill>
                  <a:schemeClr val="tx1"/>
                </a:solidFill>
              </a:rPr>
              <a:t>   (</a:t>
            </a:r>
            <a:r>
              <a:rPr lang="en-US" dirty="0">
                <a:solidFill>
                  <a:schemeClr val="tx1"/>
                </a:solidFill>
              </a:rPr>
              <a:t>2) Latency (A) &gt;= 0, for all A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612826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05100" y="3839697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4900" y="3822280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3108642" y="307002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3543300" y="4279480"/>
            <a:ext cx="1371600" cy="17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4648200" y="3070026"/>
            <a:ext cx="685800" cy="752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3700" y="328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3427" y="33008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8527" y="43505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B674-2802-224A-A0AF-032D9B8C633B}" type="datetime1">
              <a:rPr lang="en-US" smtClean="0"/>
              <a:t>2/15/16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6"/>
    </mc:Choice>
    <mc:Fallback xmlns="">
      <p:transition spd="slow" advTm="131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Data-centric Synchronization: A Renaissance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Low-level Storage Architectures:</a:t>
            </a:r>
          </a:p>
          <a:p>
            <a:pPr lvl="1"/>
            <a:r>
              <a:rPr lang="en-US" dirty="0" smtClean="0"/>
              <a:t>Eventual consistency </a:t>
            </a:r>
            <a:r>
              <a:rPr lang="en-US" dirty="0" smtClean="0">
                <a:sym typeface="Wingdings"/>
              </a:rPr>
              <a:t> higher-level guarantees</a:t>
            </a:r>
            <a:endParaRPr lang="en-US" dirty="0">
              <a:sym typeface="Wingdings"/>
            </a:endParaRPr>
          </a:p>
          <a:p>
            <a:pPr lvl="1"/>
            <a:r>
              <a:rPr lang="en-US" b="1" dirty="0" smtClean="0">
                <a:sym typeface="Wingdings"/>
              </a:rPr>
              <a:t>Reason: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Lack of clear semantics  source of confusion to developers</a:t>
            </a:r>
          </a:p>
          <a:p>
            <a:pPr marL="274320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Data Store Architectures:</a:t>
            </a:r>
          </a:p>
          <a:p>
            <a:pPr lvl="1"/>
            <a:r>
              <a:rPr lang="en-US" dirty="0" smtClean="0"/>
              <a:t>Single row atomicity </a:t>
            </a:r>
            <a:r>
              <a:rPr lang="en-US" dirty="0" smtClean="0">
                <a:sym typeface="Wingdings"/>
              </a:rPr>
              <a:t>  multi-row transactional guarantees</a:t>
            </a:r>
          </a:p>
          <a:p>
            <a:pPr lvl="1"/>
            <a:r>
              <a:rPr lang="en-US" b="1" dirty="0" smtClean="0">
                <a:sym typeface="Wingdings"/>
              </a:rPr>
              <a:t>Reason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: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Primitive data API  Proliferation of duplicate code</a:t>
            </a:r>
          </a:p>
          <a:p>
            <a:pPr marL="274320" lvl="1" indent="0">
              <a:buNone/>
            </a:pPr>
            <a:endParaRPr lang="en-US" dirty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Data Replication:</a:t>
            </a:r>
          </a:p>
          <a:p>
            <a:pPr lvl="1"/>
            <a:r>
              <a:rPr lang="en-US" dirty="0" smtClean="0">
                <a:sym typeface="Wingdings"/>
              </a:rPr>
              <a:t>Non-zero failure probabilities  Multi-datacenter architectures (fault-tolerance)</a:t>
            </a:r>
          </a:p>
          <a:p>
            <a:pPr lvl="1"/>
            <a:r>
              <a:rPr lang="en-US" dirty="0" smtClean="0">
                <a:sym typeface="Wingdings"/>
              </a:rPr>
              <a:t>Datacenter migration  Multi-datacenter solutions (availability)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F975-A62B-8F48-BC76-4D7830994D22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flipH="1">
            <a:off x="3375342" y="199094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71800" y="1533746"/>
            <a:ext cx="3048000" cy="2141271"/>
            <a:chOff x="2971800" y="1533746"/>
            <a:chExt cx="3048000" cy="2141271"/>
          </a:xfrm>
        </p:grpSpPr>
        <p:sp>
          <p:nvSpPr>
            <p:cNvPr id="4" name="Oval 3"/>
            <p:cNvSpPr/>
            <p:nvPr/>
          </p:nvSpPr>
          <p:spPr>
            <a:xfrm>
              <a:off x="4076700" y="1533746"/>
              <a:ext cx="8382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971800" y="2760617"/>
              <a:ext cx="8382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181600" y="2743200"/>
              <a:ext cx="8382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6" idx="2"/>
              <a:endCxn id="5" idx="6"/>
            </p:cNvCxnSpPr>
            <p:nvPr/>
          </p:nvCxnSpPr>
          <p:spPr>
            <a:xfrm flipH="1">
              <a:off x="3810000" y="3200400"/>
              <a:ext cx="1371600" cy="174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6" idx="0"/>
            </p:cNvCxnSpPr>
            <p:nvPr/>
          </p:nvCxnSpPr>
          <p:spPr>
            <a:xfrm>
              <a:off x="4914900" y="1990946"/>
              <a:ext cx="685800" cy="7522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00400" y="2209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80127" y="222172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5227" y="32714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40792"/>
              </p:ext>
            </p:extLst>
          </p:nvPr>
        </p:nvGraphicFramePr>
        <p:xfrm>
          <a:off x="762002" y="42672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8"/>
                <a:gridCol w="1143000"/>
                <a:gridCol w="1219200"/>
                <a:gridCol w="1143000"/>
                <a:gridCol w="1143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</a:t>
                      </a:r>
                      <a:r>
                        <a:rPr lang="en-US" baseline="0" dirty="0" smtClean="0"/>
                        <a:t> (Leader 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 (Leader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B8A1-E9D6-A743-9C4F-6D3CA50EA15E}" type="datetime1">
              <a:rPr lang="en-US" smtClean="0"/>
              <a:t>2/15/16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"/>
    </mc:Choice>
    <mc:Fallback xmlns="">
      <p:transition spd="slow" advTm="49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Lower-bound result: What is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significance of this result – especially since we have no control of the </a:t>
            </a:r>
            <a:r>
              <a:rPr lang="en-US" dirty="0" smtClean="0">
                <a:solidFill>
                  <a:srgbClr val="FF0000"/>
                </a:solidFill>
              </a:rPr>
              <a:t>physical reality (RTTs)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No physical system can guarantee pre-determined values of RTTs between datacenters, right?</a:t>
            </a:r>
          </a:p>
          <a:p>
            <a:endParaRPr lang="en-US" dirty="0"/>
          </a:p>
          <a:p>
            <a:r>
              <a:rPr lang="en-US" dirty="0" smtClean="0"/>
              <a:t>What happens when message communication is subject to random aberrations, e.g., </a:t>
            </a:r>
            <a:r>
              <a:rPr lang="en-US" dirty="0" smtClean="0">
                <a:solidFill>
                  <a:srgbClr val="FF6600"/>
                </a:solidFill>
              </a:rPr>
              <a:t>lost messages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Does this approach require </a:t>
            </a:r>
            <a:r>
              <a:rPr lang="en-US" dirty="0" smtClean="0">
                <a:solidFill>
                  <a:srgbClr val="FF6600"/>
                </a:solidFill>
              </a:rPr>
              <a:t>perfect clock synchronization</a:t>
            </a:r>
            <a:r>
              <a:rPr lang="en-US" dirty="0" smtClean="0"/>
              <a:t>?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23F-0F61-2F40-942A-73741E507A76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of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FF6600"/>
                </a:solidFill>
              </a:rPr>
              <a:t>physical reality</a:t>
            </a:r>
            <a:r>
              <a:rPr lang="en-US" dirty="0" smtClean="0"/>
              <a:t> (i.e., RTTs) to develop the right abstraction.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Physical RTTs </a:t>
            </a:r>
            <a:r>
              <a:rPr lang="en-US" dirty="0" smtClean="0">
                <a:sym typeface="Wingdings"/>
              </a:rPr>
              <a:t> Logical Notion of RTTs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Develop a protocol in the transformed domain to ensure that the resulting protocol guarantees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correctness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Deployment in the physical world should only impact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efficiency </a:t>
            </a:r>
            <a:r>
              <a:rPr lang="en-US" dirty="0" smtClean="0">
                <a:sym typeface="Wingdings"/>
              </a:rPr>
              <a:t>not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correctness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Proximity of the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physical reality</a:t>
            </a:r>
            <a:r>
              <a:rPr lang="en-US" dirty="0" smtClean="0">
                <a:sym typeface="Wingdings"/>
              </a:rPr>
              <a:t> to the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logical abstraction </a:t>
            </a:r>
            <a:r>
              <a:rPr lang="en-US" dirty="0" smtClean="0">
                <a:sym typeface="Wingdings"/>
              </a:rPr>
              <a:t>will yield the desired result, i.e.,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optimal latency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A139-4D79-8943-AB9D-2B7F4D3C3E2F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438400"/>
            <a:ext cx="8229600" cy="3056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</a:rPr>
              <a:t>Achieving the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rgbClr val="FFC000"/>
                </a:solidFill>
              </a:rPr>
              <a:t>lower-bound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4730-478D-4149-A6E2-788802BBF5DB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"/>
    </mc:Choice>
    <mc:Fallback xmlns="">
      <p:transition spd="slow" advTm="55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Helios: The Logical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BCC8-C951-2146-83A9-27F1F525DB29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1533747"/>
            <a:ext cx="1600200" cy="1133253"/>
            <a:chOff x="304800" y="1533747"/>
            <a:chExt cx="3276600" cy="2276253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533747"/>
              <a:ext cx="3276600" cy="2276253"/>
              <a:chOff x="2971800" y="1533746"/>
              <a:chExt cx="3048000" cy="214127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76700" y="1533746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A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71800" y="2760617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2743200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10" idx="2"/>
                <a:endCxn id="9" idx="6"/>
              </p:cNvCxnSpPr>
              <p:nvPr/>
            </p:nvCxnSpPr>
            <p:spPr>
              <a:xfrm flipH="1">
                <a:off x="3810000" y="3200400"/>
                <a:ext cx="1371600" cy="174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4914900" y="1990946"/>
                <a:ext cx="685800" cy="7522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2209800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80127" y="2221723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20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75227" y="3271497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40</a:t>
                </a:r>
                <a:endParaRPr lang="en-US" sz="1200" dirty="0"/>
              </a:p>
            </p:txBody>
          </p:sp>
        </p:grp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flipH="1">
              <a:off x="838201" y="2019768"/>
              <a:ext cx="654367" cy="777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91941"/>
              </p:ext>
            </p:extLst>
          </p:nvPr>
        </p:nvGraphicFramePr>
        <p:xfrm>
          <a:off x="2362200" y="1676400"/>
          <a:ext cx="5943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003"/>
                <a:gridCol w="891540"/>
                <a:gridCol w="950976"/>
                <a:gridCol w="891540"/>
                <a:gridCol w="891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57200" y="37338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" y="4953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" y="6096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3352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4505980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63880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1981200" y="3581400"/>
            <a:ext cx="6858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4800600" y="3505200"/>
            <a:ext cx="685800" cy="4572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105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endCxn id="30" idx="3"/>
          </p:cNvCxnSpPr>
          <p:nvPr/>
        </p:nvCxnSpPr>
        <p:spPr>
          <a:xfrm flipV="1">
            <a:off x="990600" y="3895445"/>
            <a:ext cx="3910433" cy="1133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46482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1524000" y="3895445"/>
            <a:ext cx="3377033" cy="2276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9200" y="57912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9" idx="6"/>
          </p:cNvCxnSpPr>
          <p:nvPr/>
        </p:nvCxnSpPr>
        <p:spPr>
          <a:xfrm>
            <a:off x="2667000" y="3810000"/>
            <a:ext cx="3429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</p:cNvCxnSpPr>
          <p:nvPr/>
        </p:nvCxnSpPr>
        <p:spPr>
          <a:xfrm>
            <a:off x="2667000" y="38100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3600" y="4648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5791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cxnSp>
        <p:nvCxnSpPr>
          <p:cNvPr id="45" name="Straight Connector 44"/>
          <p:cNvCxnSpPr>
            <a:stCxn id="33" idx="2"/>
          </p:cNvCxnSpPr>
          <p:nvPr/>
        </p:nvCxnSpPr>
        <p:spPr>
          <a:xfrm flipV="1">
            <a:off x="982711" y="4953000"/>
            <a:ext cx="5113289" cy="645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600200" y="6096000"/>
            <a:ext cx="42672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4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3" grpId="0"/>
      <p:bldP spid="36" grpId="0"/>
      <p:bldP spid="42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the Physical Reality: RTT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when: </a:t>
            </a:r>
          </a:p>
          <a:p>
            <a:pPr marL="274320" lvl="1" indent="0">
              <a:buNone/>
            </a:pPr>
            <a:r>
              <a:rPr lang="en-US" sz="2800" dirty="0" smtClean="0"/>
              <a:t>                      </a:t>
            </a:r>
            <a:r>
              <a:rPr lang="en-US" sz="2800" dirty="0" err="1" smtClean="0"/>
              <a:t>RTT</a:t>
            </a:r>
            <a:r>
              <a:rPr lang="en-US" sz="2800" baseline="-25000" dirty="0" err="1" smtClean="0"/>
              <a:t>real</a:t>
            </a:r>
            <a:r>
              <a:rPr lang="en-US" sz="2800" dirty="0" smtClean="0"/>
              <a:t> ≠ RTT</a:t>
            </a:r>
          </a:p>
          <a:p>
            <a:r>
              <a:rPr lang="en-US" dirty="0" smtClean="0"/>
              <a:t>Does this jeopardize </a:t>
            </a:r>
            <a:r>
              <a:rPr lang="en-US" dirty="0" smtClean="0">
                <a:solidFill>
                  <a:srgbClr val="FF6600"/>
                </a:solidFill>
              </a:rPr>
              <a:t>correctness?</a:t>
            </a:r>
          </a:p>
          <a:p>
            <a:pPr lvl="1"/>
            <a:r>
              <a:rPr lang="en-US" dirty="0" smtClean="0"/>
              <a:t>The answer is </a:t>
            </a:r>
            <a:r>
              <a:rPr lang="en-US" dirty="0" smtClean="0">
                <a:solidFill>
                  <a:srgbClr val="FF6600"/>
                </a:solidFill>
              </a:rPr>
              <a:t>NO.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 </a:t>
            </a:r>
            <a:r>
              <a:rPr lang="en-US" dirty="0" err="1"/>
              <a:t>RTT</a:t>
            </a:r>
            <a:r>
              <a:rPr lang="en-US" baseline="-25000" dirty="0" err="1"/>
              <a:t>real</a:t>
            </a:r>
            <a:r>
              <a:rPr lang="en-US" dirty="0"/>
              <a:t> &gt;</a:t>
            </a:r>
            <a:r>
              <a:rPr lang="en-US" dirty="0" smtClean="0"/>
              <a:t> RTT: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commit latency</a:t>
            </a:r>
            <a:r>
              <a:rPr lang="en-US" dirty="0" smtClean="0"/>
              <a:t> realized at Datacenter A will be larger than what was expected.</a:t>
            </a:r>
          </a:p>
          <a:p>
            <a:pPr lvl="1"/>
            <a:endParaRPr lang="en-US" dirty="0"/>
          </a:p>
          <a:p>
            <a:r>
              <a:rPr lang="en-US" dirty="0" err="1" smtClean="0"/>
              <a:t>RTT</a:t>
            </a:r>
            <a:r>
              <a:rPr lang="en-US" baseline="-25000" dirty="0" err="1" smtClean="0"/>
              <a:t>real</a:t>
            </a:r>
            <a:r>
              <a:rPr lang="en-US" baseline="-25000" dirty="0" smtClean="0"/>
              <a:t> </a:t>
            </a:r>
            <a:r>
              <a:rPr lang="en-US" dirty="0" smtClean="0"/>
              <a:t> &lt; RTT: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commit latency </a:t>
            </a:r>
            <a:r>
              <a:rPr lang="en-US" dirty="0" smtClean="0"/>
              <a:t>realized at Datacenter A will be smaller than what was expected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F6E9-B393-6644-84E5-F48E1D3D2EB4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RTT</a:t>
            </a:r>
            <a:r>
              <a:rPr lang="en-US" baseline="-25000" dirty="0" err="1" smtClean="0"/>
              <a:t>real</a:t>
            </a:r>
            <a:r>
              <a:rPr lang="en-US" dirty="0" smtClean="0"/>
              <a:t> </a:t>
            </a:r>
            <a:r>
              <a:rPr lang="en-US" dirty="0"/>
              <a:t>&gt; RTT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B713-F52C-3548-A1D0-1FEC27DD075D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1533747"/>
            <a:ext cx="1600200" cy="1133253"/>
            <a:chOff x="304800" y="1533747"/>
            <a:chExt cx="3276600" cy="2276253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533747"/>
              <a:ext cx="3276600" cy="2276253"/>
              <a:chOff x="2971800" y="1533746"/>
              <a:chExt cx="3048000" cy="214127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76700" y="1533746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A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71800" y="2760617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2743200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10" idx="2"/>
                <a:endCxn id="9" idx="6"/>
              </p:cNvCxnSpPr>
              <p:nvPr/>
            </p:nvCxnSpPr>
            <p:spPr>
              <a:xfrm flipH="1">
                <a:off x="3810000" y="3200400"/>
                <a:ext cx="1371600" cy="174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4914900" y="1990946"/>
                <a:ext cx="685800" cy="7522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2209800"/>
                <a:ext cx="331011" cy="26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80127" y="2221723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20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75227" y="3271497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40</a:t>
                </a:r>
                <a:endParaRPr lang="en-US" sz="1200" dirty="0"/>
              </a:p>
            </p:txBody>
          </p:sp>
        </p:grp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flipH="1">
              <a:off x="838201" y="2019768"/>
              <a:ext cx="654367" cy="777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31926"/>
              </p:ext>
            </p:extLst>
          </p:nvPr>
        </p:nvGraphicFramePr>
        <p:xfrm>
          <a:off x="2362200" y="1676400"/>
          <a:ext cx="5943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003"/>
                <a:gridCol w="891540"/>
                <a:gridCol w="950976"/>
                <a:gridCol w="891540"/>
                <a:gridCol w="891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57200" y="37338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" y="4953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" y="6096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3352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4505980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63880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1981200" y="3581400"/>
            <a:ext cx="6858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4800600" y="3505200"/>
            <a:ext cx="685800" cy="4572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105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endCxn id="30" idx="3"/>
          </p:cNvCxnSpPr>
          <p:nvPr/>
        </p:nvCxnSpPr>
        <p:spPr>
          <a:xfrm flipV="1">
            <a:off x="990600" y="3895445"/>
            <a:ext cx="3910433" cy="1133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46482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1524000" y="3895445"/>
            <a:ext cx="3377033" cy="2276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9200" y="57912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9" idx="6"/>
          </p:cNvCxnSpPr>
          <p:nvPr/>
        </p:nvCxnSpPr>
        <p:spPr>
          <a:xfrm>
            <a:off x="2667000" y="3810000"/>
            <a:ext cx="3429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</p:cNvCxnSpPr>
          <p:nvPr/>
        </p:nvCxnSpPr>
        <p:spPr>
          <a:xfrm>
            <a:off x="2667000" y="38100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3600" y="4648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5791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cxnSp>
        <p:nvCxnSpPr>
          <p:cNvPr id="45" name="Straight Connector 44"/>
          <p:cNvCxnSpPr>
            <a:stCxn id="33" idx="2"/>
          </p:cNvCxnSpPr>
          <p:nvPr/>
        </p:nvCxnSpPr>
        <p:spPr>
          <a:xfrm flipV="1">
            <a:off x="982711" y="4953000"/>
            <a:ext cx="5113289" cy="645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600200" y="6096000"/>
            <a:ext cx="42672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  <a:endCxn id="39" idx="3"/>
          </p:cNvCxnSpPr>
          <p:nvPr/>
        </p:nvCxnSpPr>
        <p:spPr>
          <a:xfrm flipV="1">
            <a:off x="982711" y="3895445"/>
            <a:ext cx="4604122" cy="1122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86400" y="3505200"/>
            <a:ext cx="685800" cy="4572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110</a:t>
            </a:r>
            <a:endParaRPr lang="en-US" sz="1200" dirty="0"/>
          </a:p>
        </p:txBody>
      </p:sp>
      <p:cxnSp>
        <p:nvCxnSpPr>
          <p:cNvPr id="41" name="Straight Arrow Connector 40"/>
          <p:cNvCxnSpPr>
            <a:stCxn id="29" idx="6"/>
          </p:cNvCxnSpPr>
          <p:nvPr/>
        </p:nvCxnSpPr>
        <p:spPr>
          <a:xfrm>
            <a:off x="2667000" y="3810000"/>
            <a:ext cx="4572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39000" y="46598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1676400"/>
            <a:ext cx="446196" cy="284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00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RTT</a:t>
            </a:r>
            <a:r>
              <a:rPr lang="en-US" baseline="-25000" dirty="0" err="1" smtClean="0"/>
              <a:t>real</a:t>
            </a:r>
            <a:r>
              <a:rPr lang="en-US" dirty="0" smtClean="0"/>
              <a:t> &lt; </a:t>
            </a:r>
            <a:r>
              <a:rPr lang="en-US" dirty="0"/>
              <a:t>RTT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76B-ACD1-694A-98FB-BC8C317971FA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1533747"/>
            <a:ext cx="1600200" cy="1133253"/>
            <a:chOff x="304800" y="1533747"/>
            <a:chExt cx="3276600" cy="2276253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533747"/>
              <a:ext cx="3276600" cy="2276253"/>
              <a:chOff x="2971800" y="1533746"/>
              <a:chExt cx="3048000" cy="214127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76700" y="1533746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A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71800" y="2760617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B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2743200"/>
                <a:ext cx="8382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10" idx="2"/>
                <a:endCxn id="9" idx="6"/>
              </p:cNvCxnSpPr>
              <p:nvPr/>
            </p:nvCxnSpPr>
            <p:spPr>
              <a:xfrm flipH="1">
                <a:off x="3810000" y="3200400"/>
                <a:ext cx="1371600" cy="174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4914900" y="1990946"/>
                <a:ext cx="685800" cy="7522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2209800"/>
                <a:ext cx="331011" cy="26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80127" y="2221723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20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75227" y="3271497"/>
                <a:ext cx="331011" cy="26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40</a:t>
                </a:r>
                <a:endParaRPr lang="en-US" sz="1200" dirty="0"/>
              </a:p>
            </p:txBody>
          </p:sp>
        </p:grp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flipH="1">
              <a:off x="838201" y="2019768"/>
              <a:ext cx="654367" cy="777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93263"/>
              </p:ext>
            </p:extLst>
          </p:nvPr>
        </p:nvGraphicFramePr>
        <p:xfrm>
          <a:off x="2362200" y="1676400"/>
          <a:ext cx="5943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003"/>
                <a:gridCol w="891540"/>
                <a:gridCol w="950976"/>
                <a:gridCol w="891540"/>
                <a:gridCol w="891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57200" y="37338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" y="4953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" y="6096000"/>
            <a:ext cx="822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335280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4505980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63880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1981200" y="3581400"/>
            <a:ext cx="6858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4800600" y="3505200"/>
            <a:ext cx="685800" cy="4572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105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endCxn id="30" idx="3"/>
          </p:cNvCxnSpPr>
          <p:nvPr/>
        </p:nvCxnSpPr>
        <p:spPr>
          <a:xfrm flipV="1">
            <a:off x="990600" y="3895445"/>
            <a:ext cx="3910433" cy="1133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200" y="50408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1524000" y="3895445"/>
            <a:ext cx="3377033" cy="2276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9200" y="57912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9" idx="6"/>
          </p:cNvCxnSpPr>
          <p:nvPr/>
        </p:nvCxnSpPr>
        <p:spPr>
          <a:xfrm>
            <a:off x="2667000" y="3810000"/>
            <a:ext cx="3886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</p:cNvCxnSpPr>
          <p:nvPr/>
        </p:nvCxnSpPr>
        <p:spPr>
          <a:xfrm>
            <a:off x="2667000" y="38100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81532" y="4648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5791200"/>
            <a:ext cx="5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998489" y="4953000"/>
            <a:ext cx="5554711" cy="645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600200" y="6096000"/>
            <a:ext cx="42672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9" idx="3"/>
          </p:cNvCxnSpPr>
          <p:nvPr/>
        </p:nvCxnSpPr>
        <p:spPr>
          <a:xfrm flipV="1">
            <a:off x="989099" y="3971645"/>
            <a:ext cx="1092534" cy="1045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6"/>
            <a:endCxn id="44" idx="2"/>
          </p:cNvCxnSpPr>
          <p:nvPr/>
        </p:nvCxnSpPr>
        <p:spPr>
          <a:xfrm>
            <a:off x="2667000" y="3810000"/>
            <a:ext cx="3229067" cy="1207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19933" y="4648200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1676400"/>
            <a:ext cx="446196" cy="284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60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Physical Reality: Clock skews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Datacenters clocks are not perfectly synchronized?</a:t>
            </a:r>
          </a:p>
          <a:p>
            <a:pPr lvl="1"/>
            <a:r>
              <a:rPr lang="en-US" dirty="0" smtClean="0"/>
              <a:t>Correctness is preserved.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If a Datacenter A’s clock drifts </a:t>
            </a:r>
            <a:r>
              <a:rPr lang="en-US" dirty="0" smtClean="0">
                <a:solidFill>
                  <a:srgbClr val="FF6600"/>
                </a:solidFill>
              </a:rPr>
              <a:t>ahead of others</a:t>
            </a:r>
            <a:endParaRPr lang="en-US" dirty="0" smtClean="0"/>
          </a:p>
          <a:p>
            <a:pPr lvl="1"/>
            <a:r>
              <a:rPr lang="en-US" dirty="0" smtClean="0"/>
              <a:t>The commit latency at Datacenter A will be larger than what was expected.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If a Datacenter A’s clock drifts </a:t>
            </a:r>
            <a:r>
              <a:rPr lang="en-US" dirty="0" smtClean="0">
                <a:solidFill>
                  <a:srgbClr val="FF6600"/>
                </a:solidFill>
              </a:rPr>
              <a:t>behind others</a:t>
            </a:r>
          </a:p>
          <a:p>
            <a:pPr lvl="1"/>
            <a:r>
              <a:rPr lang="en-US" dirty="0" smtClean="0"/>
              <a:t>The commit latency at Datacenter A will be smaller than what was expected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DA00-1B4E-7F46-B767-299E080474EE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Evaluation in A MULTI-Datacenter Environment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31D9-4554-8342-B3EC-596730510C78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Data-centric Synchronization: A Renaissance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Low-level Storage Architectures:</a:t>
            </a:r>
          </a:p>
          <a:p>
            <a:pPr lvl="1"/>
            <a:r>
              <a:rPr lang="en-US" dirty="0" smtClean="0"/>
              <a:t>Eventual consistency </a:t>
            </a:r>
            <a:r>
              <a:rPr lang="en-US" dirty="0" smtClean="0">
                <a:sym typeface="Wingdings"/>
              </a:rPr>
              <a:t> higher-level guarantees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ack of clear semantics  source of confusion to developers</a:t>
            </a:r>
          </a:p>
          <a:p>
            <a:pPr marL="274320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Data Store Architecture:</a:t>
            </a:r>
          </a:p>
          <a:p>
            <a:pPr lvl="1"/>
            <a:r>
              <a:rPr lang="en-US" dirty="0" smtClean="0"/>
              <a:t>Single row atomicity </a:t>
            </a:r>
            <a:r>
              <a:rPr lang="en-US" dirty="0" smtClean="0">
                <a:sym typeface="Wingdings"/>
              </a:rPr>
              <a:t>  multi-row transactional guarantees</a:t>
            </a:r>
          </a:p>
          <a:p>
            <a:pPr lvl="1"/>
            <a:r>
              <a:rPr lang="en-US" dirty="0" smtClean="0">
                <a:sym typeface="Wingdings"/>
              </a:rPr>
              <a:t>Primitive data API  Proliferation of duplicate code</a:t>
            </a:r>
          </a:p>
          <a:p>
            <a:pPr marL="274320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Data Replication: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Non-zero failure probabilities  Multi-datacenter architectures (fault-tolerance)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Datacenter migration  Multi-datacenter solutions (availability) </a:t>
            </a:r>
          </a:p>
          <a:p>
            <a:pPr marL="274320" lvl="1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9CE4-C45B-F84B-A9CC-FAA7B73BEEA7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11412"/>
            <a:ext cx="80010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3429000" y="4829556"/>
            <a:ext cx="4196701" cy="179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Evaluation: Latency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8204-0546-3948-9A00-53CF7871DBB6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3164" y="3152986"/>
            <a:ext cx="396607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2856" y="3548453"/>
            <a:ext cx="396607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38243" y="3372693"/>
            <a:ext cx="396607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6941" y="3009136"/>
            <a:ext cx="396607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6210" y="4170527"/>
            <a:ext cx="396607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1248" y="3853703"/>
            <a:ext cx="987552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58ms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19600" y="2590800"/>
            <a:ext cx="969264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211ms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3818" y="1268412"/>
            <a:ext cx="1377301" cy="11430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7441" y="1550313"/>
            <a:ext cx="1382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Helios</a:t>
            </a:r>
          </a:p>
          <a:p>
            <a:pPr algn="ctr"/>
            <a:r>
              <a:rPr lang="en-US" sz="1400" dirty="0" smtClean="0"/>
              <a:t>Fault-tolerance</a:t>
            </a:r>
          </a:p>
          <a:p>
            <a:pPr algn="ctr"/>
            <a:r>
              <a:rPr lang="en-US" sz="1600" b="1" dirty="0"/>
              <a:t>f</a:t>
            </a:r>
            <a:r>
              <a:rPr lang="en-US" sz="1600" b="1" dirty="0" smtClean="0"/>
              <a:t> = 2</a:t>
            </a:r>
            <a:endParaRPr lang="en-US" sz="1600" b="1" dirty="0"/>
          </a:p>
        </p:txBody>
      </p:sp>
      <p:sp>
        <p:nvSpPr>
          <p:cNvPr id="23" name="Oval 22"/>
          <p:cNvSpPr/>
          <p:nvPr/>
        </p:nvSpPr>
        <p:spPr>
          <a:xfrm>
            <a:off x="1405717" y="1268412"/>
            <a:ext cx="1377301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Helios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48400" y="1295400"/>
            <a:ext cx="1377301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676400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2PC/</a:t>
            </a:r>
            <a:r>
              <a:rPr lang="en-US" sz="1400" dirty="0" err="1" smtClean="0"/>
              <a:t>Paxos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41248" y="4234703"/>
            <a:ext cx="987552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107ms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19600" y="2968431"/>
            <a:ext cx="1014984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221ms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1248" y="5181600"/>
            <a:ext cx="106191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217ms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9600" y="3886200"/>
            <a:ext cx="103327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226ms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57600" y="5511983"/>
            <a:ext cx="721413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132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95800" y="5486400"/>
            <a:ext cx="847344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152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56947" y="5486400"/>
            <a:ext cx="934453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235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909297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673601" y="1305023"/>
            <a:ext cx="1377301" cy="1143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1651" y="161038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Replicated</a:t>
            </a:r>
          </a:p>
          <a:p>
            <a:pPr algn="ctr"/>
            <a:r>
              <a:rPr lang="en-US" sz="1400" dirty="0" smtClean="0"/>
              <a:t>Commit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841248" y="4724400"/>
            <a:ext cx="1061916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110ms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0456" y="3429000"/>
            <a:ext cx="1042416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167ms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6400" y="5486400"/>
            <a:ext cx="7620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2931" y="603146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11131" y="60198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01731" y="60198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9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8" grpId="0" animBg="1"/>
      <p:bldP spid="39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design based on traditional </a:t>
            </a:r>
            <a:r>
              <a:rPr lang="en-US" dirty="0" smtClean="0">
                <a:solidFill>
                  <a:srgbClr val="FF0000"/>
                </a:solidFill>
              </a:rPr>
              <a:t>request-response </a:t>
            </a:r>
            <a:r>
              <a:rPr lang="en-US" dirty="0" smtClean="0"/>
              <a:t>paradigm: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Replicated Commit with optimistic reads</a:t>
            </a:r>
            <a:endParaRPr lang="en-US" dirty="0"/>
          </a:p>
          <a:p>
            <a:r>
              <a:rPr lang="en-US" dirty="0" smtClean="0"/>
              <a:t>Protocol design based on log propagation and causality of message communication: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Helios (with appropriate level of fault-tolerance)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Research and Engineering Challenge: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stores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 Data Processing Pipelines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Database Operator and Message Communication framework (e.g., Apache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Flink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 Geo-replicated for scalability and fault-tolerance 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549-C065-164C-B917-421A45400EC4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MSR'2016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0BB8-EBB1-CD43-8EC5-041E8C061159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6166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853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Multi-datacenter Architectures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676400"/>
            <a:ext cx="4572000" cy="1981200"/>
            <a:chOff x="457200" y="1676400"/>
            <a:chExt cx="4114800" cy="4876800"/>
          </a:xfrm>
        </p:grpSpPr>
        <p:sp>
          <p:nvSpPr>
            <p:cNvPr id="6" name="Cloud Callout 5"/>
            <p:cNvSpPr/>
            <p:nvPr/>
          </p:nvSpPr>
          <p:spPr>
            <a:xfrm>
              <a:off x="457200" y="2057400"/>
              <a:ext cx="4114800" cy="4495800"/>
            </a:xfrm>
            <a:prstGeom prst="cloudCallout">
              <a:avLst>
                <a:gd name="adj1" fmla="val -13516"/>
                <a:gd name="adj2" fmla="val 483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1987973" y="2819400"/>
              <a:ext cx="914400" cy="68580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14478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22098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9718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1987973" y="3923309"/>
              <a:ext cx="914400" cy="68580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1987973" y="5078162"/>
              <a:ext cx="914400" cy="68580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66800" y="5943600"/>
              <a:ext cx="2598234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Datacenter California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2514600"/>
            <a:ext cx="4114800" cy="2362200"/>
            <a:chOff x="4876800" y="1676400"/>
            <a:chExt cx="4114800" cy="4941849"/>
          </a:xfrm>
        </p:grpSpPr>
        <p:sp>
          <p:nvSpPr>
            <p:cNvPr id="45" name="Cloud Callout 44"/>
            <p:cNvSpPr/>
            <p:nvPr/>
          </p:nvSpPr>
          <p:spPr>
            <a:xfrm>
              <a:off x="4876800" y="2122449"/>
              <a:ext cx="4114800" cy="4495800"/>
            </a:xfrm>
            <a:prstGeom prst="cloudCallout">
              <a:avLst>
                <a:gd name="adj1" fmla="val -13516"/>
                <a:gd name="adj2" fmla="val 483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45"/>
            <p:cNvSpPr/>
            <p:nvPr/>
          </p:nvSpPr>
          <p:spPr>
            <a:xfrm>
              <a:off x="6469566" y="2960649"/>
              <a:ext cx="914400" cy="6858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Smiley Face 46"/>
            <p:cNvSpPr/>
            <p:nvPr/>
          </p:nvSpPr>
          <p:spPr>
            <a:xfrm>
              <a:off x="58674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iley Face 47"/>
            <p:cNvSpPr/>
            <p:nvPr/>
          </p:nvSpPr>
          <p:spPr>
            <a:xfrm>
              <a:off x="66294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7391400" y="1676400"/>
              <a:ext cx="609600" cy="6096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6477000" y="4027449"/>
              <a:ext cx="914400" cy="685800"/>
            </a:xfrm>
            <a:prstGeom prst="can">
              <a:avLst/>
            </a:prstGeom>
            <a:solidFill>
              <a:srgbClr val="D25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Can 61"/>
            <p:cNvSpPr/>
            <p:nvPr/>
          </p:nvSpPr>
          <p:spPr>
            <a:xfrm>
              <a:off x="6477000" y="5094249"/>
              <a:ext cx="914400" cy="6858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86400" y="6008649"/>
              <a:ext cx="2598234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Datacenter Virginia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Cloud Callout 24"/>
          <p:cNvSpPr/>
          <p:nvPr/>
        </p:nvSpPr>
        <p:spPr>
          <a:xfrm>
            <a:off x="457200" y="4498181"/>
            <a:ext cx="4572000" cy="1826419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2158059" y="4807744"/>
            <a:ext cx="1016000" cy="278606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1557867" y="4343400"/>
            <a:ext cx="677333" cy="24765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2404533" y="4343400"/>
            <a:ext cx="677333" cy="24765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3251200" y="4343400"/>
            <a:ext cx="677333" cy="24765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2158059" y="5256207"/>
            <a:ext cx="1016000" cy="278606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2158059" y="5725366"/>
            <a:ext cx="1016000" cy="278606"/>
          </a:xfrm>
          <a:prstGeom prst="can">
            <a:avLst/>
          </a:prstGeom>
          <a:solidFill>
            <a:srgbClr val="D25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34533" y="6076950"/>
            <a:ext cx="2886927" cy="247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Oregon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457200" y="4495800"/>
            <a:ext cx="4572000" cy="1826419"/>
          </a:xfrm>
          <a:prstGeom prst="cloudCallout">
            <a:avLst>
              <a:gd name="adj1" fmla="val -13516"/>
              <a:gd name="adj2" fmla="val 48370"/>
            </a:avLst>
          </a:prstGeom>
          <a:solidFill>
            <a:srgbClr val="FF0000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91D-1769-3E44-B75E-878ACA029E96}" type="datetime1">
              <a:rPr lang="en-US" smtClean="0"/>
              <a:t>2/15/16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858615" y="5947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486400" y="5410200"/>
            <a:ext cx="32004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92934"/>
                </a:solidFill>
              </a:rPr>
              <a:t>Localized access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92934"/>
                </a:solidFill>
              </a:rPr>
              <a:t>Fault-tolerance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92934"/>
                </a:solidFill>
              </a:rPr>
              <a:t>Planned Outages</a:t>
            </a:r>
            <a:endParaRPr lang="en-US" b="1" dirty="0">
              <a:solidFill>
                <a:srgbClr val="29293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4"/>
    </mc:Choice>
    <mc:Fallback xmlns="">
      <p:transition spd="slow" advTm="661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Multi-datacenter Synchronization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057400"/>
            <a:ext cx="4114800" cy="18669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977812" y="264795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447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09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971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4876800" y="2122449"/>
            <a:ext cx="4114800" cy="1801851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>
            <a:off x="6488853" y="2647950"/>
            <a:ext cx="914400" cy="685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5867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6629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7391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892212" y="2305050"/>
            <a:ext cx="3567193" cy="1371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Wide-area latency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21514" y="4038600"/>
            <a:ext cx="350858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 is expensive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212" y="4648200"/>
            <a:ext cx="167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 guarantees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783005" y="4648200"/>
            <a:ext cx="167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support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228-88CD-974D-8A43-781F1C62C44B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130212" y="6096000"/>
            <a:ext cx="518498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Focus on cross-datacenter messages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2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9"/>
    </mc:Choice>
    <mc:Fallback xmlns="">
      <p:transition spd="slow" advTm="462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[OSDI’12]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2PC/PAXOS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944-4717-564B-A5A1-D73ACA442F76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0"/>
    </mc:Choice>
    <mc:Fallback xmlns="">
      <p:transition spd="slow" advTm="282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[OSDI’12]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Google’s solution for multi-datacenter</a:t>
            </a:r>
            <a:r>
              <a:rPr lang="en-US" dirty="0"/>
              <a:t> </a:t>
            </a:r>
            <a:r>
              <a:rPr lang="en-US" dirty="0" smtClean="0"/>
              <a:t>replication</a:t>
            </a:r>
          </a:p>
          <a:p>
            <a:pPr lvl="1"/>
            <a:r>
              <a:rPr lang="en-US" dirty="0"/>
              <a:t>Each partition has a </a:t>
            </a:r>
            <a:r>
              <a:rPr lang="en-US" dirty="0" smtClean="0">
                <a:solidFill>
                  <a:srgbClr val="FF0000"/>
                </a:solidFill>
              </a:rPr>
              <a:t>leader</a:t>
            </a:r>
            <a:endParaRPr lang="en-US" dirty="0" smtClean="0"/>
          </a:p>
          <a:p>
            <a:pPr lvl="1"/>
            <a:r>
              <a:rPr lang="en-US" dirty="0"/>
              <a:t>Read operations are synchronized (locked) at </a:t>
            </a:r>
            <a:r>
              <a:rPr lang="en-US" dirty="0" err="1"/>
              <a:t>Paxos</a:t>
            </a:r>
            <a:r>
              <a:rPr lang="en-US" dirty="0"/>
              <a:t> Master copy</a:t>
            </a:r>
          </a:p>
          <a:p>
            <a:pPr lvl="1"/>
            <a:r>
              <a:rPr lang="en-US" dirty="0"/>
              <a:t>Writes are deferred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Commit protocol (2PC/</a:t>
            </a:r>
            <a:r>
              <a:rPr lang="en-US" dirty="0" err="1" smtClean="0"/>
              <a:t>Paxos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Two-Phase Commit </a:t>
            </a:r>
            <a:r>
              <a:rPr lang="en-US" dirty="0" smtClean="0">
                <a:solidFill>
                  <a:srgbClr val="0070C0"/>
                </a:solidFill>
              </a:rPr>
              <a:t>(2PC) </a:t>
            </a:r>
            <a:r>
              <a:rPr lang="en-US" dirty="0" smtClean="0"/>
              <a:t>across partition leaders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Paxos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replicate</a:t>
            </a:r>
            <a:r>
              <a:rPr lang="en-US" dirty="0" smtClean="0"/>
              <a:t> each step of 2PC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56208" y="4811751"/>
            <a:ext cx="4114800" cy="18669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008017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246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008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770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675808" y="4876800"/>
            <a:ext cx="4114800" cy="1801851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666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428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190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2770808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Can 17"/>
          <p:cNvSpPr/>
          <p:nvPr/>
        </p:nvSpPr>
        <p:spPr>
          <a:xfrm>
            <a:off x="1841168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5476209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Can 22"/>
          <p:cNvSpPr/>
          <p:nvPr/>
        </p:nvSpPr>
        <p:spPr>
          <a:xfrm>
            <a:off x="6309360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1008017" y="5079672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1856408" y="57452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519-37E0-D34A-8B7D-00D0A7055B14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8"/>
    </mc:Choice>
    <mc:Fallback xmlns="">
      <p:transition spd="slow" advTm="49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7.2|9.5|6.3|10.6|5.9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5|0.4|0.6|0.4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3.3|49.6|24.7|18.2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0.8|19|25.1|2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2.8|8.2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9|2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28.5|23.9|5.9|10.3|1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13083</TotalTime>
  <Words>2928</Words>
  <Application>Microsoft Macintosh PowerPoint</Application>
  <PresentationFormat>On-screen Show (4:3)</PresentationFormat>
  <Paragraphs>591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Minimizing Transaction Latency in Geo-replicated Data Stores </vt:lpstr>
      <vt:lpstr>Motivation</vt:lpstr>
      <vt:lpstr>Data-centric Synchronization: A Renaissance</vt:lpstr>
      <vt:lpstr>Data-centric Synchronization: A Renaissance</vt:lpstr>
      <vt:lpstr>PowerPoint Presentation</vt:lpstr>
      <vt:lpstr>Multi-datacenter Architectures</vt:lpstr>
      <vt:lpstr>Multi-datacenter Synchronization</vt:lpstr>
      <vt:lpstr>Spanner [OSDI’12]</vt:lpstr>
      <vt:lpstr>Spanner [OSDI’12]</vt:lpstr>
      <vt:lpstr>Optimistic variant: F1 on Spanner</vt:lpstr>
      <vt:lpstr>Transaction latency</vt:lpstr>
      <vt:lpstr>Effective multi-datacenter replication</vt:lpstr>
      <vt:lpstr>Replicated Commit [VLDB’13] </vt:lpstr>
      <vt:lpstr>Wide-area latency awareness</vt:lpstr>
      <vt:lpstr>Replicated Commit</vt:lpstr>
      <vt:lpstr>Replicated Commit [VLDB’13]</vt:lpstr>
      <vt:lpstr>Latency Analysis</vt:lpstr>
      <vt:lpstr>Performance (Amazon Datacenters)</vt:lpstr>
      <vt:lpstr>Request-Response Paradigm  RTT Barrier</vt:lpstr>
      <vt:lpstr>PowerPoint Presentation</vt:lpstr>
      <vt:lpstr>PowerPoint Presentation</vt:lpstr>
      <vt:lpstr>Message LogGING [CIDR’13]</vt:lpstr>
      <vt:lpstr>Event Log Propagation</vt:lpstr>
      <vt:lpstr>Message Futures</vt:lpstr>
      <vt:lpstr>Arbitrary Propagation Rates</vt:lpstr>
      <vt:lpstr>PowerPoint Presentation</vt:lpstr>
      <vt:lpstr>PowerPoint Presentation</vt:lpstr>
      <vt:lpstr>PowerPoint Presentation</vt:lpstr>
      <vt:lpstr>Optimal latency</vt:lpstr>
      <vt:lpstr>Optimal latency</vt:lpstr>
      <vt:lpstr>Lower-bound result: What is the point?</vt:lpstr>
      <vt:lpstr>Philosophy of the Design</vt:lpstr>
      <vt:lpstr>PowerPoint Presentation</vt:lpstr>
      <vt:lpstr>Helios: The Logical</vt:lpstr>
      <vt:lpstr>Impact of the Physical Reality: RTT</vt:lpstr>
      <vt:lpstr>RTTreal &gt; RTT</vt:lpstr>
      <vt:lpstr>RTTreal &lt; RTT</vt:lpstr>
      <vt:lpstr>Impact of Physical Reality: Clock skews </vt:lpstr>
      <vt:lpstr>Performance Evaluation in A MULTI-Datacenter Environment</vt:lpstr>
      <vt:lpstr>Performance Evaluation: Latency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Chariots</dc:title>
  <dc:creator>Win 8</dc:creator>
  <cp:lastModifiedBy>Divy Agrawal</cp:lastModifiedBy>
  <cp:revision>359</cp:revision>
  <dcterms:created xsi:type="dcterms:W3CDTF">2015-03-20T04:40:28Z</dcterms:created>
  <dcterms:modified xsi:type="dcterms:W3CDTF">2016-02-15T18:05:43Z</dcterms:modified>
</cp:coreProperties>
</file>