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402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85" r:id="rId14"/>
    <p:sldId id="386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9" r:id="rId23"/>
    <p:sldId id="380" r:id="rId24"/>
    <p:sldId id="378" r:id="rId25"/>
    <p:sldId id="383" r:id="rId26"/>
    <p:sldId id="381" r:id="rId27"/>
    <p:sldId id="382" r:id="rId28"/>
    <p:sldId id="384" r:id="rId29"/>
    <p:sldId id="387" r:id="rId30"/>
    <p:sldId id="388" r:id="rId31"/>
    <p:sldId id="389" r:id="rId32"/>
    <p:sldId id="397" r:id="rId33"/>
    <p:sldId id="398" r:id="rId34"/>
    <p:sldId id="390" r:id="rId35"/>
    <p:sldId id="391" r:id="rId36"/>
    <p:sldId id="392" r:id="rId37"/>
    <p:sldId id="393" r:id="rId38"/>
    <p:sldId id="394" r:id="rId39"/>
    <p:sldId id="395" r:id="rId40"/>
    <p:sldId id="401" r:id="rId41"/>
    <p:sldId id="396" r:id="rId42"/>
    <p:sldId id="399" r:id="rId43"/>
    <p:sldId id="400" r:id="rId44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60"/>
  </p:normalViewPr>
  <p:slideViewPr>
    <p:cSldViewPr>
      <p:cViewPr varScale="1">
        <p:scale>
          <a:sx n="140" d="100"/>
          <a:sy n="140" d="100"/>
        </p:scale>
        <p:origin x="896" y="184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604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088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Alexander van Renen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9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Generische Typen in Java und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2857"/>
            <a:ext cx="9484584" cy="367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31332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Java </a:t>
            </a:r>
            <a:r>
              <a:rPr lang="de-DE" dirty="0" err="1"/>
              <a:t>Collection</a:t>
            </a:r>
            <a:r>
              <a:rPr lang="de-DE" dirty="0"/>
              <a:t> Framework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04894"/>
            <a:ext cx="9144000" cy="386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1.20.5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6" r="-8336"/>
          <a:stretch>
            <a:fillRect/>
          </a:stretch>
        </p:blipFill>
        <p:spPr>
          <a:xfrm>
            <a:off x="-900609" y="33536"/>
            <a:ext cx="10877565" cy="670783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27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Nutzungsbeispiele</a:t>
            </a:r>
          </a:p>
        </p:txBody>
      </p:sp>
      <p:pic>
        <p:nvPicPr>
          <p:cNvPr id="5" name="Inhaltsplatzhalter 4" descr="Bildschirmfoto 2013-05-07 um 11.31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67" b="-48667"/>
          <a:stretch>
            <a:fillRect/>
          </a:stretch>
        </p:blipFill>
        <p:spPr>
          <a:xfrm>
            <a:off x="28848" y="-171400"/>
            <a:ext cx="9144000" cy="5184576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Bild 5" descr="Bildschirmfoto 2013-05-07 um 11.3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3717032"/>
            <a:ext cx="9612561" cy="21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504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für die Modellierung von Assoziationen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8" y="1916832"/>
            <a:ext cx="8869202" cy="413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Wrapper für Sorten/Werte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1239958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Auto-</a:t>
            </a:r>
            <a:r>
              <a:rPr lang="de-DE" dirty="0" err="1"/>
              <a:t>Boxing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560" y="1556792"/>
            <a:ext cx="11274078" cy="150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Modellierungs-Beispiel: Universität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216" y="476672"/>
            <a:ext cx="664801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8352928" cy="80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8640"/>
            <a:ext cx="78295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in Java</a:t>
            </a:r>
            <a:br>
              <a:rPr lang="de-DE" dirty="0"/>
            </a:br>
            <a:r>
              <a:rPr lang="de-DE" sz="3200" dirty="0"/>
              <a:t>Aufzählungstypen, Generische Typen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/>
              <a:t>Wiederverwendbare Kollektionsklassen</a:t>
            </a:r>
          </a:p>
          <a:p>
            <a:pPr lvl="1"/>
            <a:r>
              <a:rPr lang="de-DE" sz="3600" dirty="0"/>
              <a:t>Typparameter </a:t>
            </a:r>
          </a:p>
          <a:p>
            <a:pPr lvl="1"/>
            <a:r>
              <a:rPr lang="de-DE" sz="3600" dirty="0"/>
              <a:t>Vordefinierte Kollektionen in der Java </a:t>
            </a:r>
            <a:r>
              <a:rPr lang="de-DE" sz="3600" dirty="0" err="1"/>
              <a:t>Collections</a:t>
            </a:r>
            <a:r>
              <a:rPr lang="de-DE" sz="3600" dirty="0"/>
              <a:t> Bibliothek</a:t>
            </a:r>
          </a:p>
          <a:p>
            <a:pPr lvl="1"/>
            <a:r>
              <a:rPr lang="de-DE" sz="3600" dirty="0"/>
              <a:t>Insbesondere für die Modellierung von Assoziationen sinnvoll zu nutzen</a:t>
            </a:r>
          </a:p>
          <a:p>
            <a:pPr lvl="1"/>
            <a:r>
              <a:rPr lang="de-DE" sz="3600" dirty="0"/>
              <a:t>Und für die Indexierung von Objekten</a:t>
            </a:r>
          </a:p>
          <a:p>
            <a:pPr lvl="2"/>
            <a:r>
              <a:rPr lang="de-DE" sz="3200" dirty="0"/>
              <a:t>Schnelles Auffinden bei der Suche </a:t>
            </a:r>
          </a:p>
          <a:p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1169489"/>
            <a:ext cx="8352928" cy="80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7639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2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7867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7639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59"/>
            <a:ext cx="8424936" cy="539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026"/>
            <a:ext cx="6380653" cy="682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3624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684802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914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Datenstrukturen für Kollektionen:</a:t>
            </a:r>
            <a:br>
              <a:rPr lang="de-DE" dirty="0"/>
            </a:br>
            <a:r>
              <a:rPr lang="de-DE" dirty="0"/>
              <a:t>Suchbäume und </a:t>
            </a:r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Suchbäume haben logarithmische Höhe </a:t>
            </a:r>
          </a:p>
          <a:p>
            <a:pPr lvl="1"/>
            <a:r>
              <a:rPr lang="de-DE" dirty="0"/>
              <a:t>Suche kostet dann O(log N)</a:t>
            </a:r>
          </a:p>
          <a:p>
            <a:pPr lvl="2"/>
            <a:r>
              <a:rPr lang="de-DE" dirty="0"/>
              <a:t>N Elemente im </a:t>
            </a:r>
            <a:r>
              <a:rPr lang="de-DE" dirty="0" err="1"/>
              <a:t>Suchbaum</a:t>
            </a:r>
            <a:endParaRPr lang="de-DE" dirty="0"/>
          </a:p>
          <a:p>
            <a:pPr lvl="2"/>
            <a:r>
              <a:rPr lang="de-DE" dirty="0"/>
              <a:t>Bei 10.000.000.000 Einträge nicht zu vernachlässigen</a:t>
            </a:r>
          </a:p>
          <a:p>
            <a:pPr lvl="1"/>
            <a:r>
              <a:rPr lang="de-DE" dirty="0"/>
              <a:t>Unterstützt auch Bereichsanfragen</a:t>
            </a:r>
          </a:p>
          <a:p>
            <a:pPr lvl="1"/>
            <a:r>
              <a:rPr lang="de-DE" dirty="0" err="1"/>
              <a:t>TreeSet</a:t>
            </a:r>
            <a:r>
              <a:rPr lang="de-DE" dirty="0"/>
              <a:t> und </a:t>
            </a:r>
            <a:r>
              <a:rPr lang="de-DE" dirty="0" err="1"/>
              <a:t>TreeMap</a:t>
            </a:r>
            <a:r>
              <a:rPr lang="de-DE" dirty="0"/>
              <a:t>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Hashing</a:t>
            </a:r>
            <a:r>
              <a:rPr lang="de-DE" dirty="0"/>
              <a:t> ist unabhängig von der Anzahl der Elemente</a:t>
            </a:r>
          </a:p>
          <a:p>
            <a:pPr lvl="1"/>
            <a:r>
              <a:rPr lang="de-DE" dirty="0"/>
              <a:t>O(1) Suchkosten</a:t>
            </a:r>
          </a:p>
          <a:p>
            <a:pPr lvl="1"/>
            <a:r>
              <a:rPr lang="de-DE" dirty="0"/>
              <a:t>Egal ob 200 oder 10.000.000.000 Einträge indexiert werden</a:t>
            </a:r>
          </a:p>
          <a:p>
            <a:pPr lvl="1"/>
            <a:r>
              <a:rPr lang="de-DE" dirty="0"/>
              <a:t>Aber nur Punktanfragen (</a:t>
            </a:r>
            <a:r>
              <a:rPr lang="de-DE" dirty="0" err="1"/>
              <a:t>exact</a:t>
            </a:r>
            <a:r>
              <a:rPr lang="de-DE" dirty="0"/>
              <a:t> </a:t>
            </a:r>
            <a:r>
              <a:rPr lang="de-DE" dirty="0" err="1"/>
              <a:t>match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HashSet</a:t>
            </a:r>
            <a:r>
              <a:rPr lang="de-DE" dirty="0"/>
              <a:t> und </a:t>
            </a:r>
            <a:r>
              <a:rPr lang="de-DE" dirty="0" err="1"/>
              <a:t>HashSet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3215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Aufzählungstypen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841648"/>
          </a:xfrm>
        </p:spPr>
        <p:txBody>
          <a:bodyPr/>
          <a:lstStyle/>
          <a:p>
            <a:r>
              <a:rPr lang="de-DE" dirty="0"/>
              <a:t>Notlösung: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816570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Binäre Suchbäume</a:t>
            </a:r>
          </a:p>
        </p:txBody>
      </p:sp>
      <p:pic>
        <p:nvPicPr>
          <p:cNvPr id="5" name="Inhaltsplatzhalter 4" descr="Bildschirmfoto 2013-05-07 um 12.03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485" b="-18485"/>
          <a:stretch>
            <a:fillRect/>
          </a:stretch>
        </p:blipFill>
        <p:spPr>
          <a:xfrm>
            <a:off x="-180528" y="941410"/>
            <a:ext cx="9594470" cy="591659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689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Problem: Degenerierter </a:t>
            </a:r>
            <a:r>
              <a:rPr lang="de-DE" dirty="0" err="1"/>
              <a:t>Suchbaum</a:t>
            </a:r>
            <a:br>
              <a:rPr lang="de-DE" dirty="0"/>
            </a:br>
            <a:r>
              <a:rPr lang="de-DE" dirty="0"/>
              <a:t>Lösung: balancierter AVL-Baum</a:t>
            </a:r>
          </a:p>
        </p:txBody>
      </p:sp>
      <p:pic>
        <p:nvPicPr>
          <p:cNvPr id="5" name="Inhaltsplatzhalter 4" descr="Bildschirmfoto 2013-05-07 um 12.09.5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61" r="-2526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67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AVL-Baum: Balancierung während des </a:t>
            </a:r>
            <a:r>
              <a:rPr lang="de-DE" dirty="0" err="1"/>
              <a:t>einfügens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Höhe des des linken Teilbaums unterscheidet sich von der Höhe des rechten Teilbaums um maximal 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1850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1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48" b="-23048"/>
          <a:stretch>
            <a:fillRect/>
          </a:stretch>
        </p:blipFill>
        <p:spPr>
          <a:xfrm>
            <a:off x="0" y="-603448"/>
            <a:ext cx="9144000" cy="56388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7049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3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61" r="-34961"/>
          <a:stretch>
            <a:fillRect/>
          </a:stretch>
        </p:blipFill>
        <p:spPr>
          <a:xfrm>
            <a:off x="251520" y="44624"/>
            <a:ext cx="11121081" cy="685800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46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4.3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95" r="-38695"/>
          <a:stretch>
            <a:fillRect/>
          </a:stretch>
        </p:blipFill>
        <p:spPr>
          <a:xfrm>
            <a:off x="-1" y="332656"/>
            <a:ext cx="10581639" cy="6525344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2885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6.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5" r="-16605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775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6.5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125" r="-49125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972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18.1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99" r="-55099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967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Inhaltsplatzhalter 4" descr="Bildschirmfoto 2013-05-07 um 12.18.4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1" r="325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476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Aufzählungstypen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841648"/>
          </a:xfrm>
        </p:spPr>
        <p:txBody>
          <a:bodyPr/>
          <a:lstStyle/>
          <a:p>
            <a:r>
              <a:rPr lang="de-DE" dirty="0"/>
              <a:t>besser: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09" y="2996952"/>
            <a:ext cx="916901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Hashing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579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4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39" r="-35139"/>
          <a:stretch>
            <a:fillRect/>
          </a:stretch>
        </p:blipFill>
        <p:spPr>
          <a:xfrm>
            <a:off x="-1" y="-99392"/>
            <a:ext cx="11282257" cy="695739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4038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5.0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868" r="-47868"/>
          <a:stretch>
            <a:fillRect/>
          </a:stretch>
        </p:blipFill>
        <p:spPr>
          <a:xfrm>
            <a:off x="-1" y="-99392"/>
            <a:ext cx="11282257" cy="695739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234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 descr="Bildschirmfoto 2013-05-07 um 12.28.2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52" r="-30752"/>
          <a:stretch>
            <a:fillRect/>
          </a:stretch>
        </p:blipFill>
        <p:spPr>
          <a:xfrm>
            <a:off x="-1" y="-99392"/>
            <a:ext cx="11282257" cy="6957392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957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881" y="0"/>
            <a:ext cx="80893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573" y="476672"/>
            <a:ext cx="6154552" cy="603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Generische Klassen: Motivation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620688"/>
            <a:ext cx="9585114" cy="469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Generisch … aber nicht typsicher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02" y="908720"/>
            <a:ext cx="6590973" cy="52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Nutzung … durch type </a:t>
            </a:r>
            <a:r>
              <a:rPr lang="de-DE" dirty="0" err="1"/>
              <a:t>casting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993" y="2132856"/>
            <a:ext cx="9528602" cy="33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290</Words>
  <Application>Microsoft Macintosh PowerPoint</Application>
  <PresentationFormat>On-screen Show (4:3)</PresentationFormat>
  <Paragraphs>122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Tahoma</vt:lpstr>
      <vt:lpstr>Times New Roman</vt:lpstr>
      <vt:lpstr>Webdings</vt:lpstr>
      <vt:lpstr>1_ErwHashing</vt:lpstr>
      <vt:lpstr>Einführung in die Informatik II für Ingenieurwissenschaften (MSE)</vt:lpstr>
      <vt:lpstr>Kollektionen in Java Aufzählungstypen, Generische Typen</vt:lpstr>
      <vt:lpstr>Aufzählungstypen</vt:lpstr>
      <vt:lpstr>Aufzählungstypen</vt:lpstr>
      <vt:lpstr>PowerPoint Presentation</vt:lpstr>
      <vt:lpstr>PowerPoint Presentation</vt:lpstr>
      <vt:lpstr>Generische Klassen: Motivation </vt:lpstr>
      <vt:lpstr>Generisch … aber nicht typsicher </vt:lpstr>
      <vt:lpstr>Nutzung … durch type casting</vt:lpstr>
      <vt:lpstr>Generische Typen in Java und UML</vt:lpstr>
      <vt:lpstr>Nutzung</vt:lpstr>
      <vt:lpstr>Das Java Collection Framework </vt:lpstr>
      <vt:lpstr>PowerPoint Presentation</vt:lpstr>
      <vt:lpstr>Nutzungsbeispiele</vt:lpstr>
      <vt:lpstr>Nutzung für die Modellierung von Assoziationen</vt:lpstr>
      <vt:lpstr>Wrapper für Sorten/Werte </vt:lpstr>
      <vt:lpstr>Auto-Boxing</vt:lpstr>
      <vt:lpstr>Modellierungs-Beispiel: Universität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Datenstrukturen für Kollektionen: Suchbäume und Hashing</vt:lpstr>
      <vt:lpstr>Binäre Suchbäume</vt:lpstr>
      <vt:lpstr>Problem: Degenerierter Suchbaum Lösung: balancierter AVL-Baum</vt:lpstr>
      <vt:lpstr>AVL-Baum: Balancierung während des einfügens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Hashing</vt:lpstr>
      <vt:lpstr>PowerPoint Presentation</vt:lpstr>
      <vt:lpstr>PowerPoint Presentation</vt:lpstr>
      <vt:lpstr>PowerPoint Presentation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Microsoft Office User</cp:lastModifiedBy>
  <cp:revision>177</cp:revision>
  <cp:lastPrinted>2001-09-20T09:53:27Z</cp:lastPrinted>
  <dcterms:created xsi:type="dcterms:W3CDTF">2001-02-01T15:15:28Z</dcterms:created>
  <dcterms:modified xsi:type="dcterms:W3CDTF">2020-04-21T10:45:48Z</dcterms:modified>
</cp:coreProperties>
</file>