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media/audio1.bin" ContentType="audio/unknown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  <p:sldMasterId id="2147483880" r:id="rId3"/>
  </p:sldMasterIdLst>
  <p:notesMasterIdLst>
    <p:notesMasterId r:id="rId14"/>
  </p:notesMasterIdLst>
  <p:sldIdLst>
    <p:sldId id="261" r:id="rId4"/>
    <p:sldId id="418" r:id="rId5"/>
    <p:sldId id="419" r:id="rId6"/>
    <p:sldId id="420" r:id="rId7"/>
    <p:sldId id="326" r:id="rId8"/>
    <p:sldId id="327" r:id="rId9"/>
    <p:sldId id="414" r:id="rId10"/>
    <p:sldId id="412" r:id="rId11"/>
    <p:sldId id="413" r:id="rId12"/>
    <p:sldId id="415" r:id="rId13"/>
  </p:sldIdLst>
  <p:sldSz cx="9144000" cy="6858000" type="screen4x3"/>
  <p:notesSz cx="7099300" cy="10234613"/>
  <p:defaultTextStyle>
    <a:defPPr>
      <a:defRPr lang="de-DE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623D"/>
    <a:srgbClr val="A3A0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858" autoAdjust="0"/>
  </p:normalViewPr>
  <p:slideViewPr>
    <p:cSldViewPr>
      <p:cViewPr>
        <p:scale>
          <a:sx n="100" d="100"/>
          <a:sy n="100" d="100"/>
        </p:scale>
        <p:origin x="-1896" y="-18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1" rIns="99040" bIns="49521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1" rIns="99040" bIns="49521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9938"/>
            <a:ext cx="5114925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6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1" rIns="99040" bIns="495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1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1" rIns="99040" bIns="49521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1851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1" rIns="99040" bIns="49521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fld id="{94087C5D-248E-48FC-879D-CE2D2E5C6FF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119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F906D1-EB43-4F79-8B8C-215D80E95D23}" type="slidenum">
              <a:rPr lang="de-DE" smtClean="0"/>
              <a:pPr/>
              <a:t>1</a:t>
            </a:fld>
            <a:endParaRPr lang="de-DE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de-DE" sz="900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80692" indent="-300266"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201064" indent="-240213"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81490" indent="-240213"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61916" indent="-240213"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42342" indent="-240213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122767" indent="-240213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603193" indent="-240213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83619" indent="-240213" algn="ctr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0CB7105-AAA5-4145-9C8E-5C608521617E}" type="slidenum">
              <a:rPr lang="de-DE" sz="1200">
                <a:solidFill>
                  <a:prstClr val="black"/>
                </a:solidFill>
              </a:rPr>
              <a:pPr/>
              <a:t>4</a:t>
            </a:fld>
            <a:endParaRPr lang="de-DE" sz="1200">
              <a:solidFill>
                <a:prstClr val="black"/>
              </a:solidFill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3174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D5036B-C8C5-40FF-B291-E25C7E9E6527}" type="slidenum">
              <a:rPr lang="de-DE" smtClean="0"/>
              <a:pPr/>
              <a:t>5</a:t>
            </a:fld>
            <a:endParaRPr 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3277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557D8D-04C4-4E53-B36E-5007EB2422E2}" type="slidenum">
              <a:rPr lang="de-DE" smtClean="0"/>
              <a:pPr/>
              <a:t>6</a:t>
            </a:fld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087C5D-248E-48FC-879D-CE2D2E5C6FFF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087C5D-248E-48FC-879D-CE2D2E5C6FFF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087C5D-248E-48FC-879D-CE2D2E5C6FFF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087C5D-248E-48FC-879D-CE2D2E5C6FFF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1588" y="-3175"/>
            <a:ext cx="9145588" cy="623888"/>
          </a:xfrm>
          <a:prstGeom prst="rect">
            <a:avLst/>
          </a:prstGeom>
          <a:solidFill>
            <a:srgbClr val="E0E0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r>
              <a:rPr lang="de-DE" sz="1600" dirty="0">
                <a:solidFill>
                  <a:srgbClr val="0075BA"/>
                </a:solidFill>
              </a:rPr>
              <a:t>          </a:t>
            </a:r>
            <a:r>
              <a:rPr lang="de-DE" sz="1600" dirty="0" err="1" smtClean="0">
                <a:solidFill>
                  <a:srgbClr val="0075BA"/>
                </a:solidFill>
              </a:rPr>
              <a:t>Chair</a:t>
            </a:r>
            <a:r>
              <a:rPr lang="de-DE" sz="1600" dirty="0" smtClean="0">
                <a:solidFill>
                  <a:srgbClr val="0075BA"/>
                </a:solidFill>
              </a:rPr>
              <a:t> of </a:t>
            </a:r>
            <a:r>
              <a:rPr lang="de-DE" sz="1600" dirty="0" err="1" smtClean="0">
                <a:solidFill>
                  <a:srgbClr val="0075BA"/>
                </a:solidFill>
              </a:rPr>
              <a:t>Informatics</a:t>
            </a:r>
            <a:r>
              <a:rPr lang="de-DE" sz="1600" dirty="0" smtClean="0">
                <a:solidFill>
                  <a:srgbClr val="0075BA"/>
                </a:solidFill>
              </a:rPr>
              <a:t> III: Database Systems</a:t>
            </a:r>
            <a:r>
              <a:rPr lang="de-DE" sz="1600" dirty="0">
                <a:solidFill>
                  <a:srgbClr val="0075BA"/>
                </a:solidFill>
              </a:rPr>
              <a:t>		</a:t>
            </a:r>
            <a:endParaRPr lang="de-DE" sz="1600" i="1" dirty="0">
              <a:solidFill>
                <a:srgbClr val="0075BA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E0E0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6" name="Picture 4" descr="tum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7213" y="171450"/>
            <a:ext cx="571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rgbClr val="0075BA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rgbClr val="0075BA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pic>
        <p:nvPicPr>
          <p:cNvPr id="9" name="Picture 13" descr="informat_blau_kl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11188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3800"/>
            </a:lvl1pPr>
          </a:lstStyle>
          <a:p>
            <a:r>
              <a:rPr lang="de-DE" altLang="en-US"/>
              <a:t>Titelmasterformat durch Klicken bearbeiten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4005263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de-DE" altLang="en-US"/>
              <a:t>Formatvorlage des Untertitelmasters durch Klicken bearbeiten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69702-257D-46DF-846E-380402111B6B}" type="slidenum">
              <a:rPr lang="de-DE" altLang="en-US"/>
              <a:pPr>
                <a:defRPr/>
              </a:pPr>
              <a:t>‹Nr.›</a:t>
            </a:fld>
            <a:endParaRPr lang="de-DE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7C5AA-FA3D-457D-B171-865B5589228D}" type="slidenum">
              <a:rPr lang="de-DE" altLang="en-US"/>
              <a:pPr>
                <a:defRPr/>
              </a:pPr>
              <a:t>‹Nr.›</a:t>
            </a:fld>
            <a:endParaRPr lang="de-DE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692150"/>
            <a:ext cx="2057400" cy="54387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92150"/>
            <a:ext cx="6019800" cy="543877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76D63-9284-4AF2-B6E4-05F5E86148F1}" type="slidenum">
              <a:rPr lang="de-DE" altLang="en-US"/>
              <a:pPr>
                <a:defRPr/>
              </a:pPr>
              <a:t>‹Nr.›</a:t>
            </a:fld>
            <a:endParaRPr lang="de-DE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CB0C8-3357-45AF-9609-D47E3B26592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84C27-BB39-42F1-842A-332E4ECE99A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B2AED-0446-413E-A593-41DB308717E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4B8ADD-B0F6-4B68-B160-30FD2DECE79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CE62B-5C6A-4F00-B99D-DF5587C5968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66794-03F5-4BC2-BD8B-4FC94993301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8077A-9F77-4F46-A03D-EEDABDEEA37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BDA3A-B0BB-4AE8-A236-5741DCA6EF2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0A0DB8-7A1E-4648-BE8A-4D6FB54F3D20}" type="slidenum">
              <a:rPr lang="de-DE" altLang="en-US"/>
              <a:pPr>
                <a:defRPr/>
              </a:pPr>
              <a:t>‹Nr.›</a:t>
            </a:fld>
            <a:endParaRPr lang="de-DE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E4D4F9-DAE4-4942-8239-587C350BF4A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AFD031-50CE-4BAB-A8E3-E19E9B89DA7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867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8674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6E3B0-EB24-4888-9DBC-C12741E176E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pain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28800"/>
            <a:ext cx="82296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8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Hier klicken, um Master-Titelformat zu bearbeiten.</a:t>
            </a:r>
          </a:p>
        </p:txBody>
      </p:sp>
      <p:sp>
        <p:nvSpPr>
          <p:cNvPr id="4280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886200"/>
            <a:ext cx="6400800" cy="1771650"/>
          </a:xfrm>
        </p:spPr>
        <p:txBody>
          <a:bodyPr/>
          <a:lstStyle>
            <a:lvl1pPr marL="0" indent="0">
              <a:buFont typeface="Webdings" pitchFamily="18" charset="2"/>
              <a:buNone/>
              <a:defRPr>
                <a:latin typeface="Arial Black" pitchFamily="34" charset="0"/>
              </a:defRPr>
            </a:lvl1pPr>
          </a:lstStyle>
          <a:p>
            <a:r>
              <a:rPr lang="en-US"/>
              <a:t>Hier klicken, um Master-Untertitelformat zu bearbeiten.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5F61C7EE-2F21-4D46-995A-145CD9AC2A5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288174"/>
      </p:ext>
    </p:extLst>
  </p:cSld>
  <p:clrMapOvr>
    <a:masterClrMapping/>
  </p:clrMapOvr>
  <p:transition xmlns:p14="http://schemas.microsoft.com/office/powerpoint/2010/main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A7DDF-39B8-C040-B897-5583F489F33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154518"/>
      </p:ext>
    </p:extLst>
  </p:cSld>
  <p:clrMapOvr>
    <a:masterClrMapping/>
  </p:clrMapOvr>
  <p:transition xmlns:p14="http://schemas.microsoft.com/office/powerpoint/2010/main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77D74-6427-AA44-9C69-F466B1A3B18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073290"/>
      </p:ext>
    </p:extLst>
  </p:cSld>
  <p:clrMapOvr>
    <a:masterClrMapping/>
  </p:clrMapOvr>
  <p:transition xmlns:p14="http://schemas.microsoft.com/office/powerpoint/2010/main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51149-77BA-1E49-AD4A-B71D8D6A82C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995088"/>
      </p:ext>
    </p:extLst>
  </p:cSld>
  <p:clrMapOvr>
    <a:masterClrMapping/>
  </p:clrMapOvr>
  <p:transition xmlns:p14="http://schemas.microsoft.com/office/powerpoint/2010/main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9D90D-E2F8-6C40-AFBB-20F32D7253D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736076"/>
      </p:ext>
    </p:extLst>
  </p:cSld>
  <p:clrMapOvr>
    <a:masterClrMapping/>
  </p:clrMapOvr>
  <p:transition xmlns:p14="http://schemas.microsoft.com/office/powerpoint/2010/main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2591B-1964-9D46-97E1-9094599D707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389293"/>
      </p:ext>
    </p:extLst>
  </p:cSld>
  <p:clrMapOvr>
    <a:masterClrMapping/>
  </p:clrMapOvr>
  <p:transition xmlns:p14="http://schemas.microsoft.com/office/powerpoint/2010/main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45E0F-D00F-A04E-B565-C414B155C97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87961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B6294-9C95-4989-94EB-57E7CF0D3B8F}" type="slidenum">
              <a:rPr lang="de-DE" altLang="en-US"/>
              <a:pPr>
                <a:defRPr/>
              </a:pPr>
              <a:t>‹Nr.›</a:t>
            </a:fld>
            <a:endParaRPr lang="de-DE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BEEDF-B403-6046-A680-01BC790A963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368067"/>
      </p:ext>
    </p:extLst>
  </p:cSld>
  <p:clrMapOvr>
    <a:masterClrMapping/>
  </p:clrMapOvr>
  <p:transition xmlns:p14="http://schemas.microsoft.com/office/powerpoint/2010/main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13169-B82B-D240-A644-5D3E0987D89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172571"/>
      </p:ext>
    </p:extLst>
  </p:cSld>
  <p:clrMapOvr>
    <a:masterClrMapping/>
  </p:clrMapOvr>
  <p:transition xmlns:p14="http://schemas.microsoft.com/office/powerpoint/2010/main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2BA49-88FC-4D4E-8DA2-1F35EC9C6E3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411856"/>
      </p:ext>
    </p:extLst>
  </p:cSld>
  <p:clrMapOvr>
    <a:masterClrMapping/>
  </p:clrMapOvr>
  <p:transition xmlns:p14="http://schemas.microsoft.com/office/powerpoint/2010/main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858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8580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2433C-DA09-0B44-9FFA-2E8DBE4E5DD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260274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8FC27-7535-493D-9C01-88EBAEBA27F1}" type="slidenum">
              <a:rPr lang="de-DE" altLang="en-US"/>
              <a:pPr>
                <a:defRPr/>
              </a:pPr>
              <a:t>‹Nr.›</a:t>
            </a:fld>
            <a:endParaRPr lang="de-DE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9C975C-7109-471E-AA3C-61A1703B0C31}" type="slidenum">
              <a:rPr lang="de-DE" altLang="en-US"/>
              <a:pPr>
                <a:defRPr/>
              </a:pPr>
              <a:t>‹Nr.›</a:t>
            </a:fld>
            <a:endParaRPr lang="de-DE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1B8FE2-E778-4887-A729-3E157CBA16AE}" type="slidenum">
              <a:rPr lang="de-DE" altLang="en-US"/>
              <a:pPr>
                <a:defRPr/>
              </a:pPr>
              <a:t>‹Nr.›</a:t>
            </a:fld>
            <a:endParaRPr lang="de-DE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5E7AD-624E-404F-A8EF-2D7B79FB3F3C}" type="slidenum">
              <a:rPr lang="de-DE" altLang="en-US"/>
              <a:pPr>
                <a:defRPr/>
              </a:pPr>
              <a:t>‹Nr.›</a:t>
            </a:fld>
            <a:endParaRPr lang="de-DE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403A4B-7AB7-4724-938B-205C33407139}" type="slidenum">
              <a:rPr lang="de-DE" altLang="en-US"/>
              <a:pPr>
                <a:defRPr/>
              </a:pPr>
              <a:t>‹Nr.›</a:t>
            </a:fld>
            <a:endParaRPr lang="de-DE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80EB6-3849-48FE-B3D9-7325B421451B}" type="slidenum">
              <a:rPr lang="de-DE" altLang="en-US"/>
              <a:pPr>
                <a:defRPr/>
              </a:pPr>
              <a:t>‹Nr.›</a:t>
            </a:fld>
            <a:endParaRPr lang="de-DE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3.png"/><Relationship Id="rId14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E0E0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92150"/>
            <a:ext cx="822960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Titelmasterformat durch Klicken bearbeiten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dirty="0" smtClean="0"/>
              <a:t>Textmasterformate durch Klicken bearbeiten</a:t>
            </a:r>
          </a:p>
          <a:p>
            <a:pPr lvl="1"/>
            <a:r>
              <a:rPr lang="de-DE" altLang="en-US" dirty="0" smtClean="0"/>
              <a:t>Zweite Ebene</a:t>
            </a:r>
          </a:p>
          <a:p>
            <a:pPr lvl="2"/>
            <a:r>
              <a:rPr lang="de-DE" altLang="en-US" dirty="0" smtClean="0"/>
              <a:t>Dritte Ebene</a:t>
            </a:r>
          </a:p>
          <a:p>
            <a:pPr lvl="3"/>
            <a:r>
              <a:rPr lang="de-DE" altLang="en-US" dirty="0" smtClean="0"/>
              <a:t>Vierte Ebene</a:t>
            </a:r>
          </a:p>
          <a:p>
            <a:pPr lvl="4"/>
            <a:r>
              <a:rPr lang="de-DE" altLang="en-US" dirty="0" smtClean="0"/>
              <a:t>Fünfte Ebene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22275" y="63071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0872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6430963"/>
            <a:ext cx="2133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15BBC9B-9441-44EE-B378-A1FD4424AD52}" type="slidenum">
              <a:rPr lang="de-DE" altLang="en-US"/>
              <a:pPr>
                <a:defRPr/>
              </a:pPr>
              <a:t>‹Nr.›</a:t>
            </a:fld>
            <a:endParaRPr lang="de-DE" altLang="en-US"/>
          </a:p>
        </p:txBody>
      </p:sp>
      <p:pic>
        <p:nvPicPr>
          <p:cNvPr id="1032" name="Picture 8" descr="tum-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177213" y="171450"/>
            <a:ext cx="571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-1588" y="-3175"/>
            <a:ext cx="9145588" cy="623888"/>
          </a:xfrm>
          <a:prstGeom prst="rect">
            <a:avLst/>
          </a:prstGeom>
          <a:solidFill>
            <a:srgbClr val="E0E0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r>
              <a:rPr lang="de-DE" sz="1600" dirty="0">
                <a:solidFill>
                  <a:srgbClr val="0075BA"/>
                </a:solidFill>
              </a:rPr>
              <a:t>          </a:t>
            </a:r>
            <a:r>
              <a:rPr lang="de-DE" sz="1600" dirty="0" err="1" smtClean="0">
                <a:solidFill>
                  <a:srgbClr val="0075BA"/>
                </a:solidFill>
              </a:rPr>
              <a:t>Chair</a:t>
            </a:r>
            <a:r>
              <a:rPr lang="de-DE" sz="1600" dirty="0" smtClean="0">
                <a:solidFill>
                  <a:srgbClr val="0075BA"/>
                </a:solidFill>
              </a:rPr>
              <a:t> of </a:t>
            </a:r>
            <a:r>
              <a:rPr lang="de-DE" sz="1600" dirty="0" err="1" smtClean="0">
                <a:solidFill>
                  <a:srgbClr val="0075BA"/>
                </a:solidFill>
              </a:rPr>
              <a:t>Informatics</a:t>
            </a:r>
            <a:r>
              <a:rPr lang="de-DE" sz="1600" dirty="0" smtClean="0">
                <a:solidFill>
                  <a:srgbClr val="0075BA"/>
                </a:solidFill>
              </a:rPr>
              <a:t> III: Database Systems</a:t>
            </a:r>
            <a:r>
              <a:rPr lang="de-DE" sz="1600" dirty="0">
                <a:solidFill>
                  <a:srgbClr val="0075BA"/>
                </a:solidFill>
              </a:rPr>
              <a:t>	</a:t>
            </a:r>
            <a:endParaRPr lang="de-DE" sz="1600" i="1" dirty="0">
              <a:solidFill>
                <a:srgbClr val="0075BA"/>
              </a:solidFill>
            </a:endParaRPr>
          </a:p>
        </p:txBody>
      </p:sp>
      <p:pic>
        <p:nvPicPr>
          <p:cNvPr id="1034" name="Picture 10" descr="tum-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177213" y="171450"/>
            <a:ext cx="571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2" descr="informat_blau_kl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611188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75B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75BA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75BA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75BA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75BA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0075BA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0075BA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0075BA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0075BA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rid"/>
          <p:cNvPicPr>
            <a:picLocks noChangeAspect="1" noChangeArrowheads="1"/>
          </p:cNvPicPr>
          <p:nvPr/>
        </p:nvPicPr>
        <p:blipFill>
          <a:blip r:embed="rId13" cstate="print"/>
          <a:srcRect t="32001"/>
          <a:stretch>
            <a:fillRect/>
          </a:stretch>
        </p:blipFill>
        <p:spPr bwMode="auto">
          <a:xfrm>
            <a:off x="762000" y="381000"/>
            <a:ext cx="76200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010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Titelmasterformat durch Klicken bearbeiten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764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Textmasterformate durch Klicken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9D571539-78DB-48D3-B3BF-EB4E155D297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pic>
        <p:nvPicPr>
          <p:cNvPr id="2056" name="Picture 8" descr="slider"/>
          <p:cNvPicPr>
            <a:picLocks noChangeAspect="1" noChangeArrowheads="1"/>
          </p:cNvPicPr>
          <p:nvPr/>
        </p:nvPicPr>
        <p:blipFill>
          <a:blip r:embed="rId14" cstate="print"/>
          <a:srcRect l="28323" r="44508"/>
          <a:stretch>
            <a:fillRect/>
          </a:stretch>
        </p:blipFill>
        <p:spPr bwMode="auto">
          <a:xfrm>
            <a:off x="1371600" y="1174750"/>
            <a:ext cx="7010400" cy="11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 descr="slider"/>
          <p:cNvPicPr>
            <a:picLocks noChangeAspect="1" noChangeArrowheads="1"/>
          </p:cNvPicPr>
          <p:nvPr/>
        </p:nvPicPr>
        <p:blipFill>
          <a:blip r:embed="rId14" cstate="print"/>
          <a:srcRect l="28323" r="44508"/>
          <a:stretch>
            <a:fillRect/>
          </a:stretch>
        </p:blipFill>
        <p:spPr bwMode="auto">
          <a:xfrm>
            <a:off x="0" y="0"/>
            <a:ext cx="304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  <p:sldLayoutId id="2147483869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i="1">
          <a:solidFill>
            <a:srgbClr val="3333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99003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Hier klicken, um Master-Titelformat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Hier klicken, um Master-Textformat zu bearbeiten.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</a:p>
        </p:txBody>
      </p:sp>
      <p:sp>
        <p:nvSpPr>
          <p:cNvPr id="4270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400">
                <a:solidFill>
                  <a:srgbClr val="CC66FF"/>
                </a:solidFill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/>
          </a:p>
        </p:txBody>
      </p:sp>
      <p:sp>
        <p:nvSpPr>
          <p:cNvPr id="4270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CC66FF"/>
                </a:solidFill>
                <a:ea typeface="+mn-ea"/>
                <a:cs typeface="+mn-cs"/>
              </a:defRPr>
            </a:lvl1pPr>
          </a:lstStyle>
          <a:p>
            <a:pPr algn="ctr" eaLnBrk="0" hangingPunct="0">
              <a:defRPr/>
            </a:pPr>
            <a:endParaRPr lang="en-US"/>
          </a:p>
        </p:txBody>
      </p:sp>
      <p:sp>
        <p:nvSpPr>
          <p:cNvPr id="4270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rgbClr val="CC66FF"/>
                </a:solidFill>
                <a:cs typeface="+mn-cs"/>
              </a:defRPr>
            </a:lvl1pPr>
          </a:lstStyle>
          <a:p>
            <a:pPr eaLnBrk="0" hangingPunct="0">
              <a:defRPr/>
            </a:pPr>
            <a:fld id="{2EE807E5-BA05-6C40-A781-020414D9BF05}" type="slidenum">
              <a:rPr lang="en-US">
                <a:ea typeface="ＭＳ Ｐゴシック" charset="0"/>
              </a:rPr>
              <a:pPr eaLnBrk="0" hangingPunct="0">
                <a:defRPr/>
              </a:pPr>
              <a:t>‹Nr.›</a:t>
            </a:fld>
            <a:endParaRPr lang="en-US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505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</p:sldLayoutIdLst>
  <p:transition xmlns:p14="http://schemas.microsoft.com/office/powerpoint/2010/main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charset="0"/>
        <a:buChar char="="/>
        <a:defRPr kumimoji="1" sz="24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charset="0"/>
        <a:buChar char="="/>
        <a:defRPr kumimoji="1"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charset="0"/>
        <a:buChar char="="/>
        <a:defRPr kumimoji="1"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charset="0"/>
        <a:buChar char="="/>
        <a:defRPr kumimoji="1"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charset="0"/>
        <a:buChar char="="/>
        <a:defRPr kumimoji="1"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image" Target="../media/image8.wmf"/><Relationship Id="rId1" Type="http://schemas.openxmlformats.org/officeDocument/2006/relationships/slideLayout" Target="../slideLayouts/slideLayout28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268413"/>
            <a:ext cx="7623175" cy="2008187"/>
          </a:xfrm>
        </p:spPr>
        <p:txBody>
          <a:bodyPr/>
          <a:lstStyle/>
          <a:p>
            <a:pPr eaLnBrk="1" hangingPunct="1"/>
            <a:r>
              <a:rPr lang="de-DE" sz="3000" dirty="0" smtClean="0">
                <a:solidFill>
                  <a:schemeClr val="tx2"/>
                </a:solidFill>
              </a:rPr>
              <a:t/>
            </a:r>
            <a:br>
              <a:rPr lang="de-DE" sz="3000" dirty="0" smtClean="0">
                <a:solidFill>
                  <a:schemeClr val="tx2"/>
                </a:solidFill>
              </a:rPr>
            </a:br>
            <a:r>
              <a:rPr lang="de-DE" sz="3000" dirty="0">
                <a:solidFill>
                  <a:schemeClr val="tx2"/>
                </a:solidFill>
              </a:rPr>
              <a:t/>
            </a:r>
            <a:br>
              <a:rPr lang="de-DE" sz="3000" dirty="0">
                <a:solidFill>
                  <a:schemeClr val="tx2"/>
                </a:solidFill>
              </a:rPr>
            </a:br>
            <a:r>
              <a:rPr lang="de-DE" sz="3000" dirty="0" smtClean="0">
                <a:solidFill>
                  <a:schemeClr val="tx2"/>
                </a:solidFill>
              </a:rPr>
              <a:t>Multi-Core-</a:t>
            </a:r>
            <a:r>
              <a:rPr lang="de-DE" sz="3000" dirty="0" err="1" smtClean="0">
                <a:solidFill>
                  <a:schemeClr val="tx2"/>
                </a:solidFill>
              </a:rPr>
              <a:t>Algorithmik</a:t>
            </a:r>
            <a:r>
              <a:rPr lang="de-DE" sz="3000" dirty="0" smtClean="0">
                <a:solidFill>
                  <a:schemeClr val="tx2"/>
                </a:solidFill>
              </a:rPr>
              <a:t> für Datenbankanwendungen</a:t>
            </a:r>
            <a:br>
              <a:rPr lang="de-DE" sz="3000" dirty="0" smtClean="0">
                <a:solidFill>
                  <a:schemeClr val="tx2"/>
                </a:solidFill>
              </a:rPr>
            </a:br>
            <a:r>
              <a:rPr lang="de-DE" sz="3400" dirty="0" smtClean="0">
                <a:solidFill>
                  <a:schemeClr val="tx2"/>
                </a:solidFill>
              </a:rPr>
              <a:t/>
            </a:r>
            <a:br>
              <a:rPr lang="de-DE" sz="3400" dirty="0" smtClean="0">
                <a:solidFill>
                  <a:schemeClr val="tx2"/>
                </a:solidFill>
              </a:rPr>
            </a:br>
            <a:endParaRPr lang="de-DE" sz="3000" dirty="0" smtClean="0">
              <a:solidFill>
                <a:schemeClr val="tx2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4005064"/>
            <a:ext cx="7632700" cy="2520280"/>
          </a:xfrm>
        </p:spPr>
        <p:txBody>
          <a:bodyPr/>
          <a:lstStyle/>
          <a:p>
            <a:pPr eaLnBrk="1" hangingPunct="1">
              <a:tabLst>
                <a:tab pos="7172325" algn="r"/>
              </a:tabLst>
            </a:pPr>
            <a:r>
              <a:rPr lang="de-DE" dirty="0" smtClean="0">
                <a:solidFill>
                  <a:srgbClr val="3366FF"/>
                </a:solidFill>
              </a:rPr>
              <a:t>Alfons Kemper, Thomas Neumann</a:t>
            </a:r>
            <a:r>
              <a:rPr lang="de-DE" dirty="0" smtClean="0">
                <a:solidFill>
                  <a:schemeClr val="folHlink"/>
                </a:solidFill>
              </a:rPr>
              <a:t>,</a:t>
            </a:r>
          </a:p>
          <a:p>
            <a:pPr eaLnBrk="1" hangingPunct="1">
              <a:tabLst>
                <a:tab pos="7172325" algn="r"/>
              </a:tabLst>
            </a:pPr>
            <a:r>
              <a:rPr lang="de-DE" dirty="0" smtClean="0">
                <a:solidFill>
                  <a:schemeClr val="folHlink"/>
                </a:solidFill>
              </a:rPr>
              <a:t>Florian Funke, Henrik Mühe,</a:t>
            </a:r>
          </a:p>
          <a:p>
            <a:pPr eaLnBrk="1" hangingPunct="1">
              <a:tabLst>
                <a:tab pos="7172325" algn="r"/>
              </a:tabLst>
            </a:pPr>
            <a:r>
              <a:rPr lang="de-DE" dirty="0" smtClean="0">
                <a:solidFill>
                  <a:schemeClr val="folHlink"/>
                </a:solidFill>
              </a:rPr>
              <a:t>Viktor Leis, Tobias Mühlbauer,</a:t>
            </a:r>
          </a:p>
          <a:p>
            <a:pPr eaLnBrk="1" hangingPunct="1">
              <a:tabLst>
                <a:tab pos="7172325" algn="r"/>
              </a:tabLst>
            </a:pPr>
            <a:r>
              <a:rPr lang="de-DE" dirty="0" smtClean="0">
                <a:solidFill>
                  <a:schemeClr val="folHlink"/>
                </a:solidFill>
              </a:rPr>
              <a:t>Wolf Rödiger</a:t>
            </a:r>
          </a:p>
          <a:p>
            <a:pPr eaLnBrk="1" hangingPunct="1">
              <a:tabLst>
                <a:tab pos="7172325" algn="r"/>
              </a:tabLst>
            </a:pPr>
            <a:r>
              <a:rPr lang="de-DE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Fakultät für Informatik, TUM</a:t>
            </a:r>
          </a:p>
          <a:p>
            <a:pPr eaLnBrk="1" hangingPunct="1">
              <a:tabLst>
                <a:tab pos="7172325" algn="r"/>
              </a:tabLst>
            </a:pPr>
            <a:endParaRPr lang="de-DE" dirty="0" smtClean="0">
              <a:solidFill>
                <a:schemeClr val="folHlink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611560" y="1196752"/>
            <a:ext cx="85324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l"/>
            <a:r>
              <a:rPr lang="de-DE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Perlen der Informatik IV</a:t>
            </a:r>
            <a:endParaRPr lang="de-DE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Fast </a:t>
            </a:r>
            <a:r>
              <a:rPr lang="de-DE" dirty="0" err="1" smtClean="0"/>
              <a:t>because</a:t>
            </a:r>
            <a:r>
              <a:rPr lang="de-DE" dirty="0" smtClean="0"/>
              <a:t> of Hardware-Support: MMU</a:t>
            </a:r>
            <a:endParaRPr lang="de-DE" dirty="0"/>
          </a:p>
        </p:txBody>
      </p:sp>
      <p:pic>
        <p:nvPicPr>
          <p:cNvPr id="768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9198" y="1124744"/>
            <a:ext cx="8917297" cy="5488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Multi-Core Rechner mit 1 </a:t>
            </a:r>
            <a:r>
              <a:rPr lang="de-DE" dirty="0" err="1" smtClean="0"/>
              <a:t>TeraByte</a:t>
            </a:r>
            <a:r>
              <a:rPr lang="de-DE" dirty="0" smtClean="0"/>
              <a:t> NUMA Hauptspeicher</a:t>
            </a:r>
            <a:endParaRPr lang="de-DE" dirty="0"/>
          </a:p>
        </p:txBody>
      </p:sp>
      <p:pic>
        <p:nvPicPr>
          <p:cNvPr id="4" name="Inhaltsplatzhalter 3" descr="Bildschirmfoto 2013-04-25 um 16.08.12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6160" r="-36160"/>
          <a:stretch>
            <a:fillRect/>
          </a:stretch>
        </p:blipFill>
        <p:spPr>
          <a:xfrm>
            <a:off x="-324544" y="1628800"/>
            <a:ext cx="8435281" cy="4643961"/>
          </a:xfrm>
        </p:spPr>
      </p:pic>
    </p:spTree>
    <p:extLst>
      <p:ext uri="{BB962C8B-B14F-4D97-AF65-F5344CB8AC3E}">
        <p14:creationId xmlns:p14="http://schemas.microsoft.com/office/powerpoint/2010/main" val="795327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Inhaltsplatzhalter 3" descr="Bildschirmfoto 2013-04-25 um 16.13.06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9354" r="-39354"/>
          <a:stretch>
            <a:fillRect/>
          </a:stretch>
        </p:blipFill>
        <p:spPr>
          <a:xfrm>
            <a:off x="-607561" y="634324"/>
            <a:ext cx="10652169" cy="6107043"/>
          </a:xfrm>
        </p:spPr>
      </p:pic>
    </p:spTree>
    <p:extLst>
      <p:ext uri="{BB962C8B-B14F-4D97-AF65-F5344CB8AC3E}">
        <p14:creationId xmlns:p14="http://schemas.microsoft.com/office/powerpoint/2010/main" val="4222265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Foliennummernplatzhalt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1964B81-ADDE-3E4E-8D80-FF07FA418FF0}" type="slidenum">
              <a:rPr lang="en-US" sz="1400">
                <a:solidFill>
                  <a:srgbClr val="CC66FF"/>
                </a:solidFill>
              </a:rPr>
              <a:pPr/>
              <a:t>4</a:t>
            </a:fld>
            <a:endParaRPr lang="en-US" sz="1400">
              <a:solidFill>
                <a:srgbClr val="CC66FF"/>
              </a:solidFill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 Black" charset="0"/>
              </a:rPr>
              <a:t>Überblick: Speicherhierarchie</a:t>
            </a:r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2095500" y="1085850"/>
            <a:ext cx="4943475" cy="55340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 eaLnBrk="0" hangingPunct="0">
              <a:spcBef>
                <a:spcPct val="20000"/>
              </a:spcBef>
              <a:buClr>
                <a:srgbClr val="FFCC00"/>
              </a:buClr>
              <a:buSzPct val="75000"/>
              <a:buFont typeface="Monotype Sorts" charset="0"/>
              <a:buNone/>
            </a:pPr>
            <a:r>
              <a:rPr lang="de-DE" sz="24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1-10ns</a:t>
            </a:r>
          </a:p>
          <a:p>
            <a:pPr algn="ctr" eaLnBrk="0" hangingPunct="0">
              <a:spcBef>
                <a:spcPct val="20000"/>
              </a:spcBef>
              <a:buClr>
                <a:srgbClr val="FFCC00"/>
              </a:buClr>
              <a:buSzPct val="75000"/>
              <a:buFont typeface="Monotype Sorts" charset="0"/>
              <a:buNone/>
            </a:pPr>
            <a:r>
              <a:rPr lang="de-DE" sz="24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Register</a:t>
            </a:r>
          </a:p>
          <a:p>
            <a:pPr algn="ctr" eaLnBrk="0" hangingPunct="0">
              <a:spcBef>
                <a:spcPct val="20000"/>
              </a:spcBef>
              <a:buClr>
                <a:srgbClr val="FFCC00"/>
              </a:buClr>
              <a:buSzPct val="75000"/>
              <a:buFont typeface="Monotype Sorts" charset="0"/>
              <a:buNone/>
            </a:pPr>
            <a:r>
              <a:rPr lang="de-DE" sz="24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10-100ns</a:t>
            </a:r>
          </a:p>
          <a:p>
            <a:pPr algn="ctr" eaLnBrk="0" hangingPunct="0">
              <a:spcBef>
                <a:spcPct val="20000"/>
              </a:spcBef>
              <a:buClr>
                <a:srgbClr val="FFCC00"/>
              </a:buClr>
              <a:buSzPct val="75000"/>
              <a:buFont typeface="Monotype Sorts" charset="0"/>
              <a:buNone/>
            </a:pPr>
            <a:r>
              <a:rPr lang="de-DE" sz="24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Cache</a:t>
            </a:r>
          </a:p>
          <a:p>
            <a:pPr algn="ctr" eaLnBrk="0" hangingPunct="0">
              <a:spcBef>
                <a:spcPct val="20000"/>
              </a:spcBef>
              <a:buClr>
                <a:srgbClr val="FFCC00"/>
              </a:buClr>
              <a:buSzPct val="75000"/>
              <a:buFont typeface="Monotype Sorts" charset="0"/>
              <a:buNone/>
            </a:pPr>
            <a:r>
              <a:rPr lang="de-DE" sz="24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100-1000ns</a:t>
            </a:r>
          </a:p>
          <a:p>
            <a:pPr algn="ctr" eaLnBrk="0" hangingPunct="0">
              <a:spcBef>
                <a:spcPct val="20000"/>
              </a:spcBef>
              <a:buClr>
                <a:srgbClr val="FFCC00"/>
              </a:buClr>
              <a:buSzPct val="75000"/>
              <a:buFont typeface="Monotype Sorts" charset="0"/>
              <a:buNone/>
            </a:pPr>
            <a:r>
              <a:rPr lang="de-DE" sz="24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Hauptspeicher</a:t>
            </a:r>
          </a:p>
          <a:p>
            <a:pPr algn="ctr" eaLnBrk="0" hangingPunct="0">
              <a:spcBef>
                <a:spcPct val="20000"/>
              </a:spcBef>
              <a:buClr>
                <a:srgbClr val="FFCC00"/>
              </a:buClr>
              <a:buSzPct val="75000"/>
              <a:buFont typeface="Monotype Sorts" charset="0"/>
              <a:buNone/>
            </a:pPr>
            <a:r>
              <a:rPr lang="de-DE" sz="24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10 ms</a:t>
            </a:r>
          </a:p>
          <a:p>
            <a:pPr algn="ctr" eaLnBrk="0" hangingPunct="0">
              <a:spcBef>
                <a:spcPct val="20000"/>
              </a:spcBef>
              <a:buClr>
                <a:srgbClr val="FFCC00"/>
              </a:buClr>
              <a:buSzPct val="75000"/>
              <a:buFont typeface="Monotype Sorts" charset="0"/>
              <a:buNone/>
            </a:pPr>
            <a:r>
              <a:rPr lang="de-DE" sz="24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Plattenspeicher</a:t>
            </a:r>
          </a:p>
          <a:p>
            <a:pPr algn="ctr" eaLnBrk="0" hangingPunct="0">
              <a:spcBef>
                <a:spcPct val="20000"/>
              </a:spcBef>
              <a:buClr>
                <a:srgbClr val="FFCC00"/>
              </a:buClr>
              <a:buSzPct val="75000"/>
              <a:buFont typeface="Monotype Sorts" charset="0"/>
              <a:buNone/>
            </a:pPr>
            <a:endParaRPr lang="de-DE" sz="2400" smtClean="0">
              <a:solidFill>
                <a:srgbClr val="000000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algn="ctr" eaLnBrk="0" hangingPunct="0">
              <a:spcBef>
                <a:spcPct val="20000"/>
              </a:spcBef>
              <a:buClr>
                <a:srgbClr val="FFCC00"/>
              </a:buClr>
              <a:buSzPct val="75000"/>
              <a:buFont typeface="Monotype Sorts" charset="0"/>
              <a:buNone/>
            </a:pPr>
            <a:r>
              <a:rPr lang="de-DE" sz="24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sec</a:t>
            </a:r>
          </a:p>
          <a:p>
            <a:pPr algn="ctr" eaLnBrk="0" hangingPunct="0">
              <a:spcBef>
                <a:spcPct val="20000"/>
              </a:spcBef>
              <a:buClr>
                <a:srgbClr val="FFCC00"/>
              </a:buClr>
              <a:buSzPct val="75000"/>
              <a:buFont typeface="Monotype Sorts" charset="0"/>
              <a:buNone/>
            </a:pPr>
            <a:r>
              <a:rPr lang="de-DE" sz="24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Archivspeicher</a:t>
            </a:r>
          </a:p>
          <a:p>
            <a:pPr algn="ctr" eaLnBrk="0" hangingPunct="0">
              <a:spcBef>
                <a:spcPct val="20000"/>
              </a:spcBef>
              <a:buClr>
                <a:srgbClr val="FFCC00"/>
              </a:buClr>
              <a:buSzPct val="75000"/>
              <a:buFont typeface="Monotype Sorts" charset="0"/>
              <a:buNone/>
            </a:pPr>
            <a:endParaRPr lang="de-DE" sz="2400" smtClean="0">
              <a:solidFill>
                <a:srgbClr val="000000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algn="ctr" eaLnBrk="0" hangingPunct="0">
              <a:spcBef>
                <a:spcPct val="20000"/>
              </a:spcBef>
              <a:buClr>
                <a:srgbClr val="FFCC00"/>
              </a:buClr>
              <a:buSzPct val="75000"/>
              <a:buFont typeface="Monotype Sorts" charset="0"/>
              <a:buNone/>
            </a:pPr>
            <a:endParaRPr lang="de-DE" sz="2400" smtClean="0">
              <a:solidFill>
                <a:srgbClr val="000000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algn="ctr" eaLnBrk="0" hangingPunct="0">
              <a:spcBef>
                <a:spcPct val="20000"/>
              </a:spcBef>
              <a:buClr>
                <a:srgbClr val="FFCC00"/>
              </a:buClr>
              <a:buSzPct val="75000"/>
              <a:buFont typeface="Monotype Sorts" charset="0"/>
              <a:buNone/>
            </a:pPr>
            <a:endParaRPr lang="de-DE" sz="2400" smtClean="0">
              <a:solidFill>
                <a:srgbClr val="000000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algn="ctr" eaLnBrk="0" hangingPunct="0">
              <a:spcBef>
                <a:spcPct val="20000"/>
              </a:spcBef>
              <a:buClr>
                <a:srgbClr val="FFCC00"/>
              </a:buClr>
              <a:buSzPct val="75000"/>
              <a:buFont typeface="Monotype Sorts" charset="0"/>
              <a:buNone/>
            </a:pPr>
            <a:endParaRPr lang="de-DE" sz="2400" smtClean="0">
              <a:solidFill>
                <a:srgbClr val="000000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algn="ctr" eaLnBrk="0" hangingPunct="0">
              <a:spcBef>
                <a:spcPct val="20000"/>
              </a:spcBef>
              <a:buClr>
                <a:srgbClr val="FFCC00"/>
              </a:buClr>
              <a:buSzPct val="75000"/>
              <a:buFont typeface="Monotype Sorts" charset="0"/>
              <a:buNone/>
            </a:pPr>
            <a:endParaRPr lang="de-DE" sz="2400" smtClean="0">
              <a:solidFill>
                <a:srgbClr val="000000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 flipV="1">
            <a:off x="3905250" y="2524125"/>
            <a:ext cx="1304925" cy="9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pPr algn="ctr" eaLnBrk="0" hangingPunct="0"/>
            <a:endParaRPr lang="de-DE" sz="2400" smtClean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>
            <a:off x="3495675" y="3467100"/>
            <a:ext cx="21431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pPr algn="ctr" eaLnBrk="0" hangingPunct="0"/>
            <a:endParaRPr lang="de-DE" sz="2400" smtClean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>
            <a:off x="3057525" y="4391025"/>
            <a:ext cx="30194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pPr algn="ctr" eaLnBrk="0" hangingPunct="0"/>
            <a:endParaRPr lang="de-DE" sz="2400" smtClean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2647950" y="5391150"/>
            <a:ext cx="38385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pPr algn="ctr" eaLnBrk="0" hangingPunct="0"/>
            <a:endParaRPr lang="de-DE" sz="2400" smtClean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24584" name="AutoShape 8"/>
          <p:cNvSpPr>
            <a:spLocks noChangeArrowheads="1"/>
          </p:cNvSpPr>
          <p:nvPr/>
        </p:nvSpPr>
        <p:spPr bwMode="auto">
          <a:xfrm rot="-950959">
            <a:off x="5753100" y="3114675"/>
            <a:ext cx="2752725" cy="2047875"/>
          </a:xfrm>
          <a:prstGeom prst="curvedLeftArrow">
            <a:avLst>
              <a:gd name="adj1" fmla="val 8685"/>
              <a:gd name="adj2" fmla="val 40000"/>
              <a:gd name="adj3" fmla="val 44806"/>
            </a:avLst>
          </a:prstGeom>
          <a:solidFill>
            <a:srgbClr val="CC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 eaLnBrk="0" hangingPunct="0">
              <a:spcBef>
                <a:spcPct val="20000"/>
              </a:spcBef>
              <a:buClr>
                <a:srgbClr val="FFCC00"/>
              </a:buClr>
              <a:buSzPct val="75000"/>
              <a:buFont typeface="Monotype Sorts" charset="0"/>
              <a:buNone/>
            </a:pPr>
            <a:r>
              <a:rPr lang="de-DE" sz="2400" b="1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Zugriffslücke</a:t>
            </a:r>
          </a:p>
          <a:p>
            <a:pPr algn="ctr" eaLnBrk="0" hangingPunct="0">
              <a:spcBef>
                <a:spcPct val="20000"/>
              </a:spcBef>
              <a:buClr>
                <a:srgbClr val="FFCC00"/>
              </a:buClr>
              <a:buSzPct val="75000"/>
              <a:buFont typeface="Monotype Sorts" charset="0"/>
              <a:buNone/>
            </a:pPr>
            <a:r>
              <a:rPr lang="de-DE" sz="2400" b="1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10</a:t>
            </a:r>
            <a:r>
              <a:rPr lang="de-DE" sz="2400" b="1" baseline="300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5</a:t>
            </a:r>
            <a:endParaRPr lang="de-DE" sz="2400" b="1" smtClean="0">
              <a:solidFill>
                <a:srgbClr val="000000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0" y="1362075"/>
            <a:ext cx="2190750" cy="5383213"/>
          </a:xfrm>
          <a:prstGeom prst="rect">
            <a:avLst/>
          </a:prstGeom>
          <a:solidFill>
            <a:srgbClr val="5FEFE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hangingPunct="0">
              <a:spcBef>
                <a:spcPct val="50000"/>
              </a:spcBef>
              <a:buClr>
                <a:srgbClr val="FFCC00"/>
              </a:buClr>
              <a:buSzPct val="75000"/>
              <a:buFont typeface="Monotype Sorts" charset="0"/>
              <a:buNone/>
            </a:pPr>
            <a:r>
              <a:rPr lang="de-DE" smtClean="0">
                <a:solidFill>
                  <a:srgbClr val="000000"/>
                </a:solidFill>
                <a:latin typeface="Times New Roman" charset="0"/>
              </a:rPr>
              <a:t>Kopf (1min)</a:t>
            </a:r>
          </a:p>
          <a:p>
            <a:pPr algn="ctr" eaLnBrk="0" hangingPunct="0">
              <a:spcBef>
                <a:spcPct val="50000"/>
              </a:spcBef>
              <a:buClr>
                <a:srgbClr val="FFCC00"/>
              </a:buClr>
              <a:buSzPct val="75000"/>
              <a:buFont typeface="Monotype Sorts" charset="0"/>
              <a:buNone/>
            </a:pPr>
            <a:endParaRPr lang="de-DE" smtClean="0">
              <a:solidFill>
                <a:srgbClr val="000000"/>
              </a:solidFill>
              <a:latin typeface="Times New Roman" charset="0"/>
            </a:endParaRPr>
          </a:p>
          <a:p>
            <a:pPr algn="ctr" eaLnBrk="0" hangingPunct="0">
              <a:spcBef>
                <a:spcPct val="50000"/>
              </a:spcBef>
              <a:buClr>
                <a:srgbClr val="FFCC00"/>
              </a:buClr>
              <a:buSzPct val="75000"/>
              <a:buFont typeface="Monotype Sorts" charset="0"/>
              <a:buNone/>
            </a:pPr>
            <a:r>
              <a:rPr lang="de-DE" smtClean="0">
                <a:solidFill>
                  <a:srgbClr val="000000"/>
                </a:solidFill>
                <a:latin typeface="Times New Roman" charset="0"/>
              </a:rPr>
              <a:t>Raum (10 min)</a:t>
            </a:r>
          </a:p>
          <a:p>
            <a:pPr algn="ctr" eaLnBrk="0" hangingPunct="0">
              <a:spcBef>
                <a:spcPct val="50000"/>
              </a:spcBef>
              <a:buClr>
                <a:srgbClr val="FFCC00"/>
              </a:buClr>
              <a:buSzPct val="75000"/>
              <a:buFont typeface="Monotype Sorts" charset="0"/>
              <a:buNone/>
            </a:pPr>
            <a:endParaRPr lang="de-DE" smtClean="0">
              <a:solidFill>
                <a:srgbClr val="000000"/>
              </a:solidFill>
              <a:latin typeface="Times New Roman" charset="0"/>
            </a:endParaRPr>
          </a:p>
          <a:p>
            <a:pPr algn="ctr" eaLnBrk="0" hangingPunct="0">
              <a:spcBef>
                <a:spcPct val="50000"/>
              </a:spcBef>
              <a:buClr>
                <a:srgbClr val="FFCC00"/>
              </a:buClr>
              <a:buSzPct val="75000"/>
              <a:buFont typeface="Monotype Sorts" charset="0"/>
              <a:buNone/>
            </a:pPr>
            <a:r>
              <a:rPr lang="de-DE" smtClean="0">
                <a:solidFill>
                  <a:srgbClr val="000000"/>
                </a:solidFill>
                <a:latin typeface="Times New Roman" charset="0"/>
              </a:rPr>
              <a:t>München (1.5h)</a:t>
            </a:r>
          </a:p>
          <a:p>
            <a:pPr algn="ctr" eaLnBrk="0" hangingPunct="0">
              <a:spcBef>
                <a:spcPct val="50000"/>
              </a:spcBef>
              <a:buClr>
                <a:srgbClr val="FFCC00"/>
              </a:buClr>
              <a:buSzPct val="75000"/>
              <a:buFont typeface="Monotype Sorts" charset="0"/>
              <a:buNone/>
            </a:pPr>
            <a:endParaRPr lang="de-DE" smtClean="0">
              <a:solidFill>
                <a:srgbClr val="000000"/>
              </a:solidFill>
              <a:latin typeface="Times New Roman" charset="0"/>
            </a:endParaRPr>
          </a:p>
          <a:p>
            <a:pPr algn="ctr" eaLnBrk="0" hangingPunct="0">
              <a:spcBef>
                <a:spcPct val="50000"/>
              </a:spcBef>
              <a:buClr>
                <a:srgbClr val="FFCC00"/>
              </a:buClr>
              <a:buSzPct val="75000"/>
              <a:buFont typeface="Monotype Sorts" charset="0"/>
              <a:buNone/>
            </a:pPr>
            <a:r>
              <a:rPr lang="de-DE" smtClean="0">
                <a:solidFill>
                  <a:srgbClr val="000000"/>
                </a:solidFill>
                <a:latin typeface="Times New Roman" charset="0"/>
              </a:rPr>
              <a:t>Pluto (2 Jahre)</a:t>
            </a:r>
          </a:p>
          <a:p>
            <a:pPr algn="ctr" eaLnBrk="0" hangingPunct="0">
              <a:spcBef>
                <a:spcPct val="50000"/>
              </a:spcBef>
              <a:buClr>
                <a:srgbClr val="FFCC00"/>
              </a:buClr>
              <a:buSzPct val="75000"/>
              <a:buFont typeface="Monotype Sorts" charset="0"/>
              <a:buNone/>
            </a:pPr>
            <a:endParaRPr lang="de-DE" smtClean="0">
              <a:solidFill>
                <a:srgbClr val="000000"/>
              </a:solidFill>
              <a:latin typeface="Times New Roman" charset="0"/>
            </a:endParaRPr>
          </a:p>
          <a:p>
            <a:pPr algn="ctr" eaLnBrk="0" hangingPunct="0">
              <a:spcBef>
                <a:spcPct val="50000"/>
              </a:spcBef>
              <a:buClr>
                <a:srgbClr val="FFCC00"/>
              </a:buClr>
              <a:buSzPct val="75000"/>
              <a:buFont typeface="Monotype Sorts" charset="0"/>
              <a:buNone/>
            </a:pPr>
            <a:r>
              <a:rPr lang="de-DE" smtClean="0">
                <a:solidFill>
                  <a:srgbClr val="000000"/>
                </a:solidFill>
                <a:latin typeface="Times New Roman" charset="0"/>
              </a:rPr>
              <a:t>Andromeda</a:t>
            </a:r>
          </a:p>
          <a:p>
            <a:pPr algn="ctr" eaLnBrk="0" hangingPunct="0">
              <a:spcBef>
                <a:spcPct val="50000"/>
              </a:spcBef>
              <a:buClr>
                <a:srgbClr val="FFCC00"/>
              </a:buClr>
              <a:buSzPct val="75000"/>
              <a:buFont typeface="Monotype Sorts" charset="0"/>
              <a:buNone/>
            </a:pPr>
            <a:r>
              <a:rPr lang="de-DE" smtClean="0">
                <a:solidFill>
                  <a:srgbClr val="000000"/>
                </a:solidFill>
                <a:latin typeface="Times New Roman" charset="0"/>
              </a:rPr>
              <a:t>(2000 Jahre)</a:t>
            </a:r>
          </a:p>
        </p:txBody>
      </p:sp>
      <p:pic>
        <p:nvPicPr>
          <p:cNvPr id="80906" name="Picture 10" descr="j015084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2900" y="3616325"/>
            <a:ext cx="1192213" cy="175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617959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80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80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>
          <a:xfrm>
            <a:off x="428625" y="642938"/>
            <a:ext cx="8229600" cy="868362"/>
          </a:xfrm>
        </p:spPr>
        <p:txBody>
          <a:bodyPr/>
          <a:lstStyle/>
          <a:p>
            <a:r>
              <a:rPr lang="de-DE" smtClean="0"/>
              <a:t>State of the Art: Separate Transaction (OLTP) and Query (OLAP) Systems</a:t>
            </a:r>
          </a:p>
        </p:txBody>
      </p:sp>
      <p:pic>
        <p:nvPicPr>
          <p:cNvPr id="512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954213" y="1600200"/>
            <a:ext cx="5235575" cy="4530725"/>
          </a:xfr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Goal: Real Time Business Intelligence</a:t>
            </a:r>
            <a:br>
              <a:rPr lang="de-DE" smtClean="0"/>
            </a:br>
            <a:r>
              <a:rPr lang="de-DE" smtClean="0">
                <a:sym typeface="Wingdings" pitchFamily="2" charset="2"/>
              </a:rPr>
              <a:t> Querying the Transactional Data</a:t>
            </a:r>
            <a:endParaRPr lang="de-DE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80528" y="2564904"/>
            <a:ext cx="9444539" cy="2931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feld 3"/>
          <p:cNvSpPr txBox="1"/>
          <p:nvPr/>
        </p:nvSpPr>
        <p:spPr>
          <a:xfrm>
            <a:off x="179512" y="4797152"/>
            <a:ext cx="2571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solidFill>
                  <a:srgbClr val="FF0000"/>
                </a:solidFill>
              </a:rPr>
              <a:t>10 </a:t>
            </a:r>
            <a:r>
              <a:rPr lang="de-DE" sz="2000" b="1" dirty="0" err="1" smtClean="0">
                <a:solidFill>
                  <a:srgbClr val="FF0000"/>
                </a:solidFill>
              </a:rPr>
              <a:t>mio</a:t>
            </a:r>
            <a:r>
              <a:rPr lang="de-DE" sz="2000" b="1" dirty="0" smtClean="0">
                <a:solidFill>
                  <a:srgbClr val="FF0000"/>
                </a:solidFill>
              </a:rPr>
              <a:t> per </a:t>
            </a:r>
            <a:r>
              <a:rPr lang="de-DE" sz="2000" b="1" dirty="0" err="1" smtClean="0">
                <a:solidFill>
                  <a:srgbClr val="FF0000"/>
                </a:solidFill>
              </a:rPr>
              <a:t>minute</a:t>
            </a:r>
            <a:endParaRPr lang="de-DE" sz="2000" b="1" dirty="0">
              <a:solidFill>
                <a:srgbClr val="FF0000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6572264" y="4725144"/>
            <a:ext cx="2571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err="1" smtClean="0">
                <a:solidFill>
                  <a:srgbClr val="FF0000"/>
                </a:solidFill>
              </a:rPr>
              <a:t>Subseconds</a:t>
            </a:r>
            <a:r>
              <a:rPr lang="de-DE" sz="2000" b="1" dirty="0" smtClean="0">
                <a:solidFill>
                  <a:srgbClr val="FF0000"/>
                </a:solidFill>
              </a:rPr>
              <a:t> on </a:t>
            </a:r>
          </a:p>
          <a:p>
            <a:r>
              <a:rPr lang="de-DE" sz="2000" b="1" dirty="0" smtClean="0">
                <a:solidFill>
                  <a:srgbClr val="FF0000"/>
                </a:solidFill>
              </a:rPr>
              <a:t>4 </a:t>
            </a:r>
            <a:r>
              <a:rPr lang="de-DE" sz="2000" b="1" dirty="0" err="1" smtClean="0">
                <a:solidFill>
                  <a:srgbClr val="FF0000"/>
                </a:solidFill>
              </a:rPr>
              <a:t>mio</a:t>
            </a:r>
            <a:r>
              <a:rPr lang="de-DE" sz="2000" b="1" dirty="0" smtClean="0">
                <a:solidFill>
                  <a:srgbClr val="FF0000"/>
                </a:solidFill>
              </a:rPr>
              <a:t> </a:t>
            </a:r>
            <a:r>
              <a:rPr lang="de-DE" sz="2000" b="1" dirty="0" err="1" smtClean="0">
                <a:solidFill>
                  <a:srgbClr val="FF0000"/>
                </a:solidFill>
              </a:rPr>
              <a:t>orderlines</a:t>
            </a:r>
            <a:endParaRPr lang="de-DE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80528" y="692696"/>
            <a:ext cx="9433048" cy="6189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Snapshotting</a:t>
            </a:r>
            <a:r>
              <a:rPr lang="de-DE" dirty="0" smtClean="0"/>
              <a:t> via </a:t>
            </a:r>
            <a:r>
              <a:rPr lang="de-DE" dirty="0" err="1" smtClean="0"/>
              <a:t>fork-ing</a:t>
            </a:r>
            <a:r>
              <a:rPr lang="de-DE" dirty="0" smtClean="0"/>
              <a:t>: Details</a:t>
            </a:r>
            <a:endParaRPr lang="de-DE" dirty="0"/>
          </a:p>
        </p:txBody>
      </p:sp>
      <p:pic>
        <p:nvPicPr>
          <p:cNvPr id="747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82671" y="1556792"/>
            <a:ext cx="9226671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Snapshot Maintenance: </a:t>
            </a:r>
            <a:r>
              <a:rPr lang="de-DE" dirty="0" err="1" smtClean="0"/>
              <a:t>copy</a:t>
            </a:r>
            <a:r>
              <a:rPr lang="de-DE" dirty="0" smtClean="0"/>
              <a:t> on </a:t>
            </a:r>
            <a:r>
              <a:rPr lang="de-DE" dirty="0" err="1" smtClean="0"/>
              <a:t>write</a:t>
            </a:r>
            <a:endParaRPr lang="de-DE" dirty="0"/>
          </a:p>
        </p:txBody>
      </p:sp>
      <p:pic>
        <p:nvPicPr>
          <p:cNvPr id="757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70558" y="1556792"/>
            <a:ext cx="9314558" cy="4985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Lehrstuhl2">
  <a:themeElements>
    <a:clrScheme name="Lehrstuhl2 13">
      <a:dk1>
        <a:srgbClr val="000000"/>
      </a:dk1>
      <a:lt1>
        <a:srgbClr val="FFFFFF"/>
      </a:lt1>
      <a:dk2>
        <a:srgbClr val="0075BA"/>
      </a:dk2>
      <a:lt2>
        <a:srgbClr val="5F5F5F"/>
      </a:lt2>
      <a:accent1>
        <a:srgbClr val="0075BA"/>
      </a:accent1>
      <a:accent2>
        <a:srgbClr val="414141"/>
      </a:accent2>
      <a:accent3>
        <a:srgbClr val="FFFFFF"/>
      </a:accent3>
      <a:accent4>
        <a:srgbClr val="000000"/>
      </a:accent4>
      <a:accent5>
        <a:srgbClr val="AABDD9"/>
      </a:accent5>
      <a:accent6>
        <a:srgbClr val="3A3A3A"/>
      </a:accent6>
      <a:hlink>
        <a:srgbClr val="E0E0E0"/>
      </a:hlink>
      <a:folHlink>
        <a:srgbClr val="FF0000"/>
      </a:folHlink>
    </a:clrScheme>
    <a:fontScheme name="Lehrstuhl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1750" cap="flat" cmpd="sng" algn="ctr">
          <a:solidFill>
            <a:srgbClr val="FF0000"/>
          </a:solidFill>
          <a:prstDash val="solid"/>
          <a:round/>
          <a:headEnd type="none" w="med" len="med"/>
          <a:tailEnd type="arrow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hrstuhl2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hrstuhl2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hrstuhl2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hrstuhl2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hrstuhl2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hrstuhl2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hrstuhl2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2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2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2 10">
        <a:dk1>
          <a:srgbClr val="000000"/>
        </a:dk1>
        <a:lt1>
          <a:srgbClr val="FFFFFF"/>
        </a:lt1>
        <a:dk2>
          <a:srgbClr val="5F5F5F"/>
        </a:dk2>
        <a:lt2>
          <a:srgbClr val="5F5F5F"/>
        </a:lt2>
        <a:accent1>
          <a:srgbClr val="666699"/>
        </a:accent1>
        <a:accent2>
          <a:srgbClr val="981900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91600"/>
        </a:accent6>
        <a:hlink>
          <a:srgbClr val="6600FF"/>
        </a:hlink>
        <a:folHlink>
          <a:srgbClr val="1B6F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2 11">
        <a:dk1>
          <a:srgbClr val="000000"/>
        </a:dk1>
        <a:lt1>
          <a:srgbClr val="FFFFFF"/>
        </a:lt1>
        <a:dk2>
          <a:srgbClr val="0075BA"/>
        </a:dk2>
        <a:lt2>
          <a:srgbClr val="5F5F5F"/>
        </a:lt2>
        <a:accent1>
          <a:srgbClr val="0075BA"/>
        </a:accent1>
        <a:accent2>
          <a:srgbClr val="E0E0E0"/>
        </a:accent2>
        <a:accent3>
          <a:srgbClr val="FFFFFF"/>
        </a:accent3>
        <a:accent4>
          <a:srgbClr val="000000"/>
        </a:accent4>
        <a:accent5>
          <a:srgbClr val="AABDD9"/>
        </a:accent5>
        <a:accent6>
          <a:srgbClr val="CBCBCB"/>
        </a:accent6>
        <a:hlink>
          <a:srgbClr val="0075BA"/>
        </a:hlink>
        <a:folHlink>
          <a:srgbClr val="1B6F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2 12">
        <a:dk1>
          <a:srgbClr val="000000"/>
        </a:dk1>
        <a:lt1>
          <a:srgbClr val="FFFFFF"/>
        </a:lt1>
        <a:dk2>
          <a:srgbClr val="0075BA"/>
        </a:dk2>
        <a:lt2>
          <a:srgbClr val="5F5F5F"/>
        </a:lt2>
        <a:accent1>
          <a:srgbClr val="0075BA"/>
        </a:accent1>
        <a:accent2>
          <a:srgbClr val="E0E0E0"/>
        </a:accent2>
        <a:accent3>
          <a:srgbClr val="FFFFFF"/>
        </a:accent3>
        <a:accent4>
          <a:srgbClr val="000000"/>
        </a:accent4>
        <a:accent5>
          <a:srgbClr val="AABDD9"/>
        </a:accent5>
        <a:accent6>
          <a:srgbClr val="CBCBCB"/>
        </a:accent6>
        <a:hlink>
          <a:srgbClr val="0075BA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2 13">
        <a:dk1>
          <a:srgbClr val="000000"/>
        </a:dk1>
        <a:lt1>
          <a:srgbClr val="FFFFFF"/>
        </a:lt1>
        <a:dk2>
          <a:srgbClr val="0075BA"/>
        </a:dk2>
        <a:lt2>
          <a:srgbClr val="5F5F5F"/>
        </a:lt2>
        <a:accent1>
          <a:srgbClr val="0075BA"/>
        </a:accent1>
        <a:accent2>
          <a:srgbClr val="414141"/>
        </a:accent2>
        <a:accent3>
          <a:srgbClr val="FFFFFF"/>
        </a:accent3>
        <a:accent4>
          <a:srgbClr val="000000"/>
        </a:accent4>
        <a:accent5>
          <a:srgbClr val="AABDD9"/>
        </a:accent5>
        <a:accent6>
          <a:srgbClr val="3A3A3A"/>
        </a:accent6>
        <a:hlink>
          <a:srgbClr val="E0E0E0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66"/>
      </a:hlink>
      <a:folHlink>
        <a:srgbClr val="0000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ErwHashing">
  <a:themeElements>
    <a:clrScheme name="1_ErwHashing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1_ErwHashing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ErwHashing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rwHashing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rwHashing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rwHashing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rwHashing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rwHashing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rwHashing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ExcerptGridInfoProcessing</Template>
  <TotalTime>0</TotalTime>
  <Words>144</Words>
  <Application>Microsoft Macintosh PowerPoint</Application>
  <PresentationFormat>Bildschirmpräsentation (4:3)</PresentationFormat>
  <Paragraphs>52</Paragraphs>
  <Slides>10</Slides>
  <Notes>8</Notes>
  <HiddenSlides>0</HiddenSlides>
  <MMClips>0</MMClips>
  <ScaleCrop>false</ScaleCrop>
  <HeadingPairs>
    <vt:vector size="4" baseType="variant">
      <vt:variant>
        <vt:lpstr>Design</vt:lpstr>
      </vt:variant>
      <vt:variant>
        <vt:i4>3</vt:i4>
      </vt:variant>
      <vt:variant>
        <vt:lpstr>Folientitel</vt:lpstr>
      </vt:variant>
      <vt:variant>
        <vt:i4>10</vt:i4>
      </vt:variant>
    </vt:vector>
  </HeadingPairs>
  <TitlesOfParts>
    <vt:vector size="13" baseType="lpstr">
      <vt:lpstr>Lehrstuhl2</vt:lpstr>
      <vt:lpstr>Default Design</vt:lpstr>
      <vt:lpstr>1_ErwHashing</vt:lpstr>
      <vt:lpstr>  Multi-Core-Algorithmik für Datenbankanwendungen  </vt:lpstr>
      <vt:lpstr>Multi-Core Rechner mit 1 TeraByte NUMA Hauptspeicher</vt:lpstr>
      <vt:lpstr>PowerPoint-Präsentation</vt:lpstr>
      <vt:lpstr>Überblick: Speicherhierarchie</vt:lpstr>
      <vt:lpstr>State of the Art: Separate Transaction (OLTP) and Query (OLAP) Systems</vt:lpstr>
      <vt:lpstr>Goal: Real Time Business Intelligence  Querying the Transactional Data</vt:lpstr>
      <vt:lpstr>PowerPoint-Präsentation</vt:lpstr>
      <vt:lpstr>Snapshotting via fork-ing: Details</vt:lpstr>
      <vt:lpstr>Snapshot Maintenance: copy on write</vt:lpstr>
      <vt:lpstr>Fast because of Hardware-Support: MMU</vt:lpstr>
    </vt:vector>
  </TitlesOfParts>
  <Company>Lehrstuhl I3 der TU Muenchen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scholl</dc:creator>
  <cp:lastModifiedBy>Alfons Kemper</cp:lastModifiedBy>
  <cp:revision>144</cp:revision>
  <dcterms:created xsi:type="dcterms:W3CDTF">2006-11-29T17:03:33Z</dcterms:created>
  <dcterms:modified xsi:type="dcterms:W3CDTF">2013-04-26T08:43:08Z</dcterms:modified>
</cp:coreProperties>
</file>