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2" r:id="rId1"/>
    <p:sldMasterId id="214748370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2" r:id="rId23"/>
    <p:sldId id="279" r:id="rId24"/>
    <p:sldId id="280" r:id="rId25"/>
    <p:sldId id="281" r:id="rId26"/>
    <p:sldId id="283" r:id="rId27"/>
  </p:sldIdLst>
  <p:sldSz cx="9144000" cy="6858000" type="screen4x3"/>
  <p:notesSz cx="6743700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99"/>
    <a:srgbClr val="CC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1888" y="-360"/>
      </p:cViewPr>
      <p:guideLst>
        <p:guide orient="horz" pos="2160"/>
        <p:guide pos="13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3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107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5D4DE6C-5F41-4D2A-9B53-10B1A5F32C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351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705350"/>
            <a:ext cx="53943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4091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94F9E11-A7BA-4B4B-9D54-44636C7FF6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800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2D68B98-8659-9243-B42D-2A202DF2B324}" type="slidenum">
              <a:rPr lang="de-DE" sz="1100"/>
              <a:pPr/>
              <a:t>1</a:t>
            </a:fld>
            <a:endParaRPr lang="de-DE" sz="1100"/>
          </a:p>
        </p:txBody>
      </p:sp>
      <p:sp>
        <p:nvSpPr>
          <p:cNvPr id="95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3B4A917-FACD-3442-BEAA-2490586762AD}" type="slidenum">
              <a:rPr lang="de-DE" sz="1100"/>
              <a:pPr/>
              <a:t>10</a:t>
            </a:fld>
            <a:endParaRPr lang="de-DE" sz="1100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F9D51C-6446-624F-A81F-C824650F5D55}" type="slidenum">
              <a:rPr lang="de-DE" sz="1100"/>
              <a:pPr/>
              <a:t>11</a:t>
            </a:fld>
            <a:endParaRPr lang="de-DE" sz="1100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95F81B-69F1-0547-BF2D-93975975BE4E}" type="slidenum">
              <a:rPr lang="de-DE" sz="1100"/>
              <a:pPr/>
              <a:t>12</a:t>
            </a:fld>
            <a:endParaRPr lang="de-DE" sz="1100"/>
          </a:p>
        </p:txBody>
      </p:sp>
      <p:sp>
        <p:nvSpPr>
          <p:cNvPr id="132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39591D6-5234-8E4C-946B-48E60209996A}" type="slidenum">
              <a:rPr lang="de-DE" sz="1100"/>
              <a:pPr/>
              <a:t>13</a:t>
            </a:fld>
            <a:endParaRPr lang="de-DE" sz="1100"/>
          </a:p>
        </p:txBody>
      </p:sp>
      <p:sp>
        <p:nvSpPr>
          <p:cNvPr id="134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DC933C4-3075-C445-A25B-1780D11C1FA6}" type="slidenum">
              <a:rPr lang="de-DE" sz="1100"/>
              <a:pPr/>
              <a:t>14</a:t>
            </a:fld>
            <a:endParaRPr lang="de-DE" sz="1100"/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E2687C0-93A9-F04F-A773-C4F9BB9EC2E3}" type="slidenum">
              <a:rPr lang="de-DE" sz="1100"/>
              <a:pPr/>
              <a:t>15</a:t>
            </a:fld>
            <a:endParaRPr lang="de-DE" sz="1100"/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B107A11-7241-4148-82AC-727E6F7ABDE7}" type="slidenum">
              <a:rPr lang="de-DE" sz="1100"/>
              <a:pPr/>
              <a:t>16</a:t>
            </a:fld>
            <a:endParaRPr lang="de-DE" sz="1100"/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DBB6A9-A4DE-D44A-B97A-E548DD809FA2}" type="slidenum">
              <a:rPr lang="de-DE" sz="1100"/>
              <a:pPr/>
              <a:t>17</a:t>
            </a:fld>
            <a:endParaRPr lang="de-DE" sz="1100"/>
          </a:p>
        </p:txBody>
      </p:sp>
      <p:sp>
        <p:nvSpPr>
          <p:cNvPr id="142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70A770B-4B7D-D842-B7CB-CCC64B976C63}" type="slidenum">
              <a:rPr lang="de-DE" sz="1100"/>
              <a:pPr/>
              <a:t>18</a:t>
            </a:fld>
            <a:endParaRPr lang="de-DE" sz="1100"/>
          </a:p>
        </p:txBody>
      </p:sp>
      <p:sp>
        <p:nvSpPr>
          <p:cNvPr id="14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450A180-7AEA-B944-80E7-C5965CB2BB22}" type="slidenum">
              <a:rPr lang="de-DE" sz="1100"/>
              <a:pPr/>
              <a:t>19</a:t>
            </a:fld>
            <a:endParaRPr lang="de-DE" sz="1100"/>
          </a:p>
        </p:txBody>
      </p:sp>
      <p:sp>
        <p:nvSpPr>
          <p:cNvPr id="146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25266E-A325-554A-8D85-D2B259BCD99F}" type="slidenum">
              <a:rPr lang="de-DE" sz="1100"/>
              <a:pPr/>
              <a:t>2</a:t>
            </a:fld>
            <a:endParaRPr lang="de-DE" sz="1100"/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 smtClean="0"/>
              <a:t>Let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 </a:t>
            </a:r>
            <a:r>
              <a:rPr lang="de-DE" dirty="0" err="1" smtClean="0"/>
              <a:t>show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.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workers</a:t>
            </a:r>
            <a:r>
              <a:rPr lang="de-DE" dirty="0" smtClean="0"/>
              <a:t>, </a:t>
            </a:r>
            <a:r>
              <a:rPr lang="de-DE" dirty="0" err="1" smtClean="0"/>
              <a:t>each</a:t>
            </a:r>
            <a:r>
              <a:rPr lang="de-DE" dirty="0" smtClean="0"/>
              <a:t> of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a private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chunk</a:t>
            </a:r>
            <a:r>
              <a:rPr lang="de-DE" dirty="0" smtClean="0"/>
              <a:t> of </a:t>
            </a:r>
            <a:r>
              <a:rPr lang="de-DE" dirty="0" err="1" smtClean="0"/>
              <a:t>size</a:t>
            </a:r>
            <a:r>
              <a:rPr lang="de-DE" dirty="0" smtClean="0"/>
              <a:t> 7.</a:t>
            </a:r>
            <a:r>
              <a:rPr lang="de-DE" baseline="0" dirty="0" smtClean="0"/>
              <a:t> The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domain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0 to 31.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create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 so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bit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decide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 to </a:t>
            </a:r>
            <a:r>
              <a:rPr lang="de-DE" baseline="0" dirty="0" err="1" smtClean="0"/>
              <a:t>scatter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tuple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results</a:t>
            </a:r>
            <a:r>
              <a:rPr lang="de-DE" baseline="0" dirty="0" smtClean="0"/>
              <a:t> in all </a:t>
            </a:r>
            <a:r>
              <a:rPr lang="de-DE" baseline="0" dirty="0" err="1" smtClean="0"/>
              <a:t>keys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smaller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than</a:t>
            </a:r>
            <a:r>
              <a:rPr lang="de-DE" baseline="0" dirty="0" smtClean="0"/>
              <a:t> 16 to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placed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keys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between</a:t>
            </a:r>
            <a:r>
              <a:rPr lang="de-DE" baseline="0" dirty="0" smtClean="0"/>
              <a:t> 16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31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. </a:t>
            </a:r>
          </a:p>
          <a:p>
            <a:r>
              <a:rPr lang="de-DE" baseline="0" dirty="0" err="1" smtClean="0"/>
              <a:t>Instead</a:t>
            </a:r>
            <a:r>
              <a:rPr lang="de-DE" baseline="0" dirty="0" smtClean="0"/>
              <a:t> of just </a:t>
            </a:r>
            <a:r>
              <a:rPr lang="de-DE" baseline="0" dirty="0" err="1" smtClean="0"/>
              <a:t>copying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their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incur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overhead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precompute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positions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. In a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pass </a:t>
            </a:r>
            <a:r>
              <a:rPr lang="de-DE" baseline="0" dirty="0" err="1" smtClean="0"/>
              <a:t>through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computes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histogram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many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fall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again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bit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as an </a:t>
            </a:r>
            <a:r>
              <a:rPr lang="de-DE" baseline="0" dirty="0" err="1" smtClean="0"/>
              <a:t>index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histogram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fall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in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belong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four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. Out of 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histograms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computes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prefix</a:t>
            </a:r>
            <a:r>
              <a:rPr lang="de-DE" baseline="0" dirty="0" smtClean="0"/>
              <a:t> sums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denote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starting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addresses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W1 </a:t>
            </a:r>
            <a:r>
              <a:rPr lang="de-DE" baseline="0" dirty="0" err="1" smtClean="0"/>
              <a:t>begins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0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Worker W2 </a:t>
            </a:r>
            <a:r>
              <a:rPr lang="de-DE" baseline="0" dirty="0" err="1" smtClean="0"/>
              <a:t>starts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4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as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W1 </a:t>
            </a:r>
            <a:r>
              <a:rPr lang="de-DE" baseline="0" dirty="0" err="1" smtClean="0"/>
              <a:t>scatters</a:t>
            </a:r>
            <a:r>
              <a:rPr lang="de-DE" baseline="0" dirty="0" smtClean="0"/>
              <a:t> 4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 W2 </a:t>
            </a:r>
            <a:r>
              <a:rPr lang="de-DE" baseline="0" dirty="0" err="1" smtClean="0"/>
              <a:t>begins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3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belong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W1. </a:t>
            </a:r>
          </a:p>
          <a:p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write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distinct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don‘t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require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kind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scatters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according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updates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accordingly</a:t>
            </a:r>
            <a:r>
              <a:rPr lang="de-DE" baseline="0" dirty="0" smtClean="0"/>
              <a:t>. </a:t>
            </a:r>
          </a:p>
          <a:p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19 </a:t>
            </a:r>
            <a:r>
              <a:rPr lang="de-DE" baseline="0" dirty="0" err="1" smtClean="0"/>
              <a:t>belongs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 W1 </a:t>
            </a:r>
            <a:r>
              <a:rPr lang="de-DE" baseline="0" dirty="0" err="1" smtClean="0"/>
              <a:t>checks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bucket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sum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updates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After all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scattered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looks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22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Radix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bears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risks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case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skew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uniform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ok to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static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bounds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. But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skewed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totally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sizes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unbalanced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loads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threads</a:t>
            </a:r>
            <a:r>
              <a:rPr lang="de-DE" baseline="0" dirty="0" smtClean="0"/>
              <a:t>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23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9769E-5AAF-44CF-AF08-B014D058070B}" type="slidenum">
              <a:rPr lang="de-DE" smtClean="0">
                <a:solidFill>
                  <a:prstClr val="black"/>
                </a:solidFill>
                <a:latin typeface="Calibri"/>
              </a:rPr>
              <a:pPr/>
              <a:t>24</a:t>
            </a:fld>
            <a:endParaRPr lang="de-DE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A1E7FE-3A25-0C48-8CF4-369590FD1092}" type="slidenum">
              <a:rPr lang="de-DE" sz="1100"/>
              <a:pPr/>
              <a:t>3</a:t>
            </a:fld>
            <a:endParaRPr lang="de-DE" sz="1100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509A82-817C-CC40-A320-9AB492CF28C9}" type="slidenum">
              <a:rPr lang="de-DE" sz="1100"/>
              <a:pPr/>
              <a:t>4</a:t>
            </a:fld>
            <a:endParaRPr lang="de-DE" sz="1100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DBC13CE-9681-8C47-9933-0238CDB502C8}" type="slidenum">
              <a:rPr lang="de-DE" sz="1100"/>
              <a:pPr/>
              <a:t>5</a:t>
            </a:fld>
            <a:endParaRPr lang="de-DE" sz="1100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F4973A-9E86-0844-BCD6-2F049A5464E5}" type="slidenum">
              <a:rPr lang="de-DE" sz="1100"/>
              <a:pPr/>
              <a:t>6</a:t>
            </a:fld>
            <a:endParaRPr lang="de-DE" sz="1100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002D0E8-CCE8-6D45-9577-ABB1FD9378BE}" type="slidenum">
              <a:rPr lang="de-DE" sz="1100"/>
              <a:pPr/>
              <a:t>7</a:t>
            </a:fld>
            <a:endParaRPr lang="de-DE" sz="1100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639E76-E86F-5748-BA42-22C51610062B}" type="slidenum">
              <a:rPr lang="de-DE" sz="1100"/>
              <a:pPr/>
              <a:t>8</a:t>
            </a:fld>
            <a:endParaRPr lang="de-DE" sz="1100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653722" indent="-251431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0572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0801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10306" indent="-201145" defTabSz="878614"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1259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61488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01717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419467" indent="-201145" algn="ctr" defTabSz="8786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59595C2-DF58-1446-95C3-05A0B85DA1D0}" type="slidenum">
              <a:rPr lang="de-DE" sz="1100"/>
              <a:pPr/>
              <a:t>9</a:t>
            </a:fld>
            <a:endParaRPr lang="de-DE" sz="1100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w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828800"/>
            <a:ext cx="8229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2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588DDED9-E940-4224-BEC4-8E23D55A2E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5E873-8906-4C64-8C14-5788E0CF04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DEC25-C0CD-4E90-9209-14CC53D82B3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7A41E-C91D-4248-91E4-9E9A96B9A25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el, Diagramm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39082-4BF5-4846-BBB8-69F76AC78DA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229350" y="479425"/>
            <a:ext cx="184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900">
                <a:solidFill>
                  <a:srgbClr val="005293"/>
                </a:solidFill>
                <a:latin typeface="Arial"/>
              </a:rPr>
              <a:t>Technische Universität München</a:t>
            </a:r>
          </a:p>
        </p:txBody>
      </p:sp>
      <p:sp>
        <p:nvSpPr>
          <p:cNvPr id="5" name="Line 2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sp>
        <p:nvSpPr>
          <p:cNvPr id="6" name="Line 23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pic>
        <p:nvPicPr>
          <p:cNvPr id="7" name="Picture 2" descr="C:\Users\Flopc\Desktop\ppt\TUMLogo_oZ_Vollfl_blau_RGB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5925" y="325438"/>
            <a:ext cx="6064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95300" y="1828800"/>
            <a:ext cx="8128000" cy="12954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8000" y="3429000"/>
            <a:ext cx="81280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508000" y="6400800"/>
            <a:ext cx="8153400" cy="304800"/>
          </a:xfrm>
        </p:spPr>
        <p:txBody>
          <a:bodyPr anchor="t"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1523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20983-A963-4B6A-A8C7-5E3979EFB351}" type="datetime1">
              <a:rPr lang="de-DE" smtClean="0">
                <a:solidFill>
                  <a:srgbClr val="000000"/>
                </a:solidFill>
                <a:latin typeface="Arial"/>
              </a:rPr>
              <a:pPr/>
              <a:t>20.06.13</a:t>
            </a:fld>
            <a:endParaRPr lang="de-D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AE60A-B69C-4790-82F7-3882EDF23186}" type="slidenum">
              <a:rPr lang="de-DE" smtClean="0">
                <a:solidFill>
                  <a:srgbClr val="000000"/>
                </a:solidFill>
                <a:latin typeface="Arial"/>
              </a:rPr>
              <a:pPr/>
              <a:t>‹Nr.›</a:t>
            </a:fld>
            <a:endParaRPr lang="de-DE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4324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8000" y="1828800"/>
            <a:ext cx="398780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98780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FFD95-D9C7-4E29-970B-A0171ED5733E}" type="datetime1">
              <a:rPr lang="de-DE" smtClean="0">
                <a:solidFill>
                  <a:srgbClr val="000000"/>
                </a:solidFill>
                <a:latin typeface="Arial"/>
              </a:rPr>
              <a:pPr/>
              <a:t>20.06.13</a:t>
            </a:fld>
            <a:endParaRPr lang="de-D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AE60A-B69C-4790-82F7-3882EDF23186}" type="slidenum">
              <a:rPr lang="de-DE" smtClean="0">
                <a:solidFill>
                  <a:srgbClr val="000000"/>
                </a:solidFill>
                <a:latin typeface="Arial"/>
              </a:rPr>
              <a:pPr/>
              <a:t>‹Nr.›</a:t>
            </a:fld>
            <a:endParaRPr lang="de-DE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916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A2E46-66BD-4590-8E15-D6C75445A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DE393-27ED-4460-A671-8E515EB2AE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59E5C-4489-47B2-9309-4469030B550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29C4E-C7ED-4592-84A5-76F45E713E2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BAA3B-6236-4564-94AB-2FE005D6BFA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D5628-22D8-4AD9-96DB-EC4975B4809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ED29-DF45-4AB5-998D-302D157EDAC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B32B8-2845-495D-9EF3-E479B79C27B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theme" Target="../theme/theme2.xml"/><Relationship Id="rId5" Type="http://schemas.openxmlformats.org/officeDocument/2006/relationships/image" Target="../media/image2.wmf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Master-Titelformat zu bearbeiten.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CC66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CC66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66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558FAFC-1420-4FED-812B-1D73194AF9D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914400"/>
            <a:ext cx="812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8128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B2E6FAE-B095-4B37-935C-BF29868B7CB2}" type="datetime1">
              <a:rPr lang="de-DE" smtClean="0">
                <a:solidFill>
                  <a:srgbClr val="000000"/>
                </a:solidFill>
                <a:latin typeface="Arial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20.06.13</a:t>
            </a:fld>
            <a:endParaRPr lang="de-D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fld id="{6C6AE60A-B69C-4790-82F7-3882EDF23186}" type="slidenum">
              <a:rPr lang="de-DE" smtClean="0">
                <a:solidFill>
                  <a:srgbClr val="000000"/>
                </a:solidFill>
                <a:latin typeface="Arial"/>
              </a:rPr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de-D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6229350" y="479425"/>
            <a:ext cx="184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900">
                <a:solidFill>
                  <a:srgbClr val="005293"/>
                </a:solidFill>
                <a:latin typeface="Arial"/>
              </a:rPr>
              <a:t>Technische Universität München</a:t>
            </a:r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pic>
        <p:nvPicPr>
          <p:cNvPr id="1033" name="Picture 2" descr="C:\Users\Flopc\Desktop\ppt\TUMLogo_oZ_Vollfl_blau_RGB.e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5925" y="325438"/>
            <a:ext cx="6064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626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18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18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5133E13-79FD-7F4A-B2A4-C6028180E918}" type="slidenum">
              <a:rPr lang="en-US" sz="1400">
                <a:solidFill>
                  <a:srgbClr val="CC66FF"/>
                </a:solidFill>
              </a:rPr>
              <a:pPr/>
              <a:t>1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8125" y="1143000"/>
            <a:ext cx="8667750" cy="3276600"/>
          </a:xfrm>
          <a:noFill/>
        </p:spPr>
        <p:txBody>
          <a:bodyPr lIns="90488" tIns="44450" rIns="90488" bIns="44450"/>
          <a:lstStyle/>
          <a:p>
            <a:pPr>
              <a:buFont typeface="Webdings" charset="0"/>
              <a:buNone/>
            </a:pPr>
            <a:r>
              <a:rPr lang="de-DE">
                <a:solidFill>
                  <a:schemeClr val="folHlink"/>
                </a:solidFill>
                <a:latin typeface="Tahoma" charset="0"/>
              </a:rPr>
              <a:t>J4 Hash-Join </a:t>
            </a:r>
          </a:p>
          <a:p>
            <a:r>
              <a:rPr lang="de-DE" i="1">
                <a:latin typeface="Tahoma" charset="0"/>
              </a:rPr>
              <a:t>R</a:t>
            </a:r>
            <a:r>
              <a:rPr lang="de-DE">
                <a:latin typeface="Tahoma" charset="0"/>
              </a:rPr>
              <a:t> und </a:t>
            </a:r>
            <a:r>
              <a:rPr lang="de-DE" i="1">
                <a:latin typeface="Tahoma" charset="0"/>
              </a:rPr>
              <a:t>S</a:t>
            </a:r>
            <a:r>
              <a:rPr lang="de-DE">
                <a:latin typeface="Tahoma" charset="0"/>
              </a:rPr>
              <a:t> werden mittels der gleichen Hashfunktion </a:t>
            </a:r>
            <a:r>
              <a:rPr lang="de-DE" i="1">
                <a:latin typeface="Tahoma" charset="0"/>
              </a:rPr>
              <a:t>h </a:t>
            </a:r>
            <a:r>
              <a:rPr lang="de-DE">
                <a:latin typeface="Tahoma" charset="0"/>
              </a:rPr>
              <a:t>– angewendet auf </a:t>
            </a:r>
            <a:r>
              <a:rPr lang="de-DE" i="1">
                <a:latin typeface="Tahoma" charset="0"/>
              </a:rPr>
              <a:t>R.A</a:t>
            </a:r>
            <a:r>
              <a:rPr lang="de-DE">
                <a:latin typeface="Tahoma" charset="0"/>
              </a:rPr>
              <a:t> und </a:t>
            </a:r>
            <a:r>
              <a:rPr lang="de-DE" i="1">
                <a:latin typeface="Tahoma" charset="0"/>
              </a:rPr>
              <a:t>S.B</a:t>
            </a:r>
            <a:r>
              <a:rPr lang="de-DE">
                <a:latin typeface="Tahoma" charset="0"/>
              </a:rPr>
              <a:t> – auf (dieselben) Hash-Buckets abgebildet</a:t>
            </a:r>
          </a:p>
          <a:p>
            <a:r>
              <a:rPr lang="de-DE">
                <a:latin typeface="Tahoma" charset="0"/>
              </a:rPr>
              <a:t>Hash-Buckets sind i.Allg. auf Hintergrundspeicher     (abhängig von der Größe der Relationen)</a:t>
            </a:r>
          </a:p>
          <a:p>
            <a:r>
              <a:rPr lang="de-DE">
                <a:latin typeface="Tahoma" charset="0"/>
              </a:rPr>
              <a:t>Zu  verbindende Tupel befinden sich dann im selben Bucket</a:t>
            </a:r>
          </a:p>
          <a:p>
            <a:r>
              <a:rPr lang="de-DE">
                <a:latin typeface="Tahoma" charset="0"/>
              </a:rPr>
              <a:t>Wird (nach praktischen Tests) nur vom Merge-Join „geschlagen</a:t>
            </a:r>
            <a:r>
              <a:rPr lang="ja-JP" altLang="de-DE">
                <a:latin typeface="Tahoma" charset="0"/>
              </a:rPr>
              <a:t>“</a:t>
            </a:r>
            <a:r>
              <a:rPr lang="de-DE" altLang="ja-JP">
                <a:latin typeface="Tahoma" charset="0"/>
              </a:rPr>
              <a:t>, wenn die Relationen schon vorsortiert sind</a:t>
            </a:r>
            <a:endParaRPr lang="de-DE">
              <a:latin typeface="Tahoma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991600" cy="573088"/>
          </a:xfrm>
          <a:noFill/>
        </p:spPr>
        <p:txBody>
          <a:bodyPr lIns="90488" tIns="44450" rIns="90488" bIns="44450"/>
          <a:lstStyle/>
          <a:p>
            <a:r>
              <a:rPr lang="de-DE">
                <a:latin typeface="Arial Black" charset="0"/>
              </a:rPr>
              <a:t>Implementierung der Verbindung: Strategien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7BE118-B969-8746-B868-3200A77ABBEE}" type="slidenum">
              <a:rPr lang="en-US" sz="1400">
                <a:solidFill>
                  <a:srgbClr val="CC66FF"/>
                </a:solidFill>
              </a:rPr>
              <a:pPr/>
              <a:t>10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26979" name="AutoShape 3"/>
          <p:cNvSpPr>
            <a:spLocks noChangeArrowheads="1"/>
          </p:cNvSpPr>
          <p:nvPr/>
        </p:nvSpPr>
        <p:spPr bwMode="auto">
          <a:xfrm>
            <a:off x="228600" y="1295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26980" name="AutoShape 4"/>
          <p:cNvSpPr>
            <a:spLocks noChangeArrowheads="1"/>
          </p:cNvSpPr>
          <p:nvPr/>
        </p:nvSpPr>
        <p:spPr bwMode="auto">
          <a:xfrm>
            <a:off x="7848600" y="1295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3733800" y="1143000"/>
            <a:ext cx="1196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</a:t>
            </a:r>
            <a:endParaRPr lang="de-DE" sz="3200">
              <a:latin typeface="Times New Roman" charset="0"/>
            </a:endParaRPr>
          </a:p>
        </p:txBody>
      </p:sp>
      <p:sp>
        <p:nvSpPr>
          <p:cNvPr id="126982" name="AutoShape 6"/>
          <p:cNvSpPr>
            <a:spLocks noChangeArrowheads="1"/>
          </p:cNvSpPr>
          <p:nvPr/>
        </p:nvSpPr>
        <p:spPr bwMode="auto">
          <a:xfrm>
            <a:off x="25146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grpSp>
        <p:nvGrpSpPr>
          <p:cNvPr id="126983" name="Group 7"/>
          <p:cNvGrpSpPr>
            <a:grpSpLocks/>
          </p:cNvGrpSpPr>
          <p:nvPr/>
        </p:nvGrpSpPr>
        <p:grpSpPr bwMode="auto">
          <a:xfrm>
            <a:off x="1600200" y="2590800"/>
            <a:ext cx="914400" cy="1981200"/>
            <a:chOff x="864" y="1680"/>
            <a:chExt cx="576" cy="1248"/>
          </a:xfrm>
        </p:grpSpPr>
        <p:sp>
          <p:nvSpPr>
            <p:cNvPr id="126988" name="Line 8"/>
            <p:cNvSpPr>
              <a:spLocks noChangeShapeType="1"/>
            </p:cNvSpPr>
            <p:nvPr/>
          </p:nvSpPr>
          <p:spPr bwMode="auto">
            <a:xfrm flipV="1">
              <a:off x="864" y="1680"/>
              <a:ext cx="576" cy="624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6989" name="Line 9"/>
            <p:cNvSpPr>
              <a:spLocks noChangeShapeType="1"/>
            </p:cNvSpPr>
            <p:nvPr/>
          </p:nvSpPr>
          <p:spPr bwMode="auto">
            <a:xfrm>
              <a:off x="864" y="2304"/>
              <a:ext cx="528" cy="0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6990" name="Line 10"/>
            <p:cNvSpPr>
              <a:spLocks noChangeShapeType="1"/>
            </p:cNvSpPr>
            <p:nvPr/>
          </p:nvSpPr>
          <p:spPr bwMode="auto">
            <a:xfrm>
              <a:off x="864" y="2304"/>
              <a:ext cx="432" cy="624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26984" name="Text Box 11"/>
          <p:cNvSpPr txBox="1">
            <a:spLocks noChangeArrowheads="1"/>
          </p:cNvSpPr>
          <p:nvPr/>
        </p:nvSpPr>
        <p:spPr bwMode="auto">
          <a:xfrm rot="-5400000">
            <a:off x="953293" y="3313907"/>
            <a:ext cx="98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Mod 3</a:t>
            </a:r>
          </a:p>
        </p:txBody>
      </p:sp>
      <p:sp>
        <p:nvSpPr>
          <p:cNvPr id="126985" name="Rectangle 12"/>
          <p:cNvSpPr>
            <a:spLocks noChangeArrowheads="1"/>
          </p:cNvSpPr>
          <p:nvPr/>
        </p:nvSpPr>
        <p:spPr bwMode="auto">
          <a:xfrm>
            <a:off x="2743200" y="19812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6986" name="Rectangle 13"/>
          <p:cNvSpPr>
            <a:spLocks noChangeArrowheads="1"/>
          </p:cNvSpPr>
          <p:nvPr/>
        </p:nvSpPr>
        <p:spPr bwMode="auto">
          <a:xfrm>
            <a:off x="2743200" y="32766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6987" name="Rectangle 14"/>
          <p:cNvSpPr>
            <a:spLocks noChangeArrowheads="1"/>
          </p:cNvSpPr>
          <p:nvPr/>
        </p:nvSpPr>
        <p:spPr bwMode="auto">
          <a:xfrm>
            <a:off x="2743200" y="45720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E8C2DF5-E511-7242-90C8-33595DBEE94A}" type="slidenum">
              <a:rPr lang="en-US" sz="1400">
                <a:solidFill>
                  <a:srgbClr val="CC66FF"/>
                </a:solidFill>
              </a:rPr>
              <a:pPr/>
              <a:t>11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29027" name="AutoShape 3"/>
          <p:cNvSpPr>
            <a:spLocks noChangeArrowheads="1"/>
          </p:cNvSpPr>
          <p:nvPr/>
        </p:nvSpPr>
        <p:spPr bwMode="auto">
          <a:xfrm>
            <a:off x="228600" y="1295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29028" name="AutoShape 4"/>
          <p:cNvSpPr>
            <a:spLocks noChangeArrowheads="1"/>
          </p:cNvSpPr>
          <p:nvPr/>
        </p:nvSpPr>
        <p:spPr bwMode="auto">
          <a:xfrm>
            <a:off x="7848600" y="1295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3733800" y="1143000"/>
            <a:ext cx="1196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</a:t>
            </a:r>
            <a:endParaRPr lang="de-DE" sz="3200">
              <a:latin typeface="Times New Roman" charset="0"/>
            </a:endParaRPr>
          </a:p>
        </p:txBody>
      </p:sp>
      <p:sp>
        <p:nvSpPr>
          <p:cNvPr id="129030" name="AutoShape 6"/>
          <p:cNvSpPr>
            <a:spLocks noChangeArrowheads="1"/>
          </p:cNvSpPr>
          <p:nvPr/>
        </p:nvSpPr>
        <p:spPr bwMode="auto">
          <a:xfrm>
            <a:off x="25146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29031" name="AutoShape 7"/>
          <p:cNvSpPr>
            <a:spLocks noChangeArrowheads="1"/>
          </p:cNvSpPr>
          <p:nvPr/>
        </p:nvSpPr>
        <p:spPr bwMode="auto">
          <a:xfrm>
            <a:off x="50292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  <a:endParaRPr lang="de-DE" sz="2800">
              <a:latin typeface="Times New Roman" charset="0"/>
            </a:endParaRP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grpSp>
        <p:nvGrpSpPr>
          <p:cNvPr id="129032" name="Group 8"/>
          <p:cNvGrpSpPr>
            <a:grpSpLocks/>
          </p:cNvGrpSpPr>
          <p:nvPr/>
        </p:nvGrpSpPr>
        <p:grpSpPr bwMode="auto">
          <a:xfrm>
            <a:off x="1600200" y="2590800"/>
            <a:ext cx="914400" cy="1981200"/>
            <a:chOff x="864" y="1680"/>
            <a:chExt cx="576" cy="1248"/>
          </a:xfrm>
        </p:grpSpPr>
        <p:sp>
          <p:nvSpPr>
            <p:cNvPr id="129044" name="Line 9"/>
            <p:cNvSpPr>
              <a:spLocks noChangeShapeType="1"/>
            </p:cNvSpPr>
            <p:nvPr/>
          </p:nvSpPr>
          <p:spPr bwMode="auto">
            <a:xfrm flipV="1">
              <a:off x="864" y="1680"/>
              <a:ext cx="576" cy="624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9045" name="Line 10"/>
            <p:cNvSpPr>
              <a:spLocks noChangeShapeType="1"/>
            </p:cNvSpPr>
            <p:nvPr/>
          </p:nvSpPr>
          <p:spPr bwMode="auto">
            <a:xfrm>
              <a:off x="864" y="2304"/>
              <a:ext cx="528" cy="0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9046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432" cy="624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29033" name="Text Box 12"/>
          <p:cNvSpPr txBox="1">
            <a:spLocks noChangeArrowheads="1"/>
          </p:cNvSpPr>
          <p:nvPr/>
        </p:nvSpPr>
        <p:spPr bwMode="auto">
          <a:xfrm rot="-5400000">
            <a:off x="953293" y="3313907"/>
            <a:ext cx="98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Mod 3</a:t>
            </a:r>
          </a:p>
        </p:txBody>
      </p:sp>
      <p:sp>
        <p:nvSpPr>
          <p:cNvPr id="129034" name="Rectangle 13"/>
          <p:cNvSpPr>
            <a:spLocks noChangeArrowheads="1"/>
          </p:cNvSpPr>
          <p:nvPr/>
        </p:nvSpPr>
        <p:spPr bwMode="auto">
          <a:xfrm>
            <a:off x="2743200" y="19812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035" name="Rectangle 14"/>
          <p:cNvSpPr>
            <a:spLocks noChangeArrowheads="1"/>
          </p:cNvSpPr>
          <p:nvPr/>
        </p:nvSpPr>
        <p:spPr bwMode="auto">
          <a:xfrm>
            <a:off x="2743200" y="32766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036" name="Rectangle 15"/>
          <p:cNvSpPr>
            <a:spLocks noChangeArrowheads="1"/>
          </p:cNvSpPr>
          <p:nvPr/>
        </p:nvSpPr>
        <p:spPr bwMode="auto">
          <a:xfrm>
            <a:off x="2743200" y="45720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037" name="Text Box 16"/>
          <p:cNvSpPr txBox="1">
            <a:spLocks noChangeArrowheads="1"/>
          </p:cNvSpPr>
          <p:nvPr/>
        </p:nvSpPr>
        <p:spPr bwMode="auto">
          <a:xfrm rot="-5400000">
            <a:off x="7125493" y="3771107"/>
            <a:ext cx="98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Mod 3</a:t>
            </a:r>
          </a:p>
        </p:txBody>
      </p:sp>
      <p:sp>
        <p:nvSpPr>
          <p:cNvPr id="129038" name="Line 17"/>
          <p:cNvSpPr>
            <a:spLocks noChangeShapeType="1"/>
          </p:cNvSpPr>
          <p:nvPr/>
        </p:nvSpPr>
        <p:spPr bwMode="auto">
          <a:xfrm flipH="1" flipV="1">
            <a:off x="6324600" y="3200400"/>
            <a:ext cx="1066800" cy="838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039" name="Line 18"/>
          <p:cNvSpPr>
            <a:spLocks noChangeShapeType="1"/>
          </p:cNvSpPr>
          <p:nvPr/>
        </p:nvSpPr>
        <p:spPr bwMode="auto">
          <a:xfrm flipH="1">
            <a:off x="6400800" y="4038600"/>
            <a:ext cx="990600" cy="76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040" name="Line 19"/>
          <p:cNvSpPr>
            <a:spLocks noChangeShapeType="1"/>
          </p:cNvSpPr>
          <p:nvPr/>
        </p:nvSpPr>
        <p:spPr bwMode="auto">
          <a:xfrm flipH="1">
            <a:off x="6477000" y="4038600"/>
            <a:ext cx="914400" cy="838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041" name="Rectangle 20"/>
          <p:cNvSpPr>
            <a:spLocks noChangeArrowheads="1"/>
          </p:cNvSpPr>
          <p:nvPr/>
        </p:nvSpPr>
        <p:spPr bwMode="auto">
          <a:xfrm>
            <a:off x="5257800" y="20574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042" name="Rectangle 21"/>
          <p:cNvSpPr>
            <a:spLocks noChangeArrowheads="1"/>
          </p:cNvSpPr>
          <p:nvPr/>
        </p:nvSpPr>
        <p:spPr bwMode="auto">
          <a:xfrm>
            <a:off x="5257800" y="3429000"/>
            <a:ext cx="609600" cy="13716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043" name="Rectangle 22"/>
          <p:cNvSpPr>
            <a:spLocks noChangeArrowheads="1"/>
          </p:cNvSpPr>
          <p:nvPr/>
        </p:nvSpPr>
        <p:spPr bwMode="auto">
          <a:xfrm>
            <a:off x="5257800" y="4800600"/>
            <a:ext cx="609600" cy="15240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1BB02A9-26AA-FE47-9298-A77D41AF60FE}" type="slidenum">
              <a:rPr lang="en-US" sz="1400">
                <a:solidFill>
                  <a:srgbClr val="CC66FF"/>
                </a:solidFill>
              </a:rPr>
              <a:pPr/>
              <a:t>12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31075" name="AutoShape 3"/>
          <p:cNvSpPr>
            <a:spLocks noChangeArrowheads="1"/>
          </p:cNvSpPr>
          <p:nvPr/>
        </p:nvSpPr>
        <p:spPr bwMode="auto">
          <a:xfrm>
            <a:off x="228600" y="1295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31076" name="AutoShape 4"/>
          <p:cNvSpPr>
            <a:spLocks noChangeArrowheads="1"/>
          </p:cNvSpPr>
          <p:nvPr/>
        </p:nvSpPr>
        <p:spPr bwMode="auto">
          <a:xfrm>
            <a:off x="7848600" y="1295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3733800" y="1143000"/>
            <a:ext cx="1196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</a:t>
            </a:r>
            <a:endParaRPr lang="de-DE" sz="3200">
              <a:latin typeface="Times New Roman" charset="0"/>
            </a:endParaRPr>
          </a:p>
        </p:txBody>
      </p:sp>
      <p:sp>
        <p:nvSpPr>
          <p:cNvPr id="131078" name="AutoShape 6"/>
          <p:cNvSpPr>
            <a:spLocks noChangeArrowheads="1"/>
          </p:cNvSpPr>
          <p:nvPr/>
        </p:nvSpPr>
        <p:spPr bwMode="auto">
          <a:xfrm>
            <a:off x="25146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31079" name="AutoShape 7"/>
          <p:cNvSpPr>
            <a:spLocks noChangeArrowheads="1"/>
          </p:cNvSpPr>
          <p:nvPr/>
        </p:nvSpPr>
        <p:spPr bwMode="auto">
          <a:xfrm>
            <a:off x="50292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  <a:endParaRPr lang="de-DE" sz="2800">
              <a:latin typeface="Times New Roman" charset="0"/>
            </a:endParaRP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grpSp>
        <p:nvGrpSpPr>
          <p:cNvPr id="131080" name="Group 8"/>
          <p:cNvGrpSpPr>
            <a:grpSpLocks/>
          </p:cNvGrpSpPr>
          <p:nvPr/>
        </p:nvGrpSpPr>
        <p:grpSpPr bwMode="auto">
          <a:xfrm>
            <a:off x="1600200" y="2590800"/>
            <a:ext cx="914400" cy="1981200"/>
            <a:chOff x="864" y="1680"/>
            <a:chExt cx="576" cy="1248"/>
          </a:xfrm>
        </p:grpSpPr>
        <p:sp>
          <p:nvSpPr>
            <p:cNvPr id="131095" name="Line 9"/>
            <p:cNvSpPr>
              <a:spLocks noChangeShapeType="1"/>
            </p:cNvSpPr>
            <p:nvPr/>
          </p:nvSpPr>
          <p:spPr bwMode="auto">
            <a:xfrm flipV="1">
              <a:off x="864" y="1680"/>
              <a:ext cx="576" cy="624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1096" name="Line 10"/>
            <p:cNvSpPr>
              <a:spLocks noChangeShapeType="1"/>
            </p:cNvSpPr>
            <p:nvPr/>
          </p:nvSpPr>
          <p:spPr bwMode="auto">
            <a:xfrm>
              <a:off x="864" y="2304"/>
              <a:ext cx="528" cy="0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1097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432" cy="624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31081" name="Text Box 12"/>
          <p:cNvSpPr txBox="1">
            <a:spLocks noChangeArrowheads="1"/>
          </p:cNvSpPr>
          <p:nvPr/>
        </p:nvSpPr>
        <p:spPr bwMode="auto">
          <a:xfrm rot="-5400000">
            <a:off x="953293" y="3313907"/>
            <a:ext cx="98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Mod 3</a:t>
            </a:r>
          </a:p>
        </p:txBody>
      </p:sp>
      <p:sp>
        <p:nvSpPr>
          <p:cNvPr id="131082" name="Rectangle 13"/>
          <p:cNvSpPr>
            <a:spLocks noChangeArrowheads="1"/>
          </p:cNvSpPr>
          <p:nvPr/>
        </p:nvSpPr>
        <p:spPr bwMode="auto">
          <a:xfrm>
            <a:off x="2743200" y="19812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83" name="Rectangle 14"/>
          <p:cNvSpPr>
            <a:spLocks noChangeArrowheads="1"/>
          </p:cNvSpPr>
          <p:nvPr/>
        </p:nvSpPr>
        <p:spPr bwMode="auto">
          <a:xfrm>
            <a:off x="2743200" y="32766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84" name="Rectangle 15"/>
          <p:cNvSpPr>
            <a:spLocks noChangeArrowheads="1"/>
          </p:cNvSpPr>
          <p:nvPr/>
        </p:nvSpPr>
        <p:spPr bwMode="auto">
          <a:xfrm>
            <a:off x="2743200" y="45720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85" name="Text Box 16"/>
          <p:cNvSpPr txBox="1">
            <a:spLocks noChangeArrowheads="1"/>
          </p:cNvSpPr>
          <p:nvPr/>
        </p:nvSpPr>
        <p:spPr bwMode="auto">
          <a:xfrm rot="-5400000">
            <a:off x="7125493" y="3771107"/>
            <a:ext cx="98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Mod 3</a:t>
            </a:r>
          </a:p>
        </p:txBody>
      </p:sp>
      <p:sp>
        <p:nvSpPr>
          <p:cNvPr id="131086" name="Line 17"/>
          <p:cNvSpPr>
            <a:spLocks noChangeShapeType="1"/>
          </p:cNvSpPr>
          <p:nvPr/>
        </p:nvSpPr>
        <p:spPr bwMode="auto">
          <a:xfrm flipH="1" flipV="1">
            <a:off x="6324600" y="3200400"/>
            <a:ext cx="1066800" cy="838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87" name="Line 18"/>
          <p:cNvSpPr>
            <a:spLocks noChangeShapeType="1"/>
          </p:cNvSpPr>
          <p:nvPr/>
        </p:nvSpPr>
        <p:spPr bwMode="auto">
          <a:xfrm flipH="1">
            <a:off x="6400800" y="4038600"/>
            <a:ext cx="990600" cy="76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88" name="Line 19"/>
          <p:cNvSpPr>
            <a:spLocks noChangeShapeType="1"/>
          </p:cNvSpPr>
          <p:nvPr/>
        </p:nvSpPr>
        <p:spPr bwMode="auto">
          <a:xfrm flipH="1">
            <a:off x="6477000" y="4038600"/>
            <a:ext cx="914400" cy="838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89" name="Rectangle 20"/>
          <p:cNvSpPr>
            <a:spLocks noChangeArrowheads="1"/>
          </p:cNvSpPr>
          <p:nvPr/>
        </p:nvSpPr>
        <p:spPr bwMode="auto">
          <a:xfrm>
            <a:off x="5257800" y="20574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90" name="Rectangle 21"/>
          <p:cNvSpPr>
            <a:spLocks noChangeArrowheads="1"/>
          </p:cNvSpPr>
          <p:nvPr/>
        </p:nvSpPr>
        <p:spPr bwMode="auto">
          <a:xfrm>
            <a:off x="5257800" y="3429000"/>
            <a:ext cx="609600" cy="13716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91" name="Rectangle 22"/>
          <p:cNvSpPr>
            <a:spLocks noChangeArrowheads="1"/>
          </p:cNvSpPr>
          <p:nvPr/>
        </p:nvSpPr>
        <p:spPr bwMode="auto">
          <a:xfrm>
            <a:off x="5257800" y="4800600"/>
            <a:ext cx="609600" cy="15240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1092" name="AutoShape 23"/>
          <p:cNvSpPr>
            <a:spLocks noChangeArrowheads="1"/>
          </p:cNvSpPr>
          <p:nvPr/>
        </p:nvSpPr>
        <p:spPr bwMode="auto">
          <a:xfrm>
            <a:off x="3505200" y="2057400"/>
            <a:ext cx="16764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303 w 21600"/>
              <a:gd name="T13" fmla="*/ 16330 h 21600"/>
              <a:gd name="T14" fmla="*/ 19297 w 21600"/>
              <a:gd name="T15" fmla="*/ 2028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8857" y="6505"/>
                </a:lnTo>
                <a:lnTo>
                  <a:pt x="9634" y="6505"/>
                </a:lnTo>
                <a:lnTo>
                  <a:pt x="9634" y="16330"/>
                </a:lnTo>
                <a:lnTo>
                  <a:pt x="3838" y="16330"/>
                </a:lnTo>
                <a:lnTo>
                  <a:pt x="3838" y="15013"/>
                </a:lnTo>
                <a:lnTo>
                  <a:pt x="0" y="18307"/>
                </a:lnTo>
                <a:lnTo>
                  <a:pt x="3838" y="21600"/>
                </a:lnTo>
                <a:lnTo>
                  <a:pt x="3838" y="20283"/>
                </a:lnTo>
                <a:lnTo>
                  <a:pt x="17762" y="20283"/>
                </a:lnTo>
                <a:lnTo>
                  <a:pt x="17762" y="21600"/>
                </a:lnTo>
                <a:lnTo>
                  <a:pt x="21600" y="18307"/>
                </a:lnTo>
                <a:lnTo>
                  <a:pt x="17762" y="15013"/>
                </a:lnTo>
                <a:lnTo>
                  <a:pt x="17762" y="16330"/>
                </a:lnTo>
                <a:lnTo>
                  <a:pt x="11966" y="16330"/>
                </a:lnTo>
                <a:lnTo>
                  <a:pt x="11966" y="6505"/>
                </a:lnTo>
                <a:lnTo>
                  <a:pt x="12743" y="6505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1093" name="AutoShape 24"/>
          <p:cNvSpPr>
            <a:spLocks noChangeArrowheads="1"/>
          </p:cNvSpPr>
          <p:nvPr/>
        </p:nvSpPr>
        <p:spPr bwMode="auto">
          <a:xfrm>
            <a:off x="3505200" y="3276600"/>
            <a:ext cx="16764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303 w 21600"/>
              <a:gd name="T13" fmla="*/ 16330 h 21600"/>
              <a:gd name="T14" fmla="*/ 19297 w 21600"/>
              <a:gd name="T15" fmla="*/ 2028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8857" y="6505"/>
                </a:lnTo>
                <a:lnTo>
                  <a:pt x="9634" y="6505"/>
                </a:lnTo>
                <a:lnTo>
                  <a:pt x="9634" y="16330"/>
                </a:lnTo>
                <a:lnTo>
                  <a:pt x="3838" y="16330"/>
                </a:lnTo>
                <a:lnTo>
                  <a:pt x="3838" y="15013"/>
                </a:lnTo>
                <a:lnTo>
                  <a:pt x="0" y="18307"/>
                </a:lnTo>
                <a:lnTo>
                  <a:pt x="3838" y="21600"/>
                </a:lnTo>
                <a:lnTo>
                  <a:pt x="3838" y="20283"/>
                </a:lnTo>
                <a:lnTo>
                  <a:pt x="17762" y="20283"/>
                </a:lnTo>
                <a:lnTo>
                  <a:pt x="17762" y="21600"/>
                </a:lnTo>
                <a:lnTo>
                  <a:pt x="21600" y="18307"/>
                </a:lnTo>
                <a:lnTo>
                  <a:pt x="17762" y="15013"/>
                </a:lnTo>
                <a:lnTo>
                  <a:pt x="17762" y="16330"/>
                </a:lnTo>
                <a:lnTo>
                  <a:pt x="11966" y="16330"/>
                </a:lnTo>
                <a:lnTo>
                  <a:pt x="11966" y="6505"/>
                </a:lnTo>
                <a:lnTo>
                  <a:pt x="12743" y="6505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1094" name="AutoShape 25"/>
          <p:cNvSpPr>
            <a:spLocks noChangeArrowheads="1"/>
          </p:cNvSpPr>
          <p:nvPr/>
        </p:nvSpPr>
        <p:spPr bwMode="auto">
          <a:xfrm>
            <a:off x="3505200" y="4495800"/>
            <a:ext cx="16764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303 w 21600"/>
              <a:gd name="T13" fmla="*/ 16330 h 21600"/>
              <a:gd name="T14" fmla="*/ 19297 w 21600"/>
              <a:gd name="T15" fmla="*/ 2028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8857" y="6505"/>
                </a:lnTo>
                <a:lnTo>
                  <a:pt x="9634" y="6505"/>
                </a:lnTo>
                <a:lnTo>
                  <a:pt x="9634" y="16330"/>
                </a:lnTo>
                <a:lnTo>
                  <a:pt x="3838" y="16330"/>
                </a:lnTo>
                <a:lnTo>
                  <a:pt x="3838" y="15013"/>
                </a:lnTo>
                <a:lnTo>
                  <a:pt x="0" y="18307"/>
                </a:lnTo>
                <a:lnTo>
                  <a:pt x="3838" y="21600"/>
                </a:lnTo>
                <a:lnTo>
                  <a:pt x="3838" y="20283"/>
                </a:lnTo>
                <a:lnTo>
                  <a:pt x="17762" y="20283"/>
                </a:lnTo>
                <a:lnTo>
                  <a:pt x="17762" y="21600"/>
                </a:lnTo>
                <a:lnTo>
                  <a:pt x="21600" y="18307"/>
                </a:lnTo>
                <a:lnTo>
                  <a:pt x="17762" y="15013"/>
                </a:lnTo>
                <a:lnTo>
                  <a:pt x="17762" y="16330"/>
                </a:lnTo>
                <a:lnTo>
                  <a:pt x="11966" y="16330"/>
                </a:lnTo>
                <a:lnTo>
                  <a:pt x="11966" y="6505"/>
                </a:lnTo>
                <a:lnTo>
                  <a:pt x="12743" y="6505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47F854-D9DB-384D-8260-5416CC497A08}" type="slidenum">
              <a:rPr lang="en-US" sz="1400">
                <a:solidFill>
                  <a:srgbClr val="CC66FF"/>
                </a:solidFill>
              </a:rPr>
              <a:pPr/>
              <a:t>13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3733800" y="1143000"/>
            <a:ext cx="1196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</a:t>
            </a:r>
            <a:endParaRPr lang="de-DE" sz="3200">
              <a:latin typeface="Times New Roman" charset="0"/>
            </a:endParaRPr>
          </a:p>
        </p:txBody>
      </p:sp>
      <p:sp>
        <p:nvSpPr>
          <p:cNvPr id="133124" name="AutoShape 4"/>
          <p:cNvSpPr>
            <a:spLocks noChangeArrowheads="1"/>
          </p:cNvSpPr>
          <p:nvPr/>
        </p:nvSpPr>
        <p:spPr bwMode="auto">
          <a:xfrm>
            <a:off x="304800" y="12192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33125" name="AutoShape 5"/>
          <p:cNvSpPr>
            <a:spLocks noChangeArrowheads="1"/>
          </p:cNvSpPr>
          <p:nvPr/>
        </p:nvSpPr>
        <p:spPr bwMode="auto">
          <a:xfrm>
            <a:off x="78486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  <a:endParaRPr lang="de-DE" sz="2800">
              <a:latin typeface="Times New Roman" charset="0"/>
            </a:endParaRP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533400" y="18288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533400" y="31242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533400" y="44196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29" name="Rectangle 9"/>
          <p:cNvSpPr>
            <a:spLocks noChangeArrowheads="1"/>
          </p:cNvSpPr>
          <p:nvPr/>
        </p:nvSpPr>
        <p:spPr bwMode="auto">
          <a:xfrm>
            <a:off x="8077200" y="20574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8077200" y="3429000"/>
            <a:ext cx="609600" cy="13716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31" name="Rectangle 11"/>
          <p:cNvSpPr>
            <a:spLocks noChangeArrowheads="1"/>
          </p:cNvSpPr>
          <p:nvPr/>
        </p:nvSpPr>
        <p:spPr bwMode="auto">
          <a:xfrm>
            <a:off x="8077200" y="4800600"/>
            <a:ext cx="609600" cy="15240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32" name="Rectangle 12"/>
          <p:cNvSpPr>
            <a:spLocks noChangeArrowheads="1"/>
          </p:cNvSpPr>
          <p:nvPr/>
        </p:nvSpPr>
        <p:spPr bwMode="auto">
          <a:xfrm>
            <a:off x="4495800" y="19050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3133" name="Rectangle 13"/>
          <p:cNvSpPr>
            <a:spLocks noChangeArrowheads="1"/>
          </p:cNvSpPr>
          <p:nvPr/>
        </p:nvSpPr>
        <p:spPr bwMode="auto">
          <a:xfrm>
            <a:off x="4495800" y="23622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6</a:t>
            </a:r>
          </a:p>
        </p:txBody>
      </p:sp>
      <p:sp>
        <p:nvSpPr>
          <p:cNvPr id="133134" name="Rectangle 14"/>
          <p:cNvSpPr>
            <a:spLocks noChangeArrowheads="1"/>
          </p:cNvSpPr>
          <p:nvPr/>
        </p:nvSpPr>
        <p:spPr bwMode="auto">
          <a:xfrm>
            <a:off x="4495800" y="28194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27</a:t>
            </a:r>
          </a:p>
        </p:txBody>
      </p:sp>
      <p:sp>
        <p:nvSpPr>
          <p:cNvPr id="133135" name="Rectangle 15"/>
          <p:cNvSpPr>
            <a:spLocks noChangeArrowheads="1"/>
          </p:cNvSpPr>
          <p:nvPr/>
        </p:nvSpPr>
        <p:spPr bwMode="auto">
          <a:xfrm>
            <a:off x="4495800" y="32766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3</a:t>
            </a:r>
          </a:p>
        </p:txBody>
      </p:sp>
      <p:sp>
        <p:nvSpPr>
          <p:cNvPr id="133136" name="Rectangle 16"/>
          <p:cNvSpPr>
            <a:spLocks noChangeArrowheads="1"/>
          </p:cNvSpPr>
          <p:nvPr/>
        </p:nvSpPr>
        <p:spPr bwMode="auto">
          <a:xfrm>
            <a:off x="4495800" y="37338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3137" name="Text Box 17"/>
          <p:cNvSpPr txBox="1">
            <a:spLocks noChangeArrowheads="1"/>
          </p:cNvSpPr>
          <p:nvPr/>
        </p:nvSpPr>
        <p:spPr bwMode="auto">
          <a:xfrm>
            <a:off x="5621338" y="1771650"/>
            <a:ext cx="1257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Mod 5</a:t>
            </a:r>
          </a:p>
        </p:txBody>
      </p:sp>
      <p:sp>
        <p:nvSpPr>
          <p:cNvPr id="133138" name="Line 18"/>
          <p:cNvSpPr>
            <a:spLocks noChangeShapeType="1"/>
          </p:cNvSpPr>
          <p:nvPr/>
        </p:nvSpPr>
        <p:spPr bwMode="auto">
          <a:xfrm flipH="1">
            <a:off x="5257800" y="2209800"/>
            <a:ext cx="28956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39" name="Line 19"/>
          <p:cNvSpPr>
            <a:spLocks noChangeShapeType="1"/>
          </p:cNvSpPr>
          <p:nvPr/>
        </p:nvSpPr>
        <p:spPr bwMode="auto">
          <a:xfrm flipH="1">
            <a:off x="5334000" y="2667000"/>
            <a:ext cx="28956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40" name="Line 20"/>
          <p:cNvSpPr>
            <a:spLocks noChangeShapeType="1"/>
          </p:cNvSpPr>
          <p:nvPr/>
        </p:nvSpPr>
        <p:spPr bwMode="auto">
          <a:xfrm flipH="1">
            <a:off x="5257800" y="3124200"/>
            <a:ext cx="29718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41" name="AutoShape 21"/>
          <p:cNvSpPr>
            <a:spLocks noChangeArrowheads="1"/>
          </p:cNvSpPr>
          <p:nvPr/>
        </p:nvSpPr>
        <p:spPr bwMode="auto">
          <a:xfrm>
            <a:off x="4800600" y="5029200"/>
            <a:ext cx="3048000" cy="914400"/>
          </a:xfrm>
          <a:prstGeom prst="cloudCallout">
            <a:avLst>
              <a:gd name="adj1" fmla="val 12398"/>
              <a:gd name="adj2" fmla="val -214412"/>
            </a:avLst>
          </a:prstGeom>
          <a:solidFill>
            <a:schemeClr val="accent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de-DE" sz="3200">
                <a:latin typeface="Times New Roman" charset="0"/>
              </a:rPr>
              <a:t>Build-</a:t>
            </a:r>
          </a:p>
          <a:p>
            <a:r>
              <a:rPr lang="de-DE" sz="3200">
                <a:latin typeface="Times New Roman" charset="0"/>
              </a:rPr>
              <a:t>Phase</a:t>
            </a:r>
          </a:p>
        </p:txBody>
      </p:sp>
      <p:sp>
        <p:nvSpPr>
          <p:cNvPr id="133142" name="AutoShape 22"/>
          <p:cNvSpPr>
            <a:spLocks noChangeArrowheads="1"/>
          </p:cNvSpPr>
          <p:nvPr/>
        </p:nvSpPr>
        <p:spPr bwMode="auto">
          <a:xfrm>
            <a:off x="5334000" y="1066800"/>
            <a:ext cx="2438400" cy="457200"/>
          </a:xfrm>
          <a:prstGeom prst="wedgeEllipseCallout">
            <a:avLst>
              <a:gd name="adj1" fmla="val -63542"/>
              <a:gd name="adj2" fmla="val 123264"/>
            </a:avLst>
          </a:prstGeom>
          <a:solidFill>
            <a:srgbClr val="FFFF99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de-DE">
                <a:latin typeface="Times New Roman" charset="0"/>
              </a:rPr>
              <a:t>Hashtabelle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2F170AE-4E46-B846-A98C-228C849E1EC6}" type="slidenum">
              <a:rPr lang="en-US" sz="1400">
                <a:solidFill>
                  <a:srgbClr val="CC66FF"/>
                </a:solidFill>
              </a:rPr>
              <a:pPr/>
              <a:t>14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3019425" y="1143000"/>
            <a:ext cx="2628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 = {3,   }</a:t>
            </a:r>
            <a:endParaRPr lang="de-DE" sz="3200">
              <a:latin typeface="Times New Roman" charset="0"/>
            </a:endParaRPr>
          </a:p>
        </p:txBody>
      </p:sp>
      <p:sp>
        <p:nvSpPr>
          <p:cNvPr id="135172" name="AutoShape 4"/>
          <p:cNvSpPr>
            <a:spLocks noChangeArrowheads="1"/>
          </p:cNvSpPr>
          <p:nvPr/>
        </p:nvSpPr>
        <p:spPr bwMode="auto">
          <a:xfrm>
            <a:off x="304800" y="12192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35173" name="AutoShape 5"/>
          <p:cNvSpPr>
            <a:spLocks noChangeArrowheads="1"/>
          </p:cNvSpPr>
          <p:nvPr/>
        </p:nvSpPr>
        <p:spPr bwMode="auto">
          <a:xfrm>
            <a:off x="78486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  <a:endParaRPr lang="de-DE" sz="2800">
              <a:latin typeface="Times New Roman" charset="0"/>
            </a:endParaRP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533400" y="18288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175" name="Rectangle 7"/>
          <p:cNvSpPr>
            <a:spLocks noChangeArrowheads="1"/>
          </p:cNvSpPr>
          <p:nvPr/>
        </p:nvSpPr>
        <p:spPr bwMode="auto">
          <a:xfrm>
            <a:off x="533400" y="31242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533400" y="44196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177" name="Rectangle 9"/>
          <p:cNvSpPr>
            <a:spLocks noChangeArrowheads="1"/>
          </p:cNvSpPr>
          <p:nvPr/>
        </p:nvSpPr>
        <p:spPr bwMode="auto">
          <a:xfrm>
            <a:off x="8077200" y="20574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178" name="Rectangle 10"/>
          <p:cNvSpPr>
            <a:spLocks noChangeArrowheads="1"/>
          </p:cNvSpPr>
          <p:nvPr/>
        </p:nvSpPr>
        <p:spPr bwMode="auto">
          <a:xfrm>
            <a:off x="8077200" y="3429000"/>
            <a:ext cx="609600" cy="13716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179" name="Rectangle 11"/>
          <p:cNvSpPr>
            <a:spLocks noChangeArrowheads="1"/>
          </p:cNvSpPr>
          <p:nvPr/>
        </p:nvSpPr>
        <p:spPr bwMode="auto">
          <a:xfrm>
            <a:off x="8077200" y="4800600"/>
            <a:ext cx="609600" cy="15240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180" name="Rectangle 12"/>
          <p:cNvSpPr>
            <a:spLocks noChangeArrowheads="1"/>
          </p:cNvSpPr>
          <p:nvPr/>
        </p:nvSpPr>
        <p:spPr bwMode="auto">
          <a:xfrm>
            <a:off x="4495800" y="19050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5181" name="Rectangle 13"/>
          <p:cNvSpPr>
            <a:spLocks noChangeArrowheads="1"/>
          </p:cNvSpPr>
          <p:nvPr/>
        </p:nvSpPr>
        <p:spPr bwMode="auto">
          <a:xfrm>
            <a:off x="4495800" y="23622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6</a:t>
            </a:r>
          </a:p>
        </p:txBody>
      </p:sp>
      <p:sp>
        <p:nvSpPr>
          <p:cNvPr id="135182" name="Rectangle 14"/>
          <p:cNvSpPr>
            <a:spLocks noChangeArrowheads="1"/>
          </p:cNvSpPr>
          <p:nvPr/>
        </p:nvSpPr>
        <p:spPr bwMode="auto">
          <a:xfrm>
            <a:off x="4495800" y="28194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27</a:t>
            </a:r>
          </a:p>
        </p:txBody>
      </p:sp>
      <p:sp>
        <p:nvSpPr>
          <p:cNvPr id="135183" name="Rectangle 15"/>
          <p:cNvSpPr>
            <a:spLocks noChangeArrowheads="1"/>
          </p:cNvSpPr>
          <p:nvPr/>
        </p:nvSpPr>
        <p:spPr bwMode="auto">
          <a:xfrm>
            <a:off x="4495800" y="32766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3</a:t>
            </a:r>
          </a:p>
        </p:txBody>
      </p:sp>
      <p:sp>
        <p:nvSpPr>
          <p:cNvPr id="135184" name="Rectangle 16"/>
          <p:cNvSpPr>
            <a:spLocks noChangeArrowheads="1"/>
          </p:cNvSpPr>
          <p:nvPr/>
        </p:nvSpPr>
        <p:spPr bwMode="auto">
          <a:xfrm>
            <a:off x="4495800" y="37338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1828800" y="1600200"/>
            <a:ext cx="1257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Mod 5</a:t>
            </a:r>
          </a:p>
        </p:txBody>
      </p:sp>
      <p:sp>
        <p:nvSpPr>
          <p:cNvPr id="218130" name="Line 18"/>
          <p:cNvSpPr>
            <a:spLocks noChangeShapeType="1"/>
          </p:cNvSpPr>
          <p:nvPr/>
        </p:nvSpPr>
        <p:spPr bwMode="auto">
          <a:xfrm>
            <a:off x="990600" y="1981200"/>
            <a:ext cx="35814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218131" name="AutoShape 19"/>
          <p:cNvCxnSpPr>
            <a:cxnSpLocks noChangeShapeType="1"/>
            <a:stCxn id="218130" idx="1"/>
            <a:endCxn id="135171" idx="2"/>
          </p:cNvCxnSpPr>
          <p:nvPr/>
        </p:nvCxnSpPr>
        <p:spPr bwMode="auto">
          <a:xfrm rot="16200000" flipV="1">
            <a:off x="3552032" y="2504281"/>
            <a:ext cx="1801812" cy="238125"/>
          </a:xfrm>
          <a:prstGeom prst="curvedConnector5">
            <a:avLst>
              <a:gd name="adj1" fmla="val -11630"/>
              <a:gd name="adj2" fmla="val 607333"/>
              <a:gd name="adj3" fmla="val 80528"/>
            </a:avLst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8132" name="Line 20"/>
          <p:cNvSpPr>
            <a:spLocks noChangeShapeType="1"/>
          </p:cNvSpPr>
          <p:nvPr/>
        </p:nvSpPr>
        <p:spPr bwMode="auto">
          <a:xfrm flipV="1">
            <a:off x="1066800" y="2133600"/>
            <a:ext cx="3429000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8133" name="Line 21"/>
          <p:cNvSpPr>
            <a:spLocks noChangeShapeType="1"/>
          </p:cNvSpPr>
          <p:nvPr/>
        </p:nvSpPr>
        <p:spPr bwMode="auto">
          <a:xfrm>
            <a:off x="1066800" y="2895600"/>
            <a:ext cx="342900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5190" name="AutoShape 22"/>
          <p:cNvSpPr>
            <a:spLocks noChangeArrowheads="1"/>
          </p:cNvSpPr>
          <p:nvPr/>
        </p:nvSpPr>
        <p:spPr bwMode="auto">
          <a:xfrm>
            <a:off x="2971800" y="5105400"/>
            <a:ext cx="2286000" cy="1143000"/>
          </a:xfrm>
          <a:prstGeom prst="cloudCallout">
            <a:avLst>
              <a:gd name="adj1" fmla="val -75347"/>
              <a:gd name="adj2" fmla="val -257361"/>
            </a:avLst>
          </a:prstGeom>
          <a:solidFill>
            <a:schemeClr val="accent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de-DE" sz="3200">
                <a:latin typeface="Times New Roman" charset="0"/>
              </a:rPr>
              <a:t>Probe-</a:t>
            </a:r>
          </a:p>
          <a:p>
            <a:r>
              <a:rPr lang="de-DE" sz="3200">
                <a:latin typeface="Times New Roman" charset="0"/>
              </a:rPr>
              <a:t>Phase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30" grpId="0" animBg="1"/>
      <p:bldP spid="218132" grpId="0" animBg="1"/>
      <p:bldP spid="2181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7C64A2F-D0F0-4B44-9D7E-0913A2CB7C7A}" type="slidenum">
              <a:rPr lang="en-US" sz="1400">
                <a:solidFill>
                  <a:srgbClr val="CC66FF"/>
                </a:solidFill>
              </a:rPr>
              <a:pPr/>
              <a:t>15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3019425" y="1143000"/>
            <a:ext cx="2628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 = {3,   }</a:t>
            </a:r>
            <a:endParaRPr lang="de-DE" sz="3200">
              <a:latin typeface="Times New Roman" charset="0"/>
            </a:endParaRPr>
          </a:p>
        </p:txBody>
      </p:sp>
      <p:sp>
        <p:nvSpPr>
          <p:cNvPr id="137220" name="AutoShape 4"/>
          <p:cNvSpPr>
            <a:spLocks noChangeArrowheads="1"/>
          </p:cNvSpPr>
          <p:nvPr/>
        </p:nvSpPr>
        <p:spPr bwMode="auto">
          <a:xfrm>
            <a:off x="304800" y="12192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37221" name="AutoShape 5"/>
          <p:cNvSpPr>
            <a:spLocks noChangeArrowheads="1"/>
          </p:cNvSpPr>
          <p:nvPr/>
        </p:nvSpPr>
        <p:spPr bwMode="auto">
          <a:xfrm>
            <a:off x="78486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  <a:endParaRPr lang="de-DE" sz="2800">
              <a:latin typeface="Times New Roman" charset="0"/>
            </a:endParaRP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auto">
          <a:xfrm>
            <a:off x="533400" y="18288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533400" y="31242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533400" y="44196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7225" name="Rectangle 9"/>
          <p:cNvSpPr>
            <a:spLocks noChangeArrowheads="1"/>
          </p:cNvSpPr>
          <p:nvPr/>
        </p:nvSpPr>
        <p:spPr bwMode="auto">
          <a:xfrm>
            <a:off x="8077200" y="20574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8077200" y="3429000"/>
            <a:ext cx="609600" cy="13716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8077200" y="4800600"/>
            <a:ext cx="609600" cy="15240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7228" name="Rectangle 12"/>
          <p:cNvSpPr>
            <a:spLocks noChangeArrowheads="1"/>
          </p:cNvSpPr>
          <p:nvPr/>
        </p:nvSpPr>
        <p:spPr bwMode="auto">
          <a:xfrm>
            <a:off x="4495800" y="19050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7229" name="Rectangle 13"/>
          <p:cNvSpPr>
            <a:spLocks noChangeArrowheads="1"/>
          </p:cNvSpPr>
          <p:nvPr/>
        </p:nvSpPr>
        <p:spPr bwMode="auto">
          <a:xfrm>
            <a:off x="4495800" y="23622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sz="3200">
              <a:latin typeface="Times New Roman" charset="0"/>
            </a:endParaRPr>
          </a:p>
        </p:txBody>
      </p:sp>
      <p:sp>
        <p:nvSpPr>
          <p:cNvPr id="137230" name="Rectangle 14"/>
          <p:cNvSpPr>
            <a:spLocks noChangeArrowheads="1"/>
          </p:cNvSpPr>
          <p:nvPr/>
        </p:nvSpPr>
        <p:spPr bwMode="auto">
          <a:xfrm>
            <a:off x="4495800" y="28194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97</a:t>
            </a:r>
          </a:p>
        </p:txBody>
      </p:sp>
      <p:sp>
        <p:nvSpPr>
          <p:cNvPr id="137231" name="Rectangle 15"/>
          <p:cNvSpPr>
            <a:spLocks noChangeArrowheads="1"/>
          </p:cNvSpPr>
          <p:nvPr/>
        </p:nvSpPr>
        <p:spPr bwMode="auto">
          <a:xfrm>
            <a:off x="4495800" y="32766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13</a:t>
            </a:r>
          </a:p>
        </p:txBody>
      </p:sp>
      <p:sp>
        <p:nvSpPr>
          <p:cNvPr id="137232" name="Rectangle 16"/>
          <p:cNvSpPr>
            <a:spLocks noChangeArrowheads="1"/>
          </p:cNvSpPr>
          <p:nvPr/>
        </p:nvSpPr>
        <p:spPr bwMode="auto">
          <a:xfrm>
            <a:off x="4495800" y="37338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4</a:t>
            </a:r>
          </a:p>
        </p:txBody>
      </p:sp>
      <p:sp>
        <p:nvSpPr>
          <p:cNvPr id="137233" name="Text Box 17"/>
          <p:cNvSpPr txBox="1">
            <a:spLocks noChangeArrowheads="1"/>
          </p:cNvSpPr>
          <p:nvPr/>
        </p:nvSpPr>
        <p:spPr bwMode="auto">
          <a:xfrm>
            <a:off x="5621338" y="1771650"/>
            <a:ext cx="1257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Mod 5</a:t>
            </a:r>
          </a:p>
        </p:txBody>
      </p:sp>
      <p:sp>
        <p:nvSpPr>
          <p:cNvPr id="137234" name="AutoShape 18"/>
          <p:cNvSpPr>
            <a:spLocks noChangeArrowheads="1"/>
          </p:cNvSpPr>
          <p:nvPr/>
        </p:nvSpPr>
        <p:spPr bwMode="auto">
          <a:xfrm>
            <a:off x="3200400" y="5486400"/>
            <a:ext cx="4267200" cy="1143000"/>
          </a:xfrm>
          <a:prstGeom prst="cloudCallout">
            <a:avLst>
              <a:gd name="adj1" fmla="val 21838"/>
              <a:gd name="adj2" fmla="val -164722"/>
            </a:avLst>
          </a:prstGeom>
          <a:solidFill>
            <a:schemeClr val="accent2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de-DE" sz="3200">
                <a:latin typeface="Times New Roman" charset="0"/>
              </a:rPr>
              <a:t>Build-Phase</a:t>
            </a:r>
          </a:p>
          <a:p>
            <a:r>
              <a:rPr lang="de-DE" sz="3200">
                <a:latin typeface="Times New Roman" charset="0"/>
              </a:rPr>
              <a:t>2. Partition</a:t>
            </a:r>
          </a:p>
        </p:txBody>
      </p:sp>
      <p:sp>
        <p:nvSpPr>
          <p:cNvPr id="137235" name="Line 19"/>
          <p:cNvSpPr>
            <a:spLocks noChangeShapeType="1"/>
          </p:cNvSpPr>
          <p:nvPr/>
        </p:nvSpPr>
        <p:spPr bwMode="auto">
          <a:xfrm flipH="1" flipV="1">
            <a:off x="5181600" y="3048000"/>
            <a:ext cx="297180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7236" name="Line 20"/>
          <p:cNvSpPr>
            <a:spLocks noChangeShapeType="1"/>
          </p:cNvSpPr>
          <p:nvPr/>
        </p:nvSpPr>
        <p:spPr bwMode="auto">
          <a:xfrm flipH="1" flipV="1">
            <a:off x="5181600" y="3962400"/>
            <a:ext cx="3048000" cy="152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7237" name="Line 21"/>
          <p:cNvSpPr>
            <a:spLocks noChangeShapeType="1"/>
          </p:cNvSpPr>
          <p:nvPr/>
        </p:nvSpPr>
        <p:spPr bwMode="auto">
          <a:xfrm flipH="1" flipV="1">
            <a:off x="5181600" y="3429000"/>
            <a:ext cx="29718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FDA225-B83F-E044-81B4-988C8FDC008D}" type="slidenum">
              <a:rPr lang="en-US" sz="1400">
                <a:solidFill>
                  <a:srgbClr val="CC66FF"/>
                </a:solidFill>
              </a:rPr>
              <a:pPr/>
              <a:t>16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3019425" y="1143000"/>
            <a:ext cx="2628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 = {3,   }</a:t>
            </a:r>
            <a:endParaRPr lang="de-DE" sz="3200">
              <a:latin typeface="Times New Roman" charset="0"/>
            </a:endParaRPr>
          </a:p>
        </p:txBody>
      </p:sp>
      <p:sp>
        <p:nvSpPr>
          <p:cNvPr id="139268" name="AutoShape 4"/>
          <p:cNvSpPr>
            <a:spLocks noChangeArrowheads="1"/>
          </p:cNvSpPr>
          <p:nvPr/>
        </p:nvSpPr>
        <p:spPr bwMode="auto">
          <a:xfrm>
            <a:off x="304800" y="12192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39269" name="AutoShape 5"/>
          <p:cNvSpPr>
            <a:spLocks noChangeArrowheads="1"/>
          </p:cNvSpPr>
          <p:nvPr/>
        </p:nvSpPr>
        <p:spPr bwMode="auto">
          <a:xfrm>
            <a:off x="78486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  <a:endParaRPr lang="de-DE" sz="2800">
              <a:latin typeface="Times New Roman" charset="0"/>
            </a:endParaRP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533400" y="18288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533400" y="31242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auto">
          <a:xfrm>
            <a:off x="533400" y="44196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3" name="Rectangle 9"/>
          <p:cNvSpPr>
            <a:spLocks noChangeArrowheads="1"/>
          </p:cNvSpPr>
          <p:nvPr/>
        </p:nvSpPr>
        <p:spPr bwMode="auto">
          <a:xfrm>
            <a:off x="8077200" y="20574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4" name="Rectangle 10"/>
          <p:cNvSpPr>
            <a:spLocks noChangeArrowheads="1"/>
          </p:cNvSpPr>
          <p:nvPr/>
        </p:nvSpPr>
        <p:spPr bwMode="auto">
          <a:xfrm>
            <a:off x="8077200" y="3429000"/>
            <a:ext cx="609600" cy="13716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8077200" y="4800600"/>
            <a:ext cx="609600" cy="15240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6" name="Rectangle 12"/>
          <p:cNvSpPr>
            <a:spLocks noChangeArrowheads="1"/>
          </p:cNvSpPr>
          <p:nvPr/>
        </p:nvSpPr>
        <p:spPr bwMode="auto">
          <a:xfrm>
            <a:off x="4495800" y="19050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39277" name="Rectangle 13"/>
          <p:cNvSpPr>
            <a:spLocks noChangeArrowheads="1"/>
          </p:cNvSpPr>
          <p:nvPr/>
        </p:nvSpPr>
        <p:spPr bwMode="auto">
          <a:xfrm>
            <a:off x="4495800" y="23622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sz="3200">
              <a:latin typeface="Times New Roman" charset="0"/>
            </a:endParaRP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>
            <a:off x="4495800" y="28194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97</a:t>
            </a:r>
          </a:p>
        </p:txBody>
      </p:sp>
      <p:sp>
        <p:nvSpPr>
          <p:cNvPr id="139279" name="Rectangle 15"/>
          <p:cNvSpPr>
            <a:spLocks noChangeArrowheads="1"/>
          </p:cNvSpPr>
          <p:nvPr/>
        </p:nvSpPr>
        <p:spPr bwMode="auto">
          <a:xfrm>
            <a:off x="4495800" y="32766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13</a:t>
            </a:r>
          </a:p>
        </p:txBody>
      </p:sp>
      <p:sp>
        <p:nvSpPr>
          <p:cNvPr id="139280" name="Rectangle 16"/>
          <p:cNvSpPr>
            <a:spLocks noChangeArrowheads="1"/>
          </p:cNvSpPr>
          <p:nvPr/>
        </p:nvSpPr>
        <p:spPr bwMode="auto">
          <a:xfrm>
            <a:off x="4495800" y="37338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4</a:t>
            </a:r>
          </a:p>
        </p:txBody>
      </p:sp>
      <p:sp>
        <p:nvSpPr>
          <p:cNvPr id="139281" name="Text Box 17"/>
          <p:cNvSpPr txBox="1">
            <a:spLocks noChangeArrowheads="1"/>
          </p:cNvSpPr>
          <p:nvPr/>
        </p:nvSpPr>
        <p:spPr bwMode="auto">
          <a:xfrm>
            <a:off x="2057400" y="1981200"/>
            <a:ext cx="1257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Mod 5</a:t>
            </a:r>
          </a:p>
        </p:txBody>
      </p:sp>
      <p:sp>
        <p:nvSpPr>
          <p:cNvPr id="139282" name="AutoShape 18"/>
          <p:cNvSpPr>
            <a:spLocks noChangeArrowheads="1"/>
          </p:cNvSpPr>
          <p:nvPr/>
        </p:nvSpPr>
        <p:spPr bwMode="auto">
          <a:xfrm>
            <a:off x="3200400" y="5486400"/>
            <a:ext cx="4267200" cy="1143000"/>
          </a:xfrm>
          <a:prstGeom prst="cloudCallout">
            <a:avLst>
              <a:gd name="adj1" fmla="val -44903"/>
              <a:gd name="adj2" fmla="val -185278"/>
            </a:avLst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de-DE" sz="3200">
                <a:latin typeface="Times New Roman" charset="0"/>
              </a:rPr>
              <a:t>Probe-Phase</a:t>
            </a:r>
          </a:p>
          <a:p>
            <a:r>
              <a:rPr lang="de-DE" sz="3200">
                <a:latin typeface="Times New Roman" charset="0"/>
              </a:rPr>
              <a:t>2. Partition</a:t>
            </a:r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 flipV="1">
            <a:off x="1066800" y="2590800"/>
            <a:ext cx="3429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4" name="Line 20"/>
          <p:cNvSpPr>
            <a:spLocks noChangeShapeType="1"/>
          </p:cNvSpPr>
          <p:nvPr/>
        </p:nvSpPr>
        <p:spPr bwMode="auto">
          <a:xfrm flipV="1">
            <a:off x="1143000" y="3429000"/>
            <a:ext cx="3352800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39285" name="AutoShape 21"/>
          <p:cNvCxnSpPr>
            <a:cxnSpLocks noChangeShapeType="1"/>
            <a:stCxn id="139279" idx="1"/>
            <a:endCxn id="139267" idx="2"/>
          </p:cNvCxnSpPr>
          <p:nvPr/>
        </p:nvCxnSpPr>
        <p:spPr bwMode="auto">
          <a:xfrm rot="10800000">
            <a:off x="4333875" y="1722438"/>
            <a:ext cx="142875" cy="1782762"/>
          </a:xfrm>
          <a:prstGeom prst="curvedConnector2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9286" name="Line 22"/>
          <p:cNvSpPr>
            <a:spLocks noChangeShapeType="1"/>
          </p:cNvSpPr>
          <p:nvPr/>
        </p:nvSpPr>
        <p:spPr bwMode="auto">
          <a:xfrm flipV="1">
            <a:off x="1066800" y="3581400"/>
            <a:ext cx="342900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C22A9A-85F7-3D4C-BE07-F2312B125409}" type="slidenum">
              <a:rPr lang="en-US" sz="1400">
                <a:solidFill>
                  <a:srgbClr val="CC66FF"/>
                </a:solidFill>
              </a:rPr>
              <a:pPr/>
              <a:t>17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2816225" y="1143000"/>
            <a:ext cx="3035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 = {</a:t>
            </a:r>
            <a:r>
              <a:rPr lang="de-DE" sz="3200">
                <a:solidFill>
                  <a:srgbClr val="0000FF"/>
                </a:solidFill>
                <a:latin typeface="Times New Roman" charset="0"/>
                <a:sym typeface="Symbol" charset="0"/>
              </a:rPr>
              <a:t>3</a:t>
            </a:r>
            <a:r>
              <a:rPr lang="de-DE" sz="3200">
                <a:latin typeface="Times New Roman" charset="0"/>
                <a:sym typeface="Symbol" charset="0"/>
              </a:rPr>
              <a:t>, </a:t>
            </a:r>
            <a:r>
              <a:rPr lang="de-DE" sz="3200">
                <a:solidFill>
                  <a:srgbClr val="008000"/>
                </a:solidFill>
                <a:latin typeface="Times New Roman" charset="0"/>
                <a:sym typeface="Symbol" charset="0"/>
              </a:rPr>
              <a:t>13</a:t>
            </a:r>
            <a:r>
              <a:rPr lang="de-DE" sz="3200">
                <a:latin typeface="Times New Roman" charset="0"/>
                <a:sym typeface="Symbol" charset="0"/>
              </a:rPr>
              <a:t>  }</a:t>
            </a:r>
            <a:endParaRPr lang="de-DE" sz="3200">
              <a:latin typeface="Times New Roman" charset="0"/>
            </a:endParaRPr>
          </a:p>
        </p:txBody>
      </p:sp>
      <p:sp>
        <p:nvSpPr>
          <p:cNvPr id="141316" name="AutoShape 4"/>
          <p:cNvSpPr>
            <a:spLocks noChangeArrowheads="1"/>
          </p:cNvSpPr>
          <p:nvPr/>
        </p:nvSpPr>
        <p:spPr bwMode="auto">
          <a:xfrm>
            <a:off x="304800" y="12192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41317" name="AutoShape 5"/>
          <p:cNvSpPr>
            <a:spLocks noChangeArrowheads="1"/>
          </p:cNvSpPr>
          <p:nvPr/>
        </p:nvSpPr>
        <p:spPr bwMode="auto">
          <a:xfrm>
            <a:off x="78486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  <a:endParaRPr lang="de-DE" sz="2800">
              <a:latin typeface="Times New Roman" charset="0"/>
            </a:endParaRP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533400" y="18288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533400" y="31242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320" name="Rectangle 8"/>
          <p:cNvSpPr>
            <a:spLocks noChangeArrowheads="1"/>
          </p:cNvSpPr>
          <p:nvPr/>
        </p:nvSpPr>
        <p:spPr bwMode="auto">
          <a:xfrm>
            <a:off x="533400" y="44196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321" name="Rectangle 9"/>
          <p:cNvSpPr>
            <a:spLocks noChangeArrowheads="1"/>
          </p:cNvSpPr>
          <p:nvPr/>
        </p:nvSpPr>
        <p:spPr bwMode="auto">
          <a:xfrm>
            <a:off x="8077200" y="20574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8077200" y="3429000"/>
            <a:ext cx="609600" cy="13716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8077200" y="4800600"/>
            <a:ext cx="609600" cy="15240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324" name="Rectangle 12"/>
          <p:cNvSpPr>
            <a:spLocks noChangeArrowheads="1"/>
          </p:cNvSpPr>
          <p:nvPr/>
        </p:nvSpPr>
        <p:spPr bwMode="auto">
          <a:xfrm>
            <a:off x="4495800" y="19050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41325" name="Rectangle 13"/>
          <p:cNvSpPr>
            <a:spLocks noChangeArrowheads="1"/>
          </p:cNvSpPr>
          <p:nvPr/>
        </p:nvSpPr>
        <p:spPr bwMode="auto">
          <a:xfrm>
            <a:off x="4495800" y="23622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sz="3200">
              <a:latin typeface="Times New Roman" charset="0"/>
            </a:endParaRPr>
          </a:p>
        </p:txBody>
      </p:sp>
      <p:sp>
        <p:nvSpPr>
          <p:cNvPr id="141326" name="Rectangle 14"/>
          <p:cNvSpPr>
            <a:spLocks noChangeArrowheads="1"/>
          </p:cNvSpPr>
          <p:nvPr/>
        </p:nvSpPr>
        <p:spPr bwMode="auto">
          <a:xfrm>
            <a:off x="4495800" y="28194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97</a:t>
            </a:r>
          </a:p>
        </p:txBody>
      </p:sp>
      <p:sp>
        <p:nvSpPr>
          <p:cNvPr id="141327" name="Rectangle 15"/>
          <p:cNvSpPr>
            <a:spLocks noChangeArrowheads="1"/>
          </p:cNvSpPr>
          <p:nvPr/>
        </p:nvSpPr>
        <p:spPr bwMode="auto">
          <a:xfrm>
            <a:off x="4495800" y="32766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13</a:t>
            </a:r>
          </a:p>
        </p:txBody>
      </p:sp>
      <p:sp>
        <p:nvSpPr>
          <p:cNvPr id="141328" name="Rectangle 16"/>
          <p:cNvSpPr>
            <a:spLocks noChangeArrowheads="1"/>
          </p:cNvSpPr>
          <p:nvPr/>
        </p:nvSpPr>
        <p:spPr bwMode="auto">
          <a:xfrm>
            <a:off x="4495800" y="3733800"/>
            <a:ext cx="685800" cy="45720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 sz="3200">
                <a:latin typeface="Times New Roman" charset="0"/>
              </a:rPr>
              <a:t>4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2133600" y="2057400"/>
            <a:ext cx="1257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Mod 5</a:t>
            </a:r>
          </a:p>
        </p:txBody>
      </p:sp>
      <p:sp>
        <p:nvSpPr>
          <p:cNvPr id="141330" name="AutoShape 18"/>
          <p:cNvSpPr>
            <a:spLocks noChangeArrowheads="1"/>
          </p:cNvSpPr>
          <p:nvPr/>
        </p:nvSpPr>
        <p:spPr bwMode="auto">
          <a:xfrm>
            <a:off x="3200400" y="5486400"/>
            <a:ext cx="4267200" cy="1143000"/>
          </a:xfrm>
          <a:prstGeom prst="cloudCallout">
            <a:avLst>
              <a:gd name="adj1" fmla="val -44903"/>
              <a:gd name="adj2" fmla="val -185278"/>
            </a:avLst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de-DE" sz="3200">
                <a:latin typeface="Times New Roman" charset="0"/>
              </a:rPr>
              <a:t>Probe-Phase</a:t>
            </a:r>
          </a:p>
          <a:p>
            <a:r>
              <a:rPr lang="de-DE" sz="3200">
                <a:latin typeface="Times New Roman" charset="0"/>
              </a:rPr>
              <a:t>2. Partition</a:t>
            </a:r>
          </a:p>
        </p:txBody>
      </p:sp>
      <p:sp>
        <p:nvSpPr>
          <p:cNvPr id="141331" name="Line 19"/>
          <p:cNvSpPr>
            <a:spLocks noChangeShapeType="1"/>
          </p:cNvSpPr>
          <p:nvPr/>
        </p:nvSpPr>
        <p:spPr bwMode="auto">
          <a:xfrm flipV="1">
            <a:off x="1066800" y="2590800"/>
            <a:ext cx="3429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1332" name="Line 20"/>
          <p:cNvSpPr>
            <a:spLocks noChangeShapeType="1"/>
          </p:cNvSpPr>
          <p:nvPr/>
        </p:nvSpPr>
        <p:spPr bwMode="auto">
          <a:xfrm flipV="1">
            <a:off x="1143000" y="3429000"/>
            <a:ext cx="3352800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41333" name="AutoShape 21"/>
          <p:cNvCxnSpPr>
            <a:cxnSpLocks noChangeShapeType="1"/>
            <a:stCxn id="141327" idx="1"/>
            <a:endCxn id="141315" idx="2"/>
          </p:cNvCxnSpPr>
          <p:nvPr/>
        </p:nvCxnSpPr>
        <p:spPr bwMode="auto">
          <a:xfrm rot="10800000">
            <a:off x="4333875" y="1722438"/>
            <a:ext cx="142875" cy="1782762"/>
          </a:xfrm>
          <a:prstGeom prst="curvedConnector2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1334" name="Line 22"/>
          <p:cNvSpPr>
            <a:spLocks noChangeShapeType="1"/>
          </p:cNvSpPr>
          <p:nvPr/>
        </p:nvSpPr>
        <p:spPr bwMode="auto">
          <a:xfrm flipV="1">
            <a:off x="1066800" y="3581400"/>
            <a:ext cx="3429000" cy="609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905A9D-5A9C-4A4C-BF36-E41DFCC734B4}" type="slidenum">
              <a:rPr lang="en-US" sz="1400">
                <a:solidFill>
                  <a:srgbClr val="CC66FF"/>
                </a:solidFill>
              </a:rPr>
              <a:pPr/>
              <a:t>18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43363" name="AutoShape 3"/>
          <p:cNvSpPr>
            <a:spLocks noChangeArrowheads="1"/>
          </p:cNvSpPr>
          <p:nvPr/>
        </p:nvSpPr>
        <p:spPr bwMode="auto">
          <a:xfrm>
            <a:off x="304800" y="16002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43364" name="AutoShape 4"/>
          <p:cNvSpPr>
            <a:spLocks noChangeArrowheads="1"/>
          </p:cNvSpPr>
          <p:nvPr/>
        </p:nvSpPr>
        <p:spPr bwMode="auto">
          <a:xfrm>
            <a:off x="7924800" y="16002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43365" name="AutoShape 5"/>
          <p:cNvSpPr>
            <a:spLocks noChangeArrowheads="1"/>
          </p:cNvSpPr>
          <p:nvPr/>
        </p:nvSpPr>
        <p:spPr bwMode="auto">
          <a:xfrm>
            <a:off x="2590800" y="1676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43366" name="AutoShape 6"/>
          <p:cNvSpPr>
            <a:spLocks noChangeArrowheads="1"/>
          </p:cNvSpPr>
          <p:nvPr/>
        </p:nvSpPr>
        <p:spPr bwMode="auto">
          <a:xfrm>
            <a:off x="5105400" y="1676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  <a:endParaRPr lang="de-DE" sz="2800">
              <a:latin typeface="Times New Roman" charset="0"/>
            </a:endParaRP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grpSp>
        <p:nvGrpSpPr>
          <p:cNvPr id="143367" name="Group 7"/>
          <p:cNvGrpSpPr>
            <a:grpSpLocks/>
          </p:cNvGrpSpPr>
          <p:nvPr/>
        </p:nvGrpSpPr>
        <p:grpSpPr bwMode="auto">
          <a:xfrm>
            <a:off x="1676400" y="2895600"/>
            <a:ext cx="914400" cy="1981200"/>
            <a:chOff x="864" y="1680"/>
            <a:chExt cx="576" cy="1248"/>
          </a:xfrm>
        </p:grpSpPr>
        <p:sp>
          <p:nvSpPr>
            <p:cNvPr id="143383" name="Line 8"/>
            <p:cNvSpPr>
              <a:spLocks noChangeShapeType="1"/>
            </p:cNvSpPr>
            <p:nvPr/>
          </p:nvSpPr>
          <p:spPr bwMode="auto">
            <a:xfrm flipV="1">
              <a:off x="864" y="1680"/>
              <a:ext cx="576" cy="624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384" name="Line 9"/>
            <p:cNvSpPr>
              <a:spLocks noChangeShapeType="1"/>
            </p:cNvSpPr>
            <p:nvPr/>
          </p:nvSpPr>
          <p:spPr bwMode="auto">
            <a:xfrm>
              <a:off x="864" y="2304"/>
              <a:ext cx="528" cy="0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385" name="Line 10"/>
            <p:cNvSpPr>
              <a:spLocks noChangeShapeType="1"/>
            </p:cNvSpPr>
            <p:nvPr/>
          </p:nvSpPr>
          <p:spPr bwMode="auto">
            <a:xfrm>
              <a:off x="864" y="2304"/>
              <a:ext cx="432" cy="624"/>
            </a:xfrm>
            <a:prstGeom prst="line">
              <a:avLst/>
            </a:prstGeom>
            <a:noFill/>
            <a:ln w="762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3368" name="Text Box 11"/>
          <p:cNvSpPr txBox="1">
            <a:spLocks noChangeArrowheads="1"/>
          </p:cNvSpPr>
          <p:nvPr/>
        </p:nvSpPr>
        <p:spPr bwMode="auto">
          <a:xfrm rot="-5400000">
            <a:off x="1029493" y="3618707"/>
            <a:ext cx="98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Mod 3</a:t>
            </a:r>
          </a:p>
        </p:txBody>
      </p:sp>
      <p:sp>
        <p:nvSpPr>
          <p:cNvPr id="143369" name="Rectangle 12"/>
          <p:cNvSpPr>
            <a:spLocks noChangeArrowheads="1"/>
          </p:cNvSpPr>
          <p:nvPr/>
        </p:nvSpPr>
        <p:spPr bwMode="auto">
          <a:xfrm>
            <a:off x="2819400" y="22860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0" name="Rectangle 13"/>
          <p:cNvSpPr>
            <a:spLocks noChangeArrowheads="1"/>
          </p:cNvSpPr>
          <p:nvPr/>
        </p:nvSpPr>
        <p:spPr bwMode="auto">
          <a:xfrm>
            <a:off x="2819400" y="3581400"/>
            <a:ext cx="609600" cy="12954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1" name="Rectangle 14"/>
          <p:cNvSpPr>
            <a:spLocks noChangeArrowheads="1"/>
          </p:cNvSpPr>
          <p:nvPr/>
        </p:nvSpPr>
        <p:spPr bwMode="auto">
          <a:xfrm>
            <a:off x="2819400" y="4876800"/>
            <a:ext cx="609600" cy="17526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2" name="Text Box 15"/>
          <p:cNvSpPr txBox="1">
            <a:spLocks noChangeArrowheads="1"/>
          </p:cNvSpPr>
          <p:nvPr/>
        </p:nvSpPr>
        <p:spPr bwMode="auto">
          <a:xfrm rot="-5400000">
            <a:off x="7201693" y="4075907"/>
            <a:ext cx="98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Mod 3</a:t>
            </a:r>
          </a:p>
        </p:txBody>
      </p:sp>
      <p:sp>
        <p:nvSpPr>
          <p:cNvPr id="143373" name="Line 16"/>
          <p:cNvSpPr>
            <a:spLocks noChangeShapeType="1"/>
          </p:cNvSpPr>
          <p:nvPr/>
        </p:nvSpPr>
        <p:spPr bwMode="auto">
          <a:xfrm flipH="1" flipV="1">
            <a:off x="6400800" y="3505200"/>
            <a:ext cx="1066800" cy="838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4" name="Line 17"/>
          <p:cNvSpPr>
            <a:spLocks noChangeShapeType="1"/>
          </p:cNvSpPr>
          <p:nvPr/>
        </p:nvSpPr>
        <p:spPr bwMode="auto">
          <a:xfrm flipH="1">
            <a:off x="6477000" y="4343400"/>
            <a:ext cx="990600" cy="76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5" name="Line 18"/>
          <p:cNvSpPr>
            <a:spLocks noChangeShapeType="1"/>
          </p:cNvSpPr>
          <p:nvPr/>
        </p:nvSpPr>
        <p:spPr bwMode="auto">
          <a:xfrm flipH="1">
            <a:off x="6553200" y="4343400"/>
            <a:ext cx="914400" cy="838200"/>
          </a:xfrm>
          <a:prstGeom prst="line">
            <a:avLst/>
          </a:prstGeom>
          <a:noFill/>
          <a:ln w="762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6" name="Rectangle 19"/>
          <p:cNvSpPr>
            <a:spLocks noChangeArrowheads="1"/>
          </p:cNvSpPr>
          <p:nvPr/>
        </p:nvSpPr>
        <p:spPr bwMode="auto">
          <a:xfrm>
            <a:off x="5334000" y="2362200"/>
            <a:ext cx="609600" cy="1295400"/>
          </a:xfrm>
          <a:prstGeom prst="rect">
            <a:avLst/>
          </a:prstGeom>
          <a:noFill/>
          <a:ln w="76200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7" name="Rectangle 20"/>
          <p:cNvSpPr>
            <a:spLocks noChangeArrowheads="1"/>
          </p:cNvSpPr>
          <p:nvPr/>
        </p:nvSpPr>
        <p:spPr bwMode="auto">
          <a:xfrm>
            <a:off x="5334000" y="3733800"/>
            <a:ext cx="609600" cy="1371600"/>
          </a:xfrm>
          <a:prstGeom prst="rect">
            <a:avLst/>
          </a:prstGeom>
          <a:noFill/>
          <a:ln w="762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8" name="Rectangle 21"/>
          <p:cNvSpPr>
            <a:spLocks noChangeArrowheads="1"/>
          </p:cNvSpPr>
          <p:nvPr/>
        </p:nvSpPr>
        <p:spPr bwMode="auto">
          <a:xfrm>
            <a:off x="5334000" y="5105400"/>
            <a:ext cx="609600" cy="1524000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79" name="AutoShape 22"/>
          <p:cNvSpPr>
            <a:spLocks noChangeArrowheads="1"/>
          </p:cNvSpPr>
          <p:nvPr/>
        </p:nvSpPr>
        <p:spPr bwMode="auto">
          <a:xfrm>
            <a:off x="3581400" y="2362200"/>
            <a:ext cx="16764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303 w 21600"/>
              <a:gd name="T13" fmla="*/ 16330 h 21600"/>
              <a:gd name="T14" fmla="*/ 19297 w 21600"/>
              <a:gd name="T15" fmla="*/ 2028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8857" y="6505"/>
                </a:lnTo>
                <a:lnTo>
                  <a:pt x="9634" y="6505"/>
                </a:lnTo>
                <a:lnTo>
                  <a:pt x="9634" y="16330"/>
                </a:lnTo>
                <a:lnTo>
                  <a:pt x="3838" y="16330"/>
                </a:lnTo>
                <a:lnTo>
                  <a:pt x="3838" y="15013"/>
                </a:lnTo>
                <a:lnTo>
                  <a:pt x="0" y="18307"/>
                </a:lnTo>
                <a:lnTo>
                  <a:pt x="3838" y="21600"/>
                </a:lnTo>
                <a:lnTo>
                  <a:pt x="3838" y="20283"/>
                </a:lnTo>
                <a:lnTo>
                  <a:pt x="17762" y="20283"/>
                </a:lnTo>
                <a:lnTo>
                  <a:pt x="17762" y="21600"/>
                </a:lnTo>
                <a:lnTo>
                  <a:pt x="21600" y="18307"/>
                </a:lnTo>
                <a:lnTo>
                  <a:pt x="17762" y="15013"/>
                </a:lnTo>
                <a:lnTo>
                  <a:pt x="17762" y="16330"/>
                </a:lnTo>
                <a:lnTo>
                  <a:pt x="11966" y="16330"/>
                </a:lnTo>
                <a:lnTo>
                  <a:pt x="11966" y="6505"/>
                </a:lnTo>
                <a:lnTo>
                  <a:pt x="12743" y="6505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43380" name="AutoShape 23"/>
          <p:cNvSpPr>
            <a:spLocks noChangeArrowheads="1"/>
          </p:cNvSpPr>
          <p:nvPr/>
        </p:nvSpPr>
        <p:spPr bwMode="auto">
          <a:xfrm>
            <a:off x="3581400" y="3581400"/>
            <a:ext cx="16764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303 w 21600"/>
              <a:gd name="T13" fmla="*/ 16330 h 21600"/>
              <a:gd name="T14" fmla="*/ 19297 w 21600"/>
              <a:gd name="T15" fmla="*/ 2028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8857" y="6505"/>
                </a:lnTo>
                <a:lnTo>
                  <a:pt x="9634" y="6505"/>
                </a:lnTo>
                <a:lnTo>
                  <a:pt x="9634" y="16330"/>
                </a:lnTo>
                <a:lnTo>
                  <a:pt x="3838" y="16330"/>
                </a:lnTo>
                <a:lnTo>
                  <a:pt x="3838" y="15013"/>
                </a:lnTo>
                <a:lnTo>
                  <a:pt x="0" y="18307"/>
                </a:lnTo>
                <a:lnTo>
                  <a:pt x="3838" y="21600"/>
                </a:lnTo>
                <a:lnTo>
                  <a:pt x="3838" y="20283"/>
                </a:lnTo>
                <a:lnTo>
                  <a:pt x="17762" y="20283"/>
                </a:lnTo>
                <a:lnTo>
                  <a:pt x="17762" y="21600"/>
                </a:lnTo>
                <a:lnTo>
                  <a:pt x="21600" y="18307"/>
                </a:lnTo>
                <a:lnTo>
                  <a:pt x="17762" y="15013"/>
                </a:lnTo>
                <a:lnTo>
                  <a:pt x="17762" y="16330"/>
                </a:lnTo>
                <a:lnTo>
                  <a:pt x="11966" y="16330"/>
                </a:lnTo>
                <a:lnTo>
                  <a:pt x="11966" y="6505"/>
                </a:lnTo>
                <a:lnTo>
                  <a:pt x="12743" y="6505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43381" name="AutoShape 24"/>
          <p:cNvSpPr>
            <a:spLocks noChangeArrowheads="1"/>
          </p:cNvSpPr>
          <p:nvPr/>
        </p:nvSpPr>
        <p:spPr bwMode="auto">
          <a:xfrm>
            <a:off x="3581400" y="4800600"/>
            <a:ext cx="16764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303 w 21600"/>
              <a:gd name="T13" fmla="*/ 16330 h 21600"/>
              <a:gd name="T14" fmla="*/ 19297 w 21600"/>
              <a:gd name="T15" fmla="*/ 2028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8857" y="6505"/>
                </a:lnTo>
                <a:lnTo>
                  <a:pt x="9634" y="6505"/>
                </a:lnTo>
                <a:lnTo>
                  <a:pt x="9634" y="16330"/>
                </a:lnTo>
                <a:lnTo>
                  <a:pt x="3838" y="16330"/>
                </a:lnTo>
                <a:lnTo>
                  <a:pt x="3838" y="15013"/>
                </a:lnTo>
                <a:lnTo>
                  <a:pt x="0" y="18307"/>
                </a:lnTo>
                <a:lnTo>
                  <a:pt x="3838" y="21600"/>
                </a:lnTo>
                <a:lnTo>
                  <a:pt x="3838" y="20283"/>
                </a:lnTo>
                <a:lnTo>
                  <a:pt x="17762" y="20283"/>
                </a:lnTo>
                <a:lnTo>
                  <a:pt x="17762" y="21600"/>
                </a:lnTo>
                <a:lnTo>
                  <a:pt x="21600" y="18307"/>
                </a:lnTo>
                <a:lnTo>
                  <a:pt x="17762" y="15013"/>
                </a:lnTo>
                <a:lnTo>
                  <a:pt x="17762" y="16330"/>
                </a:lnTo>
                <a:lnTo>
                  <a:pt x="11966" y="16330"/>
                </a:lnTo>
                <a:lnTo>
                  <a:pt x="11966" y="6505"/>
                </a:lnTo>
                <a:lnTo>
                  <a:pt x="12743" y="6505"/>
                </a:lnTo>
                <a:lnTo>
                  <a:pt x="10800" y="0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43382" name="Text Box 25"/>
          <p:cNvSpPr txBox="1">
            <a:spLocks noChangeArrowheads="1"/>
          </p:cNvSpPr>
          <p:nvPr/>
        </p:nvSpPr>
        <p:spPr bwMode="auto">
          <a:xfrm>
            <a:off x="2054225" y="1143000"/>
            <a:ext cx="45593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 = {</a:t>
            </a:r>
            <a:r>
              <a:rPr lang="de-DE" sz="3200">
                <a:solidFill>
                  <a:srgbClr val="0000FF"/>
                </a:solidFill>
                <a:latin typeface="Times New Roman" charset="0"/>
                <a:sym typeface="Symbol" charset="0"/>
              </a:rPr>
              <a:t>3</a:t>
            </a:r>
            <a:r>
              <a:rPr lang="de-DE" sz="3200">
                <a:latin typeface="Times New Roman" charset="0"/>
                <a:sym typeface="Symbol" charset="0"/>
              </a:rPr>
              <a:t>, </a:t>
            </a:r>
            <a:r>
              <a:rPr lang="de-DE" sz="3200">
                <a:solidFill>
                  <a:srgbClr val="008000"/>
                </a:solidFill>
                <a:latin typeface="Times New Roman" charset="0"/>
                <a:sym typeface="Symbol" charset="0"/>
              </a:rPr>
              <a:t>13, </a:t>
            </a:r>
            <a:r>
              <a:rPr lang="de-DE" sz="3200">
                <a:solidFill>
                  <a:schemeClr val="accent1"/>
                </a:solidFill>
                <a:latin typeface="Times New Roman" charset="0"/>
                <a:sym typeface="Symbol" charset="0"/>
              </a:rPr>
              <a:t>2, 44, 17</a:t>
            </a:r>
            <a:r>
              <a:rPr lang="de-DE" sz="3200">
                <a:latin typeface="Times New Roman" charset="0"/>
                <a:sym typeface="Symbol" charset="0"/>
              </a:rPr>
              <a:t> }</a:t>
            </a:r>
            <a:endParaRPr lang="de-DE" sz="3200"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C1DF442-DD82-8141-8F60-BCE9E3EE5F65}" type="slidenum">
              <a:rPr lang="en-US" sz="1400">
                <a:solidFill>
                  <a:srgbClr val="CC66FF"/>
                </a:solidFill>
              </a:rPr>
              <a:pPr/>
              <a:t>19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Vergleich: Sort/Merge-Join versus Hash-Join</a:t>
            </a: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304800" y="1295400"/>
            <a:ext cx="1143000" cy="2133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R</a:t>
            </a: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2209800" y="1295400"/>
            <a:ext cx="990600" cy="685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2209800" y="1981200"/>
            <a:ext cx="990600" cy="685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run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2209800" y="2667000"/>
            <a:ext cx="990600" cy="7620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15" name="Line 7"/>
          <p:cNvSpPr>
            <a:spLocks noChangeShapeType="1"/>
          </p:cNvSpPr>
          <p:nvPr/>
        </p:nvSpPr>
        <p:spPr bwMode="auto">
          <a:xfrm>
            <a:off x="1600200" y="1600200"/>
            <a:ext cx="45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16" name="Line 8"/>
          <p:cNvSpPr>
            <a:spLocks noChangeShapeType="1"/>
          </p:cNvSpPr>
          <p:nvPr/>
        </p:nvSpPr>
        <p:spPr bwMode="auto">
          <a:xfrm>
            <a:off x="1600200" y="2286000"/>
            <a:ext cx="45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17" name="Line 9"/>
          <p:cNvSpPr>
            <a:spLocks noChangeShapeType="1"/>
          </p:cNvSpPr>
          <p:nvPr/>
        </p:nvSpPr>
        <p:spPr bwMode="auto">
          <a:xfrm>
            <a:off x="1600200" y="2971800"/>
            <a:ext cx="45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6324600" y="1295400"/>
            <a:ext cx="990600" cy="685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6324600" y="1981200"/>
            <a:ext cx="990600" cy="685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run</a:t>
            </a:r>
          </a:p>
        </p:txBody>
      </p: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6324600" y="2667000"/>
            <a:ext cx="990600" cy="7620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21" name="Rectangle 13"/>
          <p:cNvSpPr>
            <a:spLocks noChangeArrowheads="1"/>
          </p:cNvSpPr>
          <p:nvPr/>
        </p:nvSpPr>
        <p:spPr bwMode="auto">
          <a:xfrm>
            <a:off x="8001000" y="1295400"/>
            <a:ext cx="1143000" cy="2133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S</a:t>
            </a:r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 flipH="1">
            <a:off x="7391400" y="1600200"/>
            <a:ext cx="45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23" name="Line 15"/>
          <p:cNvSpPr>
            <a:spLocks noChangeShapeType="1"/>
          </p:cNvSpPr>
          <p:nvPr/>
        </p:nvSpPr>
        <p:spPr bwMode="auto">
          <a:xfrm flipH="1">
            <a:off x="7391400" y="2286000"/>
            <a:ext cx="45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24" name="Line 16"/>
          <p:cNvSpPr>
            <a:spLocks noChangeShapeType="1"/>
          </p:cNvSpPr>
          <p:nvPr/>
        </p:nvSpPr>
        <p:spPr bwMode="auto">
          <a:xfrm flipH="1">
            <a:off x="7391400" y="2971800"/>
            <a:ext cx="45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25" name="AutoShape 17"/>
          <p:cNvSpPr>
            <a:spLocks noChangeArrowheads="1"/>
          </p:cNvSpPr>
          <p:nvPr/>
        </p:nvSpPr>
        <p:spPr bwMode="auto">
          <a:xfrm rot="5365605">
            <a:off x="2895600" y="2133600"/>
            <a:ext cx="2133600" cy="457200"/>
          </a:xfrm>
          <a:prstGeom prst="flowChartExtract">
            <a:avLst/>
          </a:prstGeom>
          <a:solidFill>
            <a:schemeClr val="accent1"/>
          </a:solidFill>
          <a:ln w="57150">
            <a:solidFill>
              <a:schemeClr val="folHlink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merge</a:t>
            </a:r>
          </a:p>
        </p:txBody>
      </p:sp>
      <p:sp>
        <p:nvSpPr>
          <p:cNvPr id="145426" name="AutoShape 18"/>
          <p:cNvSpPr>
            <a:spLocks noChangeArrowheads="1"/>
          </p:cNvSpPr>
          <p:nvPr/>
        </p:nvSpPr>
        <p:spPr bwMode="auto">
          <a:xfrm rot="-5434395">
            <a:off x="4495800" y="2133600"/>
            <a:ext cx="2133600" cy="457200"/>
          </a:xfrm>
          <a:prstGeom prst="flowChartExtract">
            <a:avLst/>
          </a:prstGeom>
          <a:solidFill>
            <a:schemeClr val="accent1"/>
          </a:solidFill>
          <a:ln w="57150">
            <a:solidFill>
              <a:schemeClr val="folHlink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merge</a:t>
            </a:r>
          </a:p>
        </p:txBody>
      </p:sp>
      <p:sp>
        <p:nvSpPr>
          <p:cNvPr id="145427" name="Line 19"/>
          <p:cNvSpPr>
            <a:spLocks noChangeShapeType="1"/>
          </p:cNvSpPr>
          <p:nvPr/>
        </p:nvSpPr>
        <p:spPr bwMode="auto">
          <a:xfrm>
            <a:off x="3276600" y="1371600"/>
            <a:ext cx="304800" cy="762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28" name="Line 20"/>
          <p:cNvSpPr>
            <a:spLocks noChangeShapeType="1"/>
          </p:cNvSpPr>
          <p:nvPr/>
        </p:nvSpPr>
        <p:spPr bwMode="auto">
          <a:xfrm>
            <a:off x="3276600" y="2209800"/>
            <a:ext cx="381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29" name="Line 21"/>
          <p:cNvSpPr>
            <a:spLocks noChangeShapeType="1"/>
          </p:cNvSpPr>
          <p:nvPr/>
        </p:nvSpPr>
        <p:spPr bwMode="auto">
          <a:xfrm flipV="1">
            <a:off x="3200400" y="2438400"/>
            <a:ext cx="38100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30" name="Line 22"/>
          <p:cNvSpPr>
            <a:spLocks noChangeShapeType="1"/>
          </p:cNvSpPr>
          <p:nvPr/>
        </p:nvSpPr>
        <p:spPr bwMode="auto">
          <a:xfrm flipH="1">
            <a:off x="5867400" y="1447800"/>
            <a:ext cx="3810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31" name="Line 23"/>
          <p:cNvSpPr>
            <a:spLocks noChangeShapeType="1"/>
          </p:cNvSpPr>
          <p:nvPr/>
        </p:nvSpPr>
        <p:spPr bwMode="auto">
          <a:xfrm flipH="1">
            <a:off x="5867400" y="2133600"/>
            <a:ext cx="381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32" name="Line 24"/>
          <p:cNvSpPr>
            <a:spLocks noChangeShapeType="1"/>
          </p:cNvSpPr>
          <p:nvPr/>
        </p:nvSpPr>
        <p:spPr bwMode="auto">
          <a:xfrm flipH="1" flipV="1">
            <a:off x="5867400" y="2438400"/>
            <a:ext cx="3810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33" name="AutoShape 25"/>
          <p:cNvSpPr>
            <a:spLocks noChangeArrowheads="1"/>
          </p:cNvSpPr>
          <p:nvPr/>
        </p:nvSpPr>
        <p:spPr bwMode="auto">
          <a:xfrm rot="5297192">
            <a:off x="4533900" y="2095500"/>
            <a:ext cx="457200" cy="533400"/>
          </a:xfrm>
          <a:prstGeom prst="flowChartCollat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34" name="Line 26"/>
          <p:cNvSpPr>
            <a:spLocks noChangeShapeType="1"/>
          </p:cNvSpPr>
          <p:nvPr/>
        </p:nvSpPr>
        <p:spPr bwMode="auto">
          <a:xfrm>
            <a:off x="4191000" y="2362200"/>
            <a:ext cx="304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35" name="Line 27"/>
          <p:cNvSpPr>
            <a:spLocks noChangeShapeType="1"/>
          </p:cNvSpPr>
          <p:nvPr/>
        </p:nvSpPr>
        <p:spPr bwMode="auto">
          <a:xfrm flipH="1">
            <a:off x="5029200" y="2362200"/>
            <a:ext cx="304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36" name="Rectangle 28"/>
          <p:cNvSpPr>
            <a:spLocks noChangeArrowheads="1"/>
          </p:cNvSpPr>
          <p:nvPr/>
        </p:nvSpPr>
        <p:spPr bwMode="auto">
          <a:xfrm>
            <a:off x="304800" y="4495800"/>
            <a:ext cx="1143000" cy="2133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R</a:t>
            </a:r>
          </a:p>
        </p:txBody>
      </p:sp>
      <p:sp>
        <p:nvSpPr>
          <p:cNvPr id="145437" name="Rectangle 29"/>
          <p:cNvSpPr>
            <a:spLocks noChangeArrowheads="1"/>
          </p:cNvSpPr>
          <p:nvPr/>
        </p:nvSpPr>
        <p:spPr bwMode="auto">
          <a:xfrm>
            <a:off x="2209800" y="4495800"/>
            <a:ext cx="990600" cy="685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38" name="Rectangle 30"/>
          <p:cNvSpPr>
            <a:spLocks noChangeArrowheads="1"/>
          </p:cNvSpPr>
          <p:nvPr/>
        </p:nvSpPr>
        <p:spPr bwMode="auto">
          <a:xfrm>
            <a:off x="2209800" y="5181600"/>
            <a:ext cx="990600" cy="685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partition</a:t>
            </a:r>
          </a:p>
        </p:txBody>
      </p:sp>
      <p:sp>
        <p:nvSpPr>
          <p:cNvPr id="145439" name="Rectangle 31"/>
          <p:cNvSpPr>
            <a:spLocks noChangeArrowheads="1"/>
          </p:cNvSpPr>
          <p:nvPr/>
        </p:nvSpPr>
        <p:spPr bwMode="auto">
          <a:xfrm>
            <a:off x="2209800" y="5867400"/>
            <a:ext cx="990600" cy="7620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40" name="Rectangle 32"/>
          <p:cNvSpPr>
            <a:spLocks noChangeArrowheads="1"/>
          </p:cNvSpPr>
          <p:nvPr/>
        </p:nvSpPr>
        <p:spPr bwMode="auto">
          <a:xfrm>
            <a:off x="6324600" y="4495800"/>
            <a:ext cx="990600" cy="685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41" name="Rectangle 33"/>
          <p:cNvSpPr>
            <a:spLocks noChangeArrowheads="1"/>
          </p:cNvSpPr>
          <p:nvPr/>
        </p:nvSpPr>
        <p:spPr bwMode="auto">
          <a:xfrm>
            <a:off x="6324600" y="5181600"/>
            <a:ext cx="990600" cy="6858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partition</a:t>
            </a:r>
          </a:p>
        </p:txBody>
      </p:sp>
      <p:sp>
        <p:nvSpPr>
          <p:cNvPr id="145442" name="Rectangle 34"/>
          <p:cNvSpPr>
            <a:spLocks noChangeArrowheads="1"/>
          </p:cNvSpPr>
          <p:nvPr/>
        </p:nvSpPr>
        <p:spPr bwMode="auto">
          <a:xfrm>
            <a:off x="6324600" y="5867400"/>
            <a:ext cx="990600" cy="7620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43" name="Rectangle 35"/>
          <p:cNvSpPr>
            <a:spLocks noChangeArrowheads="1"/>
          </p:cNvSpPr>
          <p:nvPr/>
        </p:nvSpPr>
        <p:spPr bwMode="auto">
          <a:xfrm>
            <a:off x="8001000" y="4495800"/>
            <a:ext cx="1143000" cy="21336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>
              <a:spcBef>
                <a:spcPct val="5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>
                <a:latin typeface="Times New Roman" charset="0"/>
              </a:rPr>
              <a:t>S</a:t>
            </a:r>
          </a:p>
        </p:txBody>
      </p:sp>
      <p:sp>
        <p:nvSpPr>
          <p:cNvPr id="145444" name="AutoShape 36"/>
          <p:cNvSpPr>
            <a:spLocks noChangeArrowheads="1"/>
          </p:cNvSpPr>
          <p:nvPr/>
        </p:nvSpPr>
        <p:spPr bwMode="auto">
          <a:xfrm rot="5297192">
            <a:off x="4533900" y="4457700"/>
            <a:ext cx="457200" cy="533400"/>
          </a:xfrm>
          <a:prstGeom prst="flowChartCollat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cxnSp>
        <p:nvCxnSpPr>
          <p:cNvPr id="145445" name="AutoShape 37"/>
          <p:cNvCxnSpPr>
            <a:cxnSpLocks noChangeShapeType="1"/>
            <a:stCxn id="145436" idx="3"/>
            <a:endCxn id="145437" idx="1"/>
          </p:cNvCxnSpPr>
          <p:nvPr/>
        </p:nvCxnSpPr>
        <p:spPr bwMode="auto">
          <a:xfrm flipV="1">
            <a:off x="1476375" y="4838700"/>
            <a:ext cx="704850" cy="72390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46" name="AutoShape 38"/>
          <p:cNvCxnSpPr>
            <a:cxnSpLocks noChangeShapeType="1"/>
            <a:stCxn id="145436" idx="3"/>
            <a:endCxn id="145438" idx="1"/>
          </p:cNvCxnSpPr>
          <p:nvPr/>
        </p:nvCxnSpPr>
        <p:spPr bwMode="auto">
          <a:xfrm flipV="1">
            <a:off x="1476375" y="5524500"/>
            <a:ext cx="704850" cy="3810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47" name="AutoShape 39"/>
          <p:cNvCxnSpPr>
            <a:cxnSpLocks noChangeShapeType="1"/>
            <a:stCxn id="145436" idx="3"/>
            <a:endCxn id="145439" idx="1"/>
          </p:cNvCxnSpPr>
          <p:nvPr/>
        </p:nvCxnSpPr>
        <p:spPr bwMode="auto">
          <a:xfrm>
            <a:off x="1476375" y="5562600"/>
            <a:ext cx="704850" cy="68580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48" name="AutoShape 40"/>
          <p:cNvCxnSpPr>
            <a:cxnSpLocks noChangeShapeType="1"/>
            <a:stCxn id="145443" idx="1"/>
            <a:endCxn id="145440" idx="3"/>
          </p:cNvCxnSpPr>
          <p:nvPr/>
        </p:nvCxnSpPr>
        <p:spPr bwMode="auto">
          <a:xfrm flipH="1" flipV="1">
            <a:off x="7343775" y="4838700"/>
            <a:ext cx="628650" cy="72390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49" name="AutoShape 41"/>
          <p:cNvCxnSpPr>
            <a:cxnSpLocks noChangeShapeType="1"/>
            <a:stCxn id="145443" idx="1"/>
            <a:endCxn id="145441" idx="3"/>
          </p:cNvCxnSpPr>
          <p:nvPr/>
        </p:nvCxnSpPr>
        <p:spPr bwMode="auto">
          <a:xfrm flipH="1" flipV="1">
            <a:off x="7343775" y="5524500"/>
            <a:ext cx="628650" cy="3810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50" name="AutoShape 42"/>
          <p:cNvCxnSpPr>
            <a:cxnSpLocks noChangeShapeType="1"/>
            <a:stCxn id="145443" idx="1"/>
            <a:endCxn id="145442" idx="3"/>
          </p:cNvCxnSpPr>
          <p:nvPr/>
        </p:nvCxnSpPr>
        <p:spPr bwMode="auto">
          <a:xfrm flipH="1">
            <a:off x="7343775" y="5562600"/>
            <a:ext cx="628650" cy="68580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5451" name="AutoShape 43"/>
          <p:cNvSpPr>
            <a:spLocks noChangeArrowheads="1"/>
          </p:cNvSpPr>
          <p:nvPr/>
        </p:nvSpPr>
        <p:spPr bwMode="auto">
          <a:xfrm rot="5297192">
            <a:off x="4533900" y="5295900"/>
            <a:ext cx="457200" cy="533400"/>
          </a:xfrm>
          <a:prstGeom prst="flowChartCollat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145452" name="AutoShape 44"/>
          <p:cNvSpPr>
            <a:spLocks noChangeArrowheads="1"/>
          </p:cNvSpPr>
          <p:nvPr/>
        </p:nvSpPr>
        <p:spPr bwMode="auto">
          <a:xfrm rot="5297192">
            <a:off x="4533900" y="6134100"/>
            <a:ext cx="457200" cy="533400"/>
          </a:xfrm>
          <a:prstGeom prst="flowChartCollat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cxnSp>
        <p:nvCxnSpPr>
          <p:cNvPr id="145453" name="AutoShape 45"/>
          <p:cNvCxnSpPr>
            <a:cxnSpLocks noChangeShapeType="1"/>
            <a:stCxn id="145437" idx="3"/>
            <a:endCxn id="145444" idx="2"/>
          </p:cNvCxnSpPr>
          <p:nvPr/>
        </p:nvCxnSpPr>
        <p:spPr bwMode="auto">
          <a:xfrm flipV="1">
            <a:off x="3228975" y="4733925"/>
            <a:ext cx="1238250" cy="104775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54" name="AutoShape 46"/>
          <p:cNvCxnSpPr>
            <a:cxnSpLocks noChangeShapeType="1"/>
            <a:stCxn id="145438" idx="3"/>
            <a:endCxn id="145451" idx="2"/>
          </p:cNvCxnSpPr>
          <p:nvPr/>
        </p:nvCxnSpPr>
        <p:spPr bwMode="auto">
          <a:xfrm>
            <a:off x="3228975" y="5524500"/>
            <a:ext cx="1238250" cy="47625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55" name="AutoShape 47"/>
          <p:cNvCxnSpPr>
            <a:cxnSpLocks noChangeShapeType="1"/>
            <a:stCxn id="145439" idx="3"/>
            <a:endCxn id="145452" idx="2"/>
          </p:cNvCxnSpPr>
          <p:nvPr/>
        </p:nvCxnSpPr>
        <p:spPr bwMode="auto">
          <a:xfrm>
            <a:off x="3228975" y="6248400"/>
            <a:ext cx="1238250" cy="161925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56" name="AutoShape 48"/>
          <p:cNvCxnSpPr>
            <a:cxnSpLocks noChangeShapeType="1"/>
            <a:stCxn id="145440" idx="1"/>
            <a:endCxn id="145444" idx="0"/>
          </p:cNvCxnSpPr>
          <p:nvPr/>
        </p:nvCxnSpPr>
        <p:spPr bwMode="auto">
          <a:xfrm flipH="1" flipV="1">
            <a:off x="5056188" y="4713288"/>
            <a:ext cx="1239837" cy="125412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57" name="AutoShape 49"/>
          <p:cNvCxnSpPr>
            <a:cxnSpLocks noChangeShapeType="1"/>
            <a:stCxn id="145441" idx="1"/>
            <a:endCxn id="145451" idx="0"/>
          </p:cNvCxnSpPr>
          <p:nvPr/>
        </p:nvCxnSpPr>
        <p:spPr bwMode="auto">
          <a:xfrm flipH="1">
            <a:off x="5056188" y="5524500"/>
            <a:ext cx="1239837" cy="26988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58" name="AutoShape 50"/>
          <p:cNvCxnSpPr>
            <a:cxnSpLocks noChangeShapeType="1"/>
            <a:stCxn id="145442" idx="1"/>
            <a:endCxn id="145452" idx="0"/>
          </p:cNvCxnSpPr>
          <p:nvPr/>
        </p:nvCxnSpPr>
        <p:spPr bwMode="auto">
          <a:xfrm flipH="1">
            <a:off x="5056188" y="6248400"/>
            <a:ext cx="1239837" cy="141288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98ABA53-0840-474D-A7BA-BADA7BD16365}" type="slidenum">
              <a:rPr lang="en-US" sz="1400">
                <a:solidFill>
                  <a:srgbClr val="CC66FF"/>
                </a:solidFill>
              </a:rPr>
              <a:pPr/>
              <a:t>2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991600" cy="573088"/>
          </a:xfrm>
          <a:noFill/>
        </p:spPr>
        <p:txBody>
          <a:bodyPr lIns="90488" tIns="44450" rIns="90488" bIns="44450"/>
          <a:lstStyle/>
          <a:p>
            <a:r>
              <a:rPr lang="de-DE">
                <a:latin typeface="Arial Black" charset="0"/>
              </a:rPr>
              <a:t>Implementierung der Verbindung: Strategien</a:t>
            </a:r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1857375" y="1285875"/>
          <a:ext cx="2913063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4" imgW="2997200" imgH="1663700" progId="Word.Document.8">
                  <p:embed/>
                </p:oleObj>
              </mc:Choice>
              <mc:Fallback>
                <p:oleObj name="Document" r:id="rId4" imgW="2997200" imgH="16637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1285875"/>
                        <a:ext cx="2913063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1852613" y="9810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>
                <a:sym typeface="Euclid Math One" charset="0"/>
              </a:rPr>
              <a:t>R</a:t>
            </a:r>
            <a:endParaRPr lang="de-DE" sz="2000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4824413" y="981075"/>
            <a:ext cx="609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>
                <a:sym typeface="Euclid Math One" charset="0"/>
              </a:rPr>
              <a:t>S</a:t>
            </a:r>
            <a:endParaRPr lang="de-DE" sz="2000"/>
          </a:p>
        </p:txBody>
      </p:sp>
      <p:graphicFrame>
        <p:nvGraphicFramePr>
          <p:cNvPr id="96262" name="Object 6"/>
          <p:cNvGraphicFramePr>
            <a:graphicFrameLocks noChangeAspect="1"/>
          </p:cNvGraphicFramePr>
          <p:nvPr/>
        </p:nvGraphicFramePr>
        <p:xfrm>
          <a:off x="4886325" y="1300163"/>
          <a:ext cx="2898775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kument" r:id="rId6" imgW="2895600" imgH="1657350" progId="Word.Document.8">
                  <p:embed/>
                </p:oleObj>
              </mc:Choice>
              <mc:Fallback>
                <p:oleObj name="Dokument" r:id="rId6" imgW="2895600" imgH="16573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1300163"/>
                        <a:ext cx="2898775" cy="164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685800" y="3657600"/>
            <a:ext cx="1905000" cy="2514600"/>
          </a:xfrm>
          <a:prstGeom prst="rect">
            <a:avLst/>
          </a:prstGeom>
          <a:solidFill>
            <a:srgbClr val="B8B40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endParaRPr lang="de-DE" sz="2000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914400" y="3810000"/>
            <a:ext cx="457200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/>
              <a:t>r</a:t>
            </a:r>
            <a:r>
              <a:rPr lang="de-DE" sz="2000" baseline="-25000"/>
              <a:t>1</a:t>
            </a:r>
            <a:endParaRPr lang="de-DE" sz="2000"/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3657600" y="3657600"/>
            <a:ext cx="1981200" cy="2514600"/>
          </a:xfrm>
          <a:prstGeom prst="rect">
            <a:avLst/>
          </a:prstGeom>
          <a:solidFill>
            <a:srgbClr val="B8B40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endParaRPr lang="de-DE" sz="2000"/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6553200" y="3657600"/>
            <a:ext cx="1828800" cy="2514600"/>
          </a:xfrm>
          <a:prstGeom prst="rect">
            <a:avLst/>
          </a:prstGeom>
          <a:solidFill>
            <a:srgbClr val="B8B40A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endParaRPr lang="de-DE" sz="2000"/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1371600" y="3810000"/>
            <a:ext cx="457200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/>
              <a:t>5</a:t>
            </a: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1752600" y="4267200"/>
            <a:ext cx="457200" cy="381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/>
              <a:t>s</a:t>
            </a:r>
            <a:r>
              <a:rPr lang="de-DE" sz="2000" baseline="-25000"/>
              <a:t>1</a:t>
            </a:r>
            <a:endParaRPr lang="de-DE" sz="2000"/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1295400" y="4267200"/>
            <a:ext cx="457200" cy="381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/>
              <a:t>5</a:t>
            </a:r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914400" y="4724400"/>
            <a:ext cx="457200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/>
              <a:t>r</a:t>
            </a:r>
            <a:r>
              <a:rPr lang="de-DE" sz="2000" baseline="-25000"/>
              <a:t>4</a:t>
            </a:r>
            <a:endParaRPr lang="de-DE" sz="2000"/>
          </a:p>
        </p:txBody>
      </p:sp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1371600" y="4724400"/>
            <a:ext cx="457200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/>
              <a:t>5</a:t>
            </a:r>
          </a:p>
        </p:txBody>
      </p:sp>
      <p:sp>
        <p:nvSpPr>
          <p:cNvPr id="96272" name="Rectangle 16"/>
          <p:cNvSpPr>
            <a:spLocks noChangeArrowheads="1"/>
          </p:cNvSpPr>
          <p:nvPr/>
        </p:nvSpPr>
        <p:spPr bwMode="auto">
          <a:xfrm>
            <a:off x="1752600" y="5181600"/>
            <a:ext cx="457200" cy="381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/>
              <a:t>s</a:t>
            </a:r>
            <a:r>
              <a:rPr lang="de-DE" sz="2000" i="1" baseline="-25000"/>
              <a:t>4</a:t>
            </a:r>
            <a:endParaRPr lang="de-DE" sz="2000"/>
          </a:p>
        </p:txBody>
      </p:sp>
      <p:sp>
        <p:nvSpPr>
          <p:cNvPr id="96273" name="Rectangle 17"/>
          <p:cNvSpPr>
            <a:spLocks noChangeArrowheads="1"/>
          </p:cNvSpPr>
          <p:nvPr/>
        </p:nvSpPr>
        <p:spPr bwMode="auto">
          <a:xfrm>
            <a:off x="1295400" y="5181600"/>
            <a:ext cx="457200" cy="381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/>
              <a:t>5</a:t>
            </a:r>
          </a:p>
        </p:txBody>
      </p:sp>
      <p:sp>
        <p:nvSpPr>
          <p:cNvPr id="96274" name="Rectangle 18"/>
          <p:cNvSpPr>
            <a:spLocks noChangeArrowheads="1"/>
          </p:cNvSpPr>
          <p:nvPr/>
        </p:nvSpPr>
        <p:spPr bwMode="auto">
          <a:xfrm>
            <a:off x="838200" y="5638800"/>
            <a:ext cx="609600" cy="381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/>
              <a:t>10</a:t>
            </a:r>
          </a:p>
        </p:txBody>
      </p:sp>
      <p:sp>
        <p:nvSpPr>
          <p:cNvPr id="96275" name="Rectangle 19"/>
          <p:cNvSpPr>
            <a:spLocks noChangeArrowheads="1"/>
          </p:cNvSpPr>
          <p:nvPr/>
        </p:nvSpPr>
        <p:spPr bwMode="auto">
          <a:xfrm>
            <a:off x="1371600" y="5638800"/>
            <a:ext cx="457200" cy="381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/>
              <a:t>s</a:t>
            </a:r>
            <a:r>
              <a:rPr lang="de-DE" sz="2000" baseline="-25000"/>
              <a:t>3</a:t>
            </a:r>
            <a:endParaRPr lang="de-DE" sz="2000"/>
          </a:p>
        </p:txBody>
      </p:sp>
      <p:sp>
        <p:nvSpPr>
          <p:cNvPr id="96276" name="Rectangle 20"/>
          <p:cNvSpPr>
            <a:spLocks noChangeArrowheads="1"/>
          </p:cNvSpPr>
          <p:nvPr/>
        </p:nvSpPr>
        <p:spPr bwMode="auto">
          <a:xfrm>
            <a:off x="4038600" y="3886200"/>
            <a:ext cx="457200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/>
              <a:t>r</a:t>
            </a:r>
            <a:r>
              <a:rPr lang="de-DE" sz="2000" baseline="-25000"/>
              <a:t>2</a:t>
            </a:r>
            <a:endParaRPr lang="de-DE" sz="2000"/>
          </a:p>
        </p:txBody>
      </p:sp>
      <p:sp>
        <p:nvSpPr>
          <p:cNvPr id="96277" name="Rectangle 21"/>
          <p:cNvSpPr>
            <a:spLocks noChangeArrowheads="1"/>
          </p:cNvSpPr>
          <p:nvPr/>
        </p:nvSpPr>
        <p:spPr bwMode="auto">
          <a:xfrm>
            <a:off x="4495800" y="3886200"/>
            <a:ext cx="457200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/>
              <a:t>7</a:t>
            </a:r>
          </a:p>
        </p:txBody>
      </p:sp>
      <p:sp>
        <p:nvSpPr>
          <p:cNvPr id="96278" name="Rectangle 22"/>
          <p:cNvSpPr>
            <a:spLocks noChangeArrowheads="1"/>
          </p:cNvSpPr>
          <p:nvPr/>
        </p:nvSpPr>
        <p:spPr bwMode="auto">
          <a:xfrm>
            <a:off x="4724400" y="4343400"/>
            <a:ext cx="457200" cy="381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/>
              <a:t>s</a:t>
            </a:r>
            <a:r>
              <a:rPr lang="de-DE" sz="2000" baseline="-25000"/>
              <a:t>2</a:t>
            </a:r>
            <a:endParaRPr lang="de-DE" sz="2000"/>
          </a:p>
        </p:txBody>
      </p:sp>
      <p:sp>
        <p:nvSpPr>
          <p:cNvPr id="96279" name="Rectangle 23"/>
          <p:cNvSpPr>
            <a:spLocks noChangeArrowheads="1"/>
          </p:cNvSpPr>
          <p:nvPr/>
        </p:nvSpPr>
        <p:spPr bwMode="auto">
          <a:xfrm>
            <a:off x="4267200" y="4343400"/>
            <a:ext cx="457200" cy="38100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/>
              <a:t>7</a:t>
            </a:r>
          </a:p>
        </p:txBody>
      </p:sp>
      <p:sp>
        <p:nvSpPr>
          <p:cNvPr id="96280" name="Rectangle 24"/>
          <p:cNvSpPr>
            <a:spLocks noChangeArrowheads="1"/>
          </p:cNvSpPr>
          <p:nvPr/>
        </p:nvSpPr>
        <p:spPr bwMode="auto">
          <a:xfrm>
            <a:off x="6781800" y="3810000"/>
            <a:ext cx="457200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/>
              <a:t>r</a:t>
            </a:r>
            <a:r>
              <a:rPr lang="de-DE" sz="2000" baseline="-25000"/>
              <a:t>3</a:t>
            </a:r>
            <a:endParaRPr lang="de-DE" sz="2000"/>
          </a:p>
        </p:txBody>
      </p:sp>
      <p:sp>
        <p:nvSpPr>
          <p:cNvPr id="96281" name="Rectangle 25"/>
          <p:cNvSpPr>
            <a:spLocks noChangeArrowheads="1"/>
          </p:cNvSpPr>
          <p:nvPr/>
        </p:nvSpPr>
        <p:spPr bwMode="auto">
          <a:xfrm>
            <a:off x="7239000" y="3810000"/>
            <a:ext cx="457200" cy="381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/>
              <a:t>8</a:t>
            </a:r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>
            <a:off x="3376613" y="2809875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96283" name="Line 27"/>
          <p:cNvSpPr>
            <a:spLocks noChangeShapeType="1"/>
          </p:cNvSpPr>
          <p:nvPr/>
        </p:nvSpPr>
        <p:spPr bwMode="auto">
          <a:xfrm flipH="1">
            <a:off x="6424613" y="2809875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de-DE"/>
          </a:p>
        </p:txBody>
      </p:sp>
      <p:sp>
        <p:nvSpPr>
          <p:cNvPr id="96284" name="Rectangle 28"/>
          <p:cNvSpPr>
            <a:spLocks noChangeArrowheads="1"/>
          </p:cNvSpPr>
          <p:nvPr/>
        </p:nvSpPr>
        <p:spPr bwMode="auto">
          <a:xfrm>
            <a:off x="2538413" y="3038475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>
                <a:sym typeface="Euclid Math One" charset="0"/>
              </a:rPr>
              <a:t>h</a:t>
            </a:r>
            <a:r>
              <a:rPr lang="de-DE" sz="2000">
                <a:sym typeface="Euclid Math One" charset="0"/>
              </a:rPr>
              <a:t>(</a:t>
            </a:r>
            <a:r>
              <a:rPr lang="de-DE" sz="2000" i="1">
                <a:sym typeface="Euclid Math One" charset="0"/>
              </a:rPr>
              <a:t>A</a:t>
            </a:r>
            <a:r>
              <a:rPr lang="de-DE" sz="2000">
                <a:sym typeface="Euclid Math One" charset="0"/>
              </a:rPr>
              <a:t>)</a:t>
            </a:r>
            <a:endParaRPr lang="de-DE" sz="2000"/>
          </a:p>
        </p:txBody>
      </p:sp>
      <p:sp>
        <p:nvSpPr>
          <p:cNvPr id="96285" name="Rectangle 29"/>
          <p:cNvSpPr>
            <a:spLocks noChangeArrowheads="1"/>
          </p:cNvSpPr>
          <p:nvPr/>
        </p:nvSpPr>
        <p:spPr bwMode="auto">
          <a:xfrm>
            <a:off x="6424613" y="3038475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 i="1">
                <a:sym typeface="Euclid Math One" charset="0"/>
              </a:rPr>
              <a:t>h</a:t>
            </a:r>
            <a:r>
              <a:rPr lang="de-DE" sz="2000">
                <a:sym typeface="Euclid Math One" charset="0"/>
              </a:rPr>
              <a:t>(</a:t>
            </a:r>
            <a:r>
              <a:rPr lang="de-DE" sz="2000" i="1">
                <a:sym typeface="Euclid Math One" charset="0"/>
              </a:rPr>
              <a:t>B </a:t>
            </a:r>
            <a:r>
              <a:rPr lang="de-DE" sz="2000">
                <a:sym typeface="Euclid Math One" charset="0"/>
              </a:rPr>
              <a:t>)</a:t>
            </a:r>
            <a:endParaRPr lang="de-DE" sz="2000"/>
          </a:p>
        </p:txBody>
      </p:sp>
      <p:sp>
        <p:nvSpPr>
          <p:cNvPr id="96286" name="Rectangle 30"/>
          <p:cNvSpPr>
            <a:spLocks noChangeArrowheads="1"/>
          </p:cNvSpPr>
          <p:nvPr/>
        </p:nvSpPr>
        <p:spPr bwMode="auto">
          <a:xfrm>
            <a:off x="6629400" y="6248400"/>
            <a:ext cx="1828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>
                <a:sym typeface="Euclid Math One" charset="0"/>
              </a:rPr>
              <a:t>Bucket 3</a:t>
            </a:r>
            <a:endParaRPr lang="de-DE" sz="2000"/>
          </a:p>
        </p:txBody>
      </p:sp>
      <p:sp>
        <p:nvSpPr>
          <p:cNvPr id="96287" name="Rectangle 31"/>
          <p:cNvSpPr>
            <a:spLocks noChangeArrowheads="1"/>
          </p:cNvSpPr>
          <p:nvPr/>
        </p:nvSpPr>
        <p:spPr bwMode="auto">
          <a:xfrm>
            <a:off x="3657600" y="6242050"/>
            <a:ext cx="1828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>
                <a:sym typeface="Euclid Math One" charset="0"/>
              </a:rPr>
              <a:t>Bucket 2</a:t>
            </a:r>
            <a:endParaRPr lang="de-DE" sz="2000"/>
          </a:p>
        </p:txBody>
      </p:sp>
      <p:sp>
        <p:nvSpPr>
          <p:cNvPr id="96288" name="Rectangle 32"/>
          <p:cNvSpPr>
            <a:spLocks noChangeArrowheads="1"/>
          </p:cNvSpPr>
          <p:nvPr/>
        </p:nvSpPr>
        <p:spPr bwMode="auto">
          <a:xfrm>
            <a:off x="685800" y="6242050"/>
            <a:ext cx="1828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charset="0"/>
              <a:buNone/>
            </a:pPr>
            <a:r>
              <a:rPr lang="de-DE" sz="2000">
                <a:sym typeface="Euclid Math One" charset="0"/>
              </a:rPr>
              <a:t>Bucket 1</a:t>
            </a:r>
            <a:endParaRPr lang="de-DE" sz="20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Radix-</a:t>
            </a:r>
            <a:r>
              <a:rPr lang="de-DE" dirty="0" err="1" smtClean="0"/>
              <a:t>Join</a:t>
            </a:r>
            <a:r>
              <a:rPr lang="de-DE" dirty="0" smtClean="0"/>
              <a:t>: Erhöhung der Cache-Lokalität durch Partitionierung</a:t>
            </a:r>
            <a:endParaRPr lang="de-DE" dirty="0"/>
          </a:p>
        </p:txBody>
      </p:sp>
      <p:pic>
        <p:nvPicPr>
          <p:cNvPr id="5" name="Inhaltsplatzhalter 4" descr="Bildschirmfoto 2013-06-20 um 09.25.5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594" b="-125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994553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Wiederholte Partitionierung</a:t>
            </a:r>
            <a:endParaRPr lang="de-DE" dirty="0"/>
          </a:p>
        </p:txBody>
      </p:sp>
      <p:pic>
        <p:nvPicPr>
          <p:cNvPr id="4" name="Inhaltsplatzhalter 3" descr="Bildschirmfoto 2013-06-20 um 09.32.4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16" r="-401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81280242"/>
      </p:ext>
    </p:extLst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611560" y="22048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611560" y="191683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19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11560" y="24928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611560" y="191683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19</a:t>
            </a:r>
          </a:p>
        </p:txBody>
      </p:sp>
      <p:sp>
        <p:nvSpPr>
          <p:cNvPr id="10" name="Rechteck 9"/>
          <p:cNvSpPr/>
          <p:nvPr/>
        </p:nvSpPr>
        <p:spPr bwMode="auto">
          <a:xfrm>
            <a:off x="611560" y="278096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611560" y="306899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21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611560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611560" y="364505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611560" y="407707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611560" y="436510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611560" y="4653168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611560" y="4941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31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611560" y="522920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9" name="Rechteck 18"/>
          <p:cNvSpPr/>
          <p:nvPr/>
        </p:nvSpPr>
        <p:spPr bwMode="auto">
          <a:xfrm>
            <a:off x="611560" y="551723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0" name="Rechteck 19"/>
          <p:cNvSpPr/>
          <p:nvPr/>
        </p:nvSpPr>
        <p:spPr bwMode="auto">
          <a:xfrm>
            <a:off x="611560" y="580526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26</a:t>
            </a:r>
          </a:p>
        </p:txBody>
      </p:sp>
      <p:sp>
        <p:nvSpPr>
          <p:cNvPr id="21" name="Rechteck 20"/>
          <p:cNvSpPr/>
          <p:nvPr/>
        </p:nvSpPr>
        <p:spPr bwMode="auto">
          <a:xfrm>
            <a:off x="611560" y="3068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21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611560" y="3645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611560" y="436513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611560" y="494120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31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611560" y="55172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611560" y="58052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26</a:t>
            </a:r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395536" y="1916832"/>
            <a:ext cx="0" cy="20162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9" name="Textfeld 28"/>
          <p:cNvSpPr txBox="1"/>
          <p:nvPr/>
        </p:nvSpPr>
        <p:spPr>
          <a:xfrm rot="16200000">
            <a:off x="-977262" y="270427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chunk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baseline="-250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404829" y="4077072"/>
            <a:ext cx="0" cy="20162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1" name="Textfeld 30"/>
          <p:cNvSpPr txBox="1"/>
          <p:nvPr/>
        </p:nvSpPr>
        <p:spPr>
          <a:xfrm rot="16200000">
            <a:off x="-967969" y="486451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chunk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baseline="-25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3491880" y="23572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3491880" y="26452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3715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histogram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br>
              <a:rPr lang="de-DE" sz="1800" dirty="0" smtClean="0">
                <a:solidFill>
                  <a:srgbClr val="000000"/>
                </a:solidFill>
                <a:latin typeface="Arial"/>
              </a:rPr>
            </a:b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6" name="Gerade Verbindung mit Pfeil 35"/>
          <p:cNvCxnSpPr>
            <a:stCxn id="8" idx="3"/>
            <a:endCxn id="32" idx="1"/>
          </p:cNvCxnSpPr>
          <p:nvPr/>
        </p:nvCxnSpPr>
        <p:spPr bwMode="auto">
          <a:xfrm flipV="1">
            <a:off x="1583560" y="2501264"/>
            <a:ext cx="1908320" cy="1356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2051720" y="2420888"/>
            <a:ext cx="1008112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7 = </a:t>
            </a:r>
            <a:r>
              <a:rPr lang="de-DE" sz="1800" u="sng" dirty="0" smtClean="0">
                <a:solidFill>
                  <a:srgbClr val="000000"/>
                </a:solidFill>
                <a:latin typeface="Arial"/>
              </a:rPr>
              <a:t>0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0111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211960" y="231662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&lt;16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4211960" y="26046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  <a:cs typeface="Times New Roman"/>
              </a:rPr>
              <a:t>≥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16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2" name="Gerade Verbindung mit Pfeil 41"/>
          <p:cNvCxnSpPr>
            <a:stCxn id="22" idx="3"/>
            <a:endCxn id="33" idx="1"/>
          </p:cNvCxnSpPr>
          <p:nvPr/>
        </p:nvCxnSpPr>
        <p:spPr bwMode="auto">
          <a:xfrm flipV="1">
            <a:off x="1583560" y="2789296"/>
            <a:ext cx="1908320" cy="9997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feld 42"/>
          <p:cNvSpPr txBox="1"/>
          <p:nvPr/>
        </p:nvSpPr>
        <p:spPr>
          <a:xfrm>
            <a:off x="1979712" y="3152001"/>
            <a:ext cx="1152128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17 = </a:t>
            </a:r>
            <a:r>
              <a:rPr lang="de-DE" sz="1800" u="sng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0001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Rechteck 45"/>
          <p:cNvSpPr/>
          <p:nvPr/>
        </p:nvSpPr>
        <p:spPr bwMode="auto">
          <a:xfrm>
            <a:off x="3491880" y="452502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7" name="Rechteck 46"/>
          <p:cNvSpPr/>
          <p:nvPr/>
        </p:nvSpPr>
        <p:spPr bwMode="auto">
          <a:xfrm>
            <a:off x="3491880" y="4806877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3131840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histogram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br>
              <a:rPr lang="de-DE" sz="1800" dirty="0" smtClean="0">
                <a:solidFill>
                  <a:srgbClr val="000000"/>
                </a:solidFill>
                <a:latin typeface="Arial"/>
              </a:rPr>
            </a:b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4211960" y="44861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&lt;16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211960" y="477419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  <a:cs typeface="Times New Roman"/>
              </a:rPr>
              <a:t>≥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16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Rechteck 50"/>
          <p:cNvSpPr/>
          <p:nvPr/>
        </p:nvSpPr>
        <p:spPr bwMode="auto">
          <a:xfrm>
            <a:off x="3491880" y="23572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52" name="Rechteck 51"/>
          <p:cNvSpPr/>
          <p:nvPr/>
        </p:nvSpPr>
        <p:spPr bwMode="auto">
          <a:xfrm>
            <a:off x="3491880" y="26452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53" name="Rechteck 52"/>
          <p:cNvSpPr/>
          <p:nvPr/>
        </p:nvSpPr>
        <p:spPr bwMode="auto">
          <a:xfrm>
            <a:off x="3491880" y="452502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54" name="Rechteck 53"/>
          <p:cNvSpPr/>
          <p:nvPr/>
        </p:nvSpPr>
        <p:spPr bwMode="auto">
          <a:xfrm>
            <a:off x="3491880" y="4806877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5292080" y="234891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5292080" y="263694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932040" y="16288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prefix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sum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br>
              <a:rPr lang="de-DE" sz="1800" dirty="0" smtClean="0">
                <a:solidFill>
                  <a:srgbClr val="000000"/>
                </a:solidFill>
                <a:latin typeface="Arial"/>
              </a:rPr>
            </a:b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5292080" y="234891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59" name="Rechteck 58"/>
          <p:cNvSpPr/>
          <p:nvPr/>
        </p:nvSpPr>
        <p:spPr bwMode="auto">
          <a:xfrm>
            <a:off x="5292080" y="263694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60" name="Rechteck 59"/>
          <p:cNvSpPr/>
          <p:nvPr/>
        </p:nvSpPr>
        <p:spPr bwMode="auto">
          <a:xfrm>
            <a:off x="5292080" y="450915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5292080" y="479718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4932040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prefix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sum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br>
              <a:rPr lang="de-DE" sz="1800" dirty="0" smtClean="0">
                <a:solidFill>
                  <a:srgbClr val="000000"/>
                </a:solidFill>
                <a:latin typeface="Arial"/>
              </a:rPr>
            </a:b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5292080" y="450915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64" name="Rechteck 63"/>
          <p:cNvSpPr/>
          <p:nvPr/>
        </p:nvSpPr>
        <p:spPr bwMode="auto">
          <a:xfrm>
            <a:off x="5292080" y="479718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65" name="Rechteck 64"/>
          <p:cNvSpPr/>
          <p:nvPr/>
        </p:nvSpPr>
        <p:spPr bwMode="auto">
          <a:xfrm>
            <a:off x="7344416" y="22048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344416" y="24928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7344416" y="191683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9" name="Rechteck 68"/>
          <p:cNvSpPr/>
          <p:nvPr/>
        </p:nvSpPr>
        <p:spPr bwMode="auto">
          <a:xfrm>
            <a:off x="7344416" y="278096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" name="Rechteck 70"/>
          <p:cNvSpPr/>
          <p:nvPr/>
        </p:nvSpPr>
        <p:spPr bwMode="auto">
          <a:xfrm>
            <a:off x="7344416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7344416" y="407707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75" name="Rechteck 74"/>
          <p:cNvSpPr/>
          <p:nvPr/>
        </p:nvSpPr>
        <p:spPr bwMode="auto">
          <a:xfrm>
            <a:off x="7344416" y="4653168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77" name="Rechteck 76"/>
          <p:cNvSpPr/>
          <p:nvPr/>
        </p:nvSpPr>
        <p:spPr bwMode="auto">
          <a:xfrm>
            <a:off x="7344416" y="5229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7344416" y="3068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1" name="Rechteck 80"/>
          <p:cNvSpPr/>
          <p:nvPr/>
        </p:nvSpPr>
        <p:spPr bwMode="auto">
          <a:xfrm>
            <a:off x="7344416" y="3645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2" name="Rechteck 81"/>
          <p:cNvSpPr/>
          <p:nvPr/>
        </p:nvSpPr>
        <p:spPr bwMode="auto">
          <a:xfrm>
            <a:off x="7344416" y="436513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" name="Rechteck 82"/>
          <p:cNvSpPr/>
          <p:nvPr/>
        </p:nvSpPr>
        <p:spPr bwMode="auto">
          <a:xfrm>
            <a:off x="7344416" y="4941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344416" y="551726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7344416" y="580529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grpSp>
        <p:nvGrpSpPr>
          <p:cNvPr id="113" name="Gruppieren 112"/>
          <p:cNvGrpSpPr/>
          <p:nvPr/>
        </p:nvGrpSpPr>
        <p:grpSpPr>
          <a:xfrm>
            <a:off x="7092280" y="1988840"/>
            <a:ext cx="180000" cy="1008112"/>
            <a:chOff x="7092280" y="1988840"/>
            <a:chExt cx="180000" cy="1008112"/>
          </a:xfrm>
        </p:grpSpPr>
        <p:cxnSp>
          <p:nvCxnSpPr>
            <p:cNvPr id="97" name="Gerade Verbindung 96"/>
            <p:cNvCxnSpPr/>
            <p:nvPr/>
          </p:nvCxnSpPr>
          <p:spPr bwMode="auto">
            <a:xfrm>
              <a:off x="7092280" y="1988840"/>
              <a:ext cx="0" cy="10081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Gerade Verbindung 98"/>
            <p:cNvCxnSpPr/>
            <p:nvPr/>
          </p:nvCxnSpPr>
          <p:spPr bwMode="auto">
            <a:xfrm rot="5400000">
              <a:off x="7182280" y="1898840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Gerade Verbindung 101"/>
            <p:cNvCxnSpPr/>
            <p:nvPr/>
          </p:nvCxnSpPr>
          <p:spPr bwMode="auto">
            <a:xfrm rot="5400000">
              <a:off x="7182280" y="2906952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Gruppieren 115"/>
          <p:cNvGrpSpPr/>
          <p:nvPr/>
        </p:nvGrpSpPr>
        <p:grpSpPr>
          <a:xfrm>
            <a:off x="7092280" y="5013176"/>
            <a:ext cx="180000" cy="1008112"/>
            <a:chOff x="7092280" y="5013176"/>
            <a:chExt cx="180000" cy="1008112"/>
          </a:xfrm>
        </p:grpSpPr>
        <p:cxnSp>
          <p:nvCxnSpPr>
            <p:cNvPr id="103" name="Gerade Verbindung 102"/>
            <p:cNvCxnSpPr/>
            <p:nvPr/>
          </p:nvCxnSpPr>
          <p:spPr bwMode="auto">
            <a:xfrm>
              <a:off x="7092280" y="5013176"/>
              <a:ext cx="0" cy="10081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Gerade Verbindung 103"/>
            <p:cNvCxnSpPr/>
            <p:nvPr/>
          </p:nvCxnSpPr>
          <p:spPr bwMode="auto">
            <a:xfrm rot="5400000">
              <a:off x="7182280" y="4923176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Gerade Verbindung 104"/>
            <p:cNvCxnSpPr/>
            <p:nvPr/>
          </p:nvCxnSpPr>
          <p:spPr bwMode="auto">
            <a:xfrm rot="5400000">
              <a:off x="7182280" y="5931288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4" name="Gruppieren 113"/>
          <p:cNvGrpSpPr/>
          <p:nvPr/>
        </p:nvGrpSpPr>
        <p:grpSpPr>
          <a:xfrm>
            <a:off x="7092280" y="3133017"/>
            <a:ext cx="180000" cy="735982"/>
            <a:chOff x="7092280" y="3133017"/>
            <a:chExt cx="180000" cy="735982"/>
          </a:xfrm>
        </p:grpSpPr>
        <p:cxnSp>
          <p:nvCxnSpPr>
            <p:cNvPr id="106" name="Gerade Verbindung 105"/>
            <p:cNvCxnSpPr/>
            <p:nvPr/>
          </p:nvCxnSpPr>
          <p:spPr bwMode="auto">
            <a:xfrm>
              <a:off x="7092280" y="3133017"/>
              <a:ext cx="0" cy="7359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Gerade Verbindung 106"/>
            <p:cNvCxnSpPr/>
            <p:nvPr/>
          </p:nvCxnSpPr>
          <p:spPr bwMode="auto">
            <a:xfrm rot="5400000">
              <a:off x="7182280" y="3043017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Gerade Verbindung 107"/>
            <p:cNvCxnSpPr/>
            <p:nvPr/>
          </p:nvCxnSpPr>
          <p:spPr bwMode="auto">
            <a:xfrm rot="5400000">
              <a:off x="7182280" y="3778999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7" name="Textfeld 116"/>
          <p:cNvSpPr txBox="1"/>
          <p:nvPr/>
        </p:nvSpPr>
        <p:spPr>
          <a:xfrm>
            <a:off x="6588224" y="22675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Textfeld 117"/>
          <p:cNvSpPr txBox="1"/>
          <p:nvPr/>
        </p:nvSpPr>
        <p:spPr>
          <a:xfrm>
            <a:off x="6588224" y="32756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extfeld 118"/>
          <p:cNvSpPr txBox="1"/>
          <p:nvPr/>
        </p:nvSpPr>
        <p:spPr>
          <a:xfrm>
            <a:off x="6588224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Textfeld 119"/>
          <p:cNvSpPr txBox="1"/>
          <p:nvPr/>
        </p:nvSpPr>
        <p:spPr>
          <a:xfrm>
            <a:off x="6588224" y="53012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25" name="Gruppieren 124"/>
          <p:cNvGrpSpPr/>
          <p:nvPr/>
        </p:nvGrpSpPr>
        <p:grpSpPr>
          <a:xfrm>
            <a:off x="7092280" y="4149080"/>
            <a:ext cx="180000" cy="735982"/>
            <a:chOff x="7092280" y="3133017"/>
            <a:chExt cx="180000" cy="735982"/>
          </a:xfrm>
        </p:grpSpPr>
        <p:cxnSp>
          <p:nvCxnSpPr>
            <p:cNvPr id="126" name="Gerade Verbindung 125"/>
            <p:cNvCxnSpPr/>
            <p:nvPr/>
          </p:nvCxnSpPr>
          <p:spPr bwMode="auto">
            <a:xfrm>
              <a:off x="7092280" y="3133017"/>
              <a:ext cx="0" cy="7359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Gerade Verbindung 126"/>
            <p:cNvCxnSpPr/>
            <p:nvPr/>
          </p:nvCxnSpPr>
          <p:spPr bwMode="auto">
            <a:xfrm rot="5400000">
              <a:off x="7182280" y="3043017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Gerade Verbindung 127"/>
            <p:cNvCxnSpPr/>
            <p:nvPr/>
          </p:nvCxnSpPr>
          <p:spPr bwMode="auto">
            <a:xfrm rot="5400000">
              <a:off x="7182280" y="3778999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9" name="Freihandform 128"/>
          <p:cNvSpPr/>
          <p:nvPr/>
        </p:nvSpPr>
        <p:spPr bwMode="auto">
          <a:xfrm>
            <a:off x="1614115" y="2075290"/>
            <a:ext cx="3912042" cy="815009"/>
          </a:xfrm>
          <a:custGeom>
            <a:avLst/>
            <a:gdLst>
              <a:gd name="connsiteX0" fmla="*/ 0 w 3912042"/>
              <a:gd name="connsiteY0" fmla="*/ 0 h 815009"/>
              <a:gd name="connsiteX1" fmla="*/ 1192695 w 3912042"/>
              <a:gd name="connsiteY1" fmla="*/ 166978 h 815009"/>
              <a:gd name="connsiteX2" fmla="*/ 3077155 w 3912042"/>
              <a:gd name="connsiteY2" fmla="*/ 182880 h 815009"/>
              <a:gd name="connsiteX3" fmla="*/ 3586038 w 3912042"/>
              <a:gd name="connsiteY3" fmla="*/ 715618 h 815009"/>
              <a:gd name="connsiteX4" fmla="*/ 3912042 w 3912042"/>
              <a:gd name="connsiteY4" fmla="*/ 779228 h 815009"/>
              <a:gd name="connsiteX5" fmla="*/ 3912042 w 3912042"/>
              <a:gd name="connsiteY5" fmla="*/ 779228 h 81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2042" h="815009">
                <a:moveTo>
                  <a:pt x="0" y="0"/>
                </a:moveTo>
                <a:cubicBezTo>
                  <a:pt x="339918" y="68249"/>
                  <a:pt x="679836" y="136498"/>
                  <a:pt x="1192695" y="166978"/>
                </a:cubicBezTo>
                <a:cubicBezTo>
                  <a:pt x="1705554" y="197458"/>
                  <a:pt x="2678265" y="91440"/>
                  <a:pt x="3077155" y="182880"/>
                </a:cubicBezTo>
                <a:cubicBezTo>
                  <a:pt x="3476046" y="274320"/>
                  <a:pt x="3446890" y="616227"/>
                  <a:pt x="3586038" y="715618"/>
                </a:cubicBezTo>
                <a:cubicBezTo>
                  <a:pt x="3725186" y="815009"/>
                  <a:pt x="3912042" y="779228"/>
                  <a:pt x="3912042" y="779228"/>
                </a:cubicBezTo>
                <a:lnTo>
                  <a:pt x="3912042" y="779228"/>
                </a:lnTo>
              </a:path>
            </a:pathLst>
          </a:cu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de-DE" sz="20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0" name="Textfeld 129"/>
          <p:cNvSpPr txBox="1"/>
          <p:nvPr/>
        </p:nvSpPr>
        <p:spPr>
          <a:xfrm>
            <a:off x="5531957" y="25967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FF00FF"/>
                </a:solidFill>
                <a:latin typeface="Arial"/>
                <a:sym typeface="Wingdings" pitchFamily="2" charset="2"/>
              </a:rPr>
              <a:t></a:t>
            </a:r>
            <a:r>
              <a:rPr lang="de-DE" sz="1800" dirty="0" smtClean="0">
                <a:solidFill>
                  <a:srgbClr val="FF00FF"/>
                </a:solidFill>
                <a:latin typeface="Arial"/>
              </a:rPr>
              <a:t>1</a:t>
            </a:r>
            <a:endParaRPr lang="de-DE" sz="1800" dirty="0">
              <a:solidFill>
                <a:srgbClr val="FF00FF"/>
              </a:solidFill>
              <a:latin typeface="Arial"/>
            </a:endParaRPr>
          </a:p>
        </p:txBody>
      </p:sp>
      <p:sp>
        <p:nvSpPr>
          <p:cNvPr id="133" name="Rechteck 132"/>
          <p:cNvSpPr/>
          <p:nvPr/>
        </p:nvSpPr>
        <p:spPr bwMode="auto">
          <a:xfrm>
            <a:off x="7344416" y="407707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19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1619672" y="17728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FF00FF"/>
                </a:solidFill>
                <a:latin typeface="Arial"/>
              </a:rPr>
              <a:t>19=</a:t>
            </a:r>
            <a:r>
              <a:rPr lang="de-DE" sz="1800" u="sng" dirty="0" smtClean="0">
                <a:solidFill>
                  <a:srgbClr val="FF00FF"/>
                </a:solidFill>
                <a:latin typeface="Arial"/>
              </a:rPr>
              <a:t>1</a:t>
            </a:r>
            <a:r>
              <a:rPr lang="de-DE" sz="1800" dirty="0" smtClean="0">
                <a:solidFill>
                  <a:srgbClr val="FF00FF"/>
                </a:solidFill>
                <a:latin typeface="Arial"/>
              </a:rPr>
              <a:t>0011</a:t>
            </a:r>
            <a:endParaRPr lang="de-DE" sz="1800" dirty="0">
              <a:solidFill>
                <a:srgbClr val="FF00FF"/>
              </a:solidFill>
              <a:latin typeface="Arial"/>
            </a:endParaRPr>
          </a:p>
        </p:txBody>
      </p:sp>
      <p:sp>
        <p:nvSpPr>
          <p:cNvPr id="135" name="Foliennummernplatzhalter 1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>
                <a:solidFill>
                  <a:srgbClr val="000000"/>
                </a:solidFill>
                <a:latin typeface="Arial"/>
              </a:rPr>
              <a:pPr algn="r"/>
              <a:t>22</a:t>
            </a:fld>
            <a:endParaRPr lang="de-DE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Freihandform 131"/>
          <p:cNvSpPr/>
          <p:nvPr/>
        </p:nvSpPr>
        <p:spPr bwMode="auto">
          <a:xfrm>
            <a:off x="6042991" y="2662361"/>
            <a:ext cx="1431235" cy="1602188"/>
          </a:xfrm>
          <a:custGeom>
            <a:avLst/>
            <a:gdLst>
              <a:gd name="connsiteX0" fmla="*/ 0 w 1431235"/>
              <a:gd name="connsiteY0" fmla="*/ 128547 h 1602188"/>
              <a:gd name="connsiteX1" fmla="*/ 365760 w 1431235"/>
              <a:gd name="connsiteY1" fmla="*/ 144449 h 1602188"/>
              <a:gd name="connsiteX2" fmla="*/ 667910 w 1431235"/>
              <a:gd name="connsiteY2" fmla="*/ 995239 h 1602188"/>
              <a:gd name="connsiteX3" fmla="*/ 1017767 w 1431235"/>
              <a:gd name="connsiteY3" fmla="*/ 1504122 h 1602188"/>
              <a:gd name="connsiteX4" fmla="*/ 1431235 w 1431235"/>
              <a:gd name="connsiteY4" fmla="*/ 1583636 h 160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1235" h="1602188">
                <a:moveTo>
                  <a:pt x="0" y="128547"/>
                </a:moveTo>
                <a:cubicBezTo>
                  <a:pt x="127221" y="64273"/>
                  <a:pt x="254442" y="0"/>
                  <a:pt x="365760" y="144449"/>
                </a:cubicBezTo>
                <a:cubicBezTo>
                  <a:pt x="477078" y="288898"/>
                  <a:pt x="559242" y="768627"/>
                  <a:pt x="667910" y="995239"/>
                </a:cubicBezTo>
                <a:cubicBezTo>
                  <a:pt x="776578" y="1221851"/>
                  <a:pt x="890546" y="1406056"/>
                  <a:pt x="1017767" y="1504122"/>
                </a:cubicBezTo>
                <a:cubicBezTo>
                  <a:pt x="1144988" y="1602188"/>
                  <a:pt x="1288111" y="1592912"/>
                  <a:pt x="1431235" y="1583636"/>
                </a:cubicBezTo>
              </a:path>
            </a:pathLst>
          </a:cu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de-DE" sz="20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6" name="Freihandform 95"/>
          <p:cNvSpPr/>
          <p:nvPr/>
        </p:nvSpPr>
        <p:spPr bwMode="auto">
          <a:xfrm>
            <a:off x="1595887" y="4127739"/>
            <a:ext cx="3856007" cy="1335657"/>
          </a:xfrm>
          <a:custGeom>
            <a:avLst/>
            <a:gdLst>
              <a:gd name="connsiteX0" fmla="*/ 0 w 3856007"/>
              <a:gd name="connsiteY0" fmla="*/ 90578 h 1335657"/>
              <a:gd name="connsiteX1" fmla="*/ 966158 w 3856007"/>
              <a:gd name="connsiteY1" fmla="*/ 159589 h 1335657"/>
              <a:gd name="connsiteX2" fmla="*/ 1682151 w 3856007"/>
              <a:gd name="connsiteY2" fmla="*/ 1048110 h 1335657"/>
              <a:gd name="connsiteX3" fmla="*/ 3053751 w 3856007"/>
              <a:gd name="connsiteY3" fmla="*/ 1255144 h 1335657"/>
              <a:gd name="connsiteX4" fmla="*/ 3476445 w 3856007"/>
              <a:gd name="connsiteY4" fmla="*/ 565031 h 1335657"/>
              <a:gd name="connsiteX5" fmla="*/ 3856007 w 3856007"/>
              <a:gd name="connsiteY5" fmla="*/ 470140 h 133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56007" h="1335657">
                <a:moveTo>
                  <a:pt x="0" y="90578"/>
                </a:moveTo>
                <a:cubicBezTo>
                  <a:pt x="342900" y="45289"/>
                  <a:pt x="685800" y="0"/>
                  <a:pt x="966158" y="159589"/>
                </a:cubicBezTo>
                <a:cubicBezTo>
                  <a:pt x="1246516" y="319178"/>
                  <a:pt x="1334219" y="865518"/>
                  <a:pt x="1682151" y="1048110"/>
                </a:cubicBezTo>
                <a:cubicBezTo>
                  <a:pt x="2030083" y="1230702"/>
                  <a:pt x="2754702" y="1335657"/>
                  <a:pt x="3053751" y="1255144"/>
                </a:cubicBezTo>
                <a:cubicBezTo>
                  <a:pt x="3352800" y="1174631"/>
                  <a:pt x="3342736" y="695865"/>
                  <a:pt x="3476445" y="565031"/>
                </a:cubicBezTo>
                <a:cubicBezTo>
                  <a:pt x="3610154" y="434197"/>
                  <a:pt x="3733080" y="452168"/>
                  <a:pt x="3856007" y="470140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5536982" y="44653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92D050"/>
                </a:solidFill>
                <a:latin typeface="Arial"/>
                <a:sym typeface="Wingdings" pitchFamily="2" charset="2"/>
              </a:rPr>
              <a:t></a:t>
            </a:r>
            <a:r>
              <a:rPr lang="de-DE" sz="1800" dirty="0" smtClean="0">
                <a:solidFill>
                  <a:srgbClr val="92D050"/>
                </a:solidFill>
                <a:latin typeface="Arial"/>
              </a:rPr>
              <a:t>5</a:t>
            </a:r>
            <a:endParaRPr lang="de-DE" sz="1800" dirty="0">
              <a:solidFill>
                <a:srgbClr val="92D050"/>
              </a:solidFill>
              <a:latin typeface="Arial"/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1763688" y="3789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92D050"/>
                </a:solidFill>
                <a:latin typeface="Arial"/>
              </a:rPr>
              <a:t>2=</a:t>
            </a:r>
            <a:r>
              <a:rPr lang="de-DE" sz="1800" u="sng" dirty="0" smtClean="0">
                <a:solidFill>
                  <a:srgbClr val="92D050"/>
                </a:solidFill>
                <a:latin typeface="Arial"/>
              </a:rPr>
              <a:t>0</a:t>
            </a:r>
            <a:r>
              <a:rPr lang="de-DE" sz="1800" dirty="0" smtClean="0">
                <a:solidFill>
                  <a:srgbClr val="92D050"/>
                </a:solidFill>
                <a:latin typeface="Arial"/>
              </a:rPr>
              <a:t>0010</a:t>
            </a:r>
            <a:endParaRPr lang="de-DE" sz="1800" dirty="0">
              <a:solidFill>
                <a:srgbClr val="92D050"/>
              </a:solidFill>
              <a:latin typeface="Arial"/>
            </a:endParaRPr>
          </a:p>
        </p:txBody>
      </p:sp>
      <p:sp>
        <p:nvSpPr>
          <p:cNvPr id="109" name="Rechteck 108"/>
          <p:cNvSpPr/>
          <p:nvPr/>
        </p:nvSpPr>
        <p:spPr bwMode="auto">
          <a:xfrm>
            <a:off x="7344416" y="3068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8" name="Freihandform 97"/>
          <p:cNvSpPr/>
          <p:nvPr/>
        </p:nvSpPr>
        <p:spPr bwMode="auto">
          <a:xfrm>
            <a:off x="6038491" y="3014932"/>
            <a:ext cx="1440611" cy="1708030"/>
          </a:xfrm>
          <a:custGeom>
            <a:avLst/>
            <a:gdLst>
              <a:gd name="connsiteX0" fmla="*/ 0 w 1440611"/>
              <a:gd name="connsiteY0" fmla="*/ 1643332 h 1708030"/>
              <a:gd name="connsiteX1" fmla="*/ 215660 w 1440611"/>
              <a:gd name="connsiteY1" fmla="*/ 1600200 h 1708030"/>
              <a:gd name="connsiteX2" fmla="*/ 543464 w 1440611"/>
              <a:gd name="connsiteY2" fmla="*/ 996351 h 1708030"/>
              <a:gd name="connsiteX3" fmla="*/ 715992 w 1440611"/>
              <a:gd name="connsiteY3" fmla="*/ 142336 h 1708030"/>
              <a:gd name="connsiteX4" fmla="*/ 1440611 w 1440611"/>
              <a:gd name="connsiteY4" fmla="*/ 142336 h 1708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611" h="1708030">
                <a:moveTo>
                  <a:pt x="0" y="1643332"/>
                </a:moveTo>
                <a:cubicBezTo>
                  <a:pt x="62541" y="1675681"/>
                  <a:pt x="125083" y="1708030"/>
                  <a:pt x="215660" y="1600200"/>
                </a:cubicBezTo>
                <a:cubicBezTo>
                  <a:pt x="306237" y="1492370"/>
                  <a:pt x="460075" y="1239328"/>
                  <a:pt x="543464" y="996351"/>
                </a:cubicBezTo>
                <a:cubicBezTo>
                  <a:pt x="626853" y="753374"/>
                  <a:pt x="566468" y="284672"/>
                  <a:pt x="715992" y="142336"/>
                </a:cubicBezTo>
                <a:cubicBezTo>
                  <a:pt x="865517" y="0"/>
                  <a:pt x="1153064" y="71168"/>
                  <a:pt x="1440611" y="142336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7958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2" grpId="0" animBg="1"/>
      <p:bldP spid="33" grpId="0" animBg="1"/>
      <p:bldP spid="34" grpId="0"/>
      <p:bldP spid="37" grpId="0" animBg="1"/>
      <p:bldP spid="38" grpId="0"/>
      <p:bldP spid="39" grpId="0"/>
      <p:bldP spid="43" grpId="0" animBg="1"/>
      <p:bldP spid="46" grpId="0" animBg="1"/>
      <p:bldP spid="47" grpId="0" animBg="1"/>
      <p:bldP spid="48" grpId="0"/>
      <p:bldP spid="49" grpId="0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2" grpId="0"/>
      <p:bldP spid="63" grpId="0" animBg="1"/>
      <p:bldP spid="64" grpId="0" animBg="1"/>
      <p:bldP spid="65" grpId="0" animBg="1"/>
      <p:bldP spid="67" grpId="0" animBg="1"/>
      <p:bldP spid="68" grpId="0" animBg="1"/>
      <p:bldP spid="69" grpId="0" animBg="1"/>
      <p:bldP spid="71" grpId="0" animBg="1"/>
      <p:bldP spid="73" grpId="0" animBg="1"/>
      <p:bldP spid="75" grpId="0" animBg="1"/>
      <p:bldP spid="77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117" grpId="0"/>
      <p:bldP spid="118" grpId="0"/>
      <p:bldP spid="119" grpId="0"/>
      <p:bldP spid="120" grpId="0"/>
      <p:bldP spid="129" grpId="0" animBg="1"/>
      <p:bldP spid="130" grpId="0"/>
      <p:bldP spid="133" grpId="0" animBg="1"/>
      <p:bldP spid="134" grpId="0"/>
      <p:bldP spid="132" grpId="0" animBg="1"/>
      <p:bldP spid="96" grpId="0" animBg="1"/>
      <p:bldP spid="100" grpId="0"/>
      <p:bldP spid="101" grpId="0"/>
      <p:bldP spid="109" grpId="0" animBg="1"/>
      <p:bldP spid="9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611560" y="22048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611560" y="191683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19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11560" y="24928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0" name="Rechteck 9"/>
          <p:cNvSpPr/>
          <p:nvPr/>
        </p:nvSpPr>
        <p:spPr bwMode="auto">
          <a:xfrm>
            <a:off x="611560" y="278096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611560" y="306899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21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611560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611560" y="364505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611560" y="407707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611560" y="436510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611560" y="4653168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611560" y="4941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31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611560" y="522920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9" name="Rechteck 18"/>
          <p:cNvSpPr/>
          <p:nvPr/>
        </p:nvSpPr>
        <p:spPr bwMode="auto">
          <a:xfrm>
            <a:off x="611560" y="551723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0" name="Rechteck 19"/>
          <p:cNvSpPr/>
          <p:nvPr/>
        </p:nvSpPr>
        <p:spPr bwMode="auto">
          <a:xfrm>
            <a:off x="611560" y="580526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26</a:t>
            </a:r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395536" y="1916832"/>
            <a:ext cx="0" cy="20162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9" name="Textfeld 28"/>
          <p:cNvSpPr txBox="1"/>
          <p:nvPr/>
        </p:nvSpPr>
        <p:spPr>
          <a:xfrm rot="16200000">
            <a:off x="-977262" y="270427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chunk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baseline="-250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404829" y="4077072"/>
            <a:ext cx="0" cy="20162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1" name="Textfeld 30"/>
          <p:cNvSpPr txBox="1"/>
          <p:nvPr/>
        </p:nvSpPr>
        <p:spPr>
          <a:xfrm rot="16200000">
            <a:off x="-967969" y="486451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chunk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baseline="-25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3491880" y="23572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3491880" y="26452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3715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histogram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br>
              <a:rPr lang="de-DE" sz="1800" dirty="0" smtClean="0">
                <a:solidFill>
                  <a:srgbClr val="000000"/>
                </a:solidFill>
                <a:latin typeface="Arial"/>
              </a:rPr>
            </a:b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36" name="Gerade Verbindung mit Pfeil 35"/>
          <p:cNvCxnSpPr>
            <a:stCxn id="8" idx="3"/>
            <a:endCxn id="32" idx="1"/>
          </p:cNvCxnSpPr>
          <p:nvPr/>
        </p:nvCxnSpPr>
        <p:spPr bwMode="auto">
          <a:xfrm flipV="1">
            <a:off x="1583560" y="2501264"/>
            <a:ext cx="1908320" cy="1356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2051720" y="2420888"/>
            <a:ext cx="1008112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7 = </a:t>
            </a:r>
            <a:r>
              <a:rPr lang="de-DE" sz="1800" u="sng" dirty="0" smtClean="0">
                <a:solidFill>
                  <a:srgbClr val="000000"/>
                </a:solidFill>
                <a:latin typeface="Arial"/>
              </a:rPr>
              <a:t>0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0111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211960" y="231662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&lt;16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42" name="Gerade Verbindung mit Pfeil 41"/>
          <p:cNvCxnSpPr>
            <a:endCxn id="33" idx="1"/>
          </p:cNvCxnSpPr>
          <p:nvPr/>
        </p:nvCxnSpPr>
        <p:spPr bwMode="auto">
          <a:xfrm flipV="1">
            <a:off x="1583560" y="2789296"/>
            <a:ext cx="1908320" cy="9997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feld 42"/>
          <p:cNvSpPr txBox="1"/>
          <p:nvPr/>
        </p:nvSpPr>
        <p:spPr>
          <a:xfrm>
            <a:off x="1979712" y="3152001"/>
            <a:ext cx="1152128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17 = </a:t>
            </a:r>
            <a:r>
              <a:rPr lang="de-DE" sz="1800" u="sng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0001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Rechteck 45"/>
          <p:cNvSpPr/>
          <p:nvPr/>
        </p:nvSpPr>
        <p:spPr bwMode="auto">
          <a:xfrm>
            <a:off x="3491880" y="452502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7" name="Rechteck 46"/>
          <p:cNvSpPr/>
          <p:nvPr/>
        </p:nvSpPr>
        <p:spPr bwMode="auto">
          <a:xfrm>
            <a:off x="3491880" y="4806877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3131840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histogram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br>
              <a:rPr lang="de-DE" sz="1800" dirty="0" smtClean="0">
                <a:solidFill>
                  <a:srgbClr val="000000"/>
                </a:solidFill>
                <a:latin typeface="Arial"/>
              </a:rPr>
            </a:b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4211960" y="44861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&lt;16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Rechteck 50"/>
          <p:cNvSpPr/>
          <p:nvPr/>
        </p:nvSpPr>
        <p:spPr bwMode="auto">
          <a:xfrm>
            <a:off x="3491880" y="23572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52" name="Rechteck 51"/>
          <p:cNvSpPr/>
          <p:nvPr/>
        </p:nvSpPr>
        <p:spPr bwMode="auto">
          <a:xfrm>
            <a:off x="3491880" y="26452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53" name="Rechteck 52"/>
          <p:cNvSpPr/>
          <p:nvPr/>
        </p:nvSpPr>
        <p:spPr bwMode="auto">
          <a:xfrm>
            <a:off x="3491880" y="452502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54" name="Rechteck 53"/>
          <p:cNvSpPr/>
          <p:nvPr/>
        </p:nvSpPr>
        <p:spPr bwMode="auto">
          <a:xfrm>
            <a:off x="3491880" y="4806877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5292080" y="234891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5292080" y="263694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932040" y="16288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prefix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sum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br>
              <a:rPr lang="de-DE" sz="1800" dirty="0" smtClean="0">
                <a:solidFill>
                  <a:srgbClr val="000000"/>
                </a:solidFill>
                <a:latin typeface="Arial"/>
              </a:rPr>
            </a:b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5292080" y="234891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59" name="Rechteck 58"/>
          <p:cNvSpPr/>
          <p:nvPr/>
        </p:nvSpPr>
        <p:spPr bwMode="auto">
          <a:xfrm>
            <a:off x="5292080" y="263694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</a:p>
        </p:txBody>
      </p:sp>
      <p:sp>
        <p:nvSpPr>
          <p:cNvPr id="60" name="Rechteck 59"/>
          <p:cNvSpPr/>
          <p:nvPr/>
        </p:nvSpPr>
        <p:spPr bwMode="auto">
          <a:xfrm>
            <a:off x="5292080" y="450915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5292080" y="479718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4932040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prefix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sum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of </a:t>
            </a:r>
            <a:br>
              <a:rPr lang="de-DE" sz="1800" dirty="0" smtClean="0">
                <a:solidFill>
                  <a:srgbClr val="000000"/>
                </a:solidFill>
                <a:latin typeface="Arial"/>
              </a:rPr>
            </a:br>
            <a:r>
              <a:rPr lang="de-DE" sz="1800" dirty="0" err="1" smtClean="0">
                <a:solidFill>
                  <a:srgbClr val="000000"/>
                </a:solidFill>
                <a:latin typeface="Arial"/>
              </a:rPr>
              <a:t>worker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 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5292080" y="450915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64" name="Rechteck 63"/>
          <p:cNvSpPr/>
          <p:nvPr/>
        </p:nvSpPr>
        <p:spPr bwMode="auto">
          <a:xfrm>
            <a:off x="5292080" y="479718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65" name="Rechteck 64"/>
          <p:cNvSpPr/>
          <p:nvPr/>
        </p:nvSpPr>
        <p:spPr bwMode="auto">
          <a:xfrm>
            <a:off x="7344416" y="22048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67" name="Rechteck 66"/>
          <p:cNvSpPr/>
          <p:nvPr/>
        </p:nvSpPr>
        <p:spPr bwMode="auto">
          <a:xfrm>
            <a:off x="7344416" y="24928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68" name="Rechteck 67"/>
          <p:cNvSpPr/>
          <p:nvPr/>
        </p:nvSpPr>
        <p:spPr bwMode="auto">
          <a:xfrm>
            <a:off x="7344416" y="191683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69" name="Rechteck 68"/>
          <p:cNvSpPr/>
          <p:nvPr/>
        </p:nvSpPr>
        <p:spPr bwMode="auto">
          <a:xfrm>
            <a:off x="7344416" y="278096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71" name="Rechteck 70"/>
          <p:cNvSpPr/>
          <p:nvPr/>
        </p:nvSpPr>
        <p:spPr bwMode="auto">
          <a:xfrm>
            <a:off x="7344416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73" name="Rechteck 72"/>
          <p:cNvSpPr/>
          <p:nvPr/>
        </p:nvSpPr>
        <p:spPr bwMode="auto">
          <a:xfrm>
            <a:off x="7344416" y="407707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de-DE" sz="2000" dirty="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75" name="Rechteck 74"/>
          <p:cNvSpPr/>
          <p:nvPr/>
        </p:nvSpPr>
        <p:spPr bwMode="auto">
          <a:xfrm>
            <a:off x="7344416" y="4653168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77" name="Rechteck 76"/>
          <p:cNvSpPr/>
          <p:nvPr/>
        </p:nvSpPr>
        <p:spPr bwMode="auto">
          <a:xfrm>
            <a:off x="7344416" y="5229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31</a:t>
            </a:r>
          </a:p>
        </p:txBody>
      </p:sp>
      <p:sp>
        <p:nvSpPr>
          <p:cNvPr id="80" name="Rechteck 79"/>
          <p:cNvSpPr/>
          <p:nvPr/>
        </p:nvSpPr>
        <p:spPr bwMode="auto">
          <a:xfrm>
            <a:off x="7344416" y="3068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7344416" y="3645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82" name="Rechteck 81"/>
          <p:cNvSpPr/>
          <p:nvPr/>
        </p:nvSpPr>
        <p:spPr bwMode="auto">
          <a:xfrm>
            <a:off x="7344416" y="436513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21</a:t>
            </a:r>
          </a:p>
        </p:txBody>
      </p:sp>
      <p:sp>
        <p:nvSpPr>
          <p:cNvPr id="83" name="Rechteck 82"/>
          <p:cNvSpPr/>
          <p:nvPr/>
        </p:nvSpPr>
        <p:spPr bwMode="auto">
          <a:xfrm>
            <a:off x="7344416" y="4941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84" name="Rechteck 83"/>
          <p:cNvSpPr/>
          <p:nvPr/>
        </p:nvSpPr>
        <p:spPr bwMode="auto">
          <a:xfrm>
            <a:off x="7344416" y="551726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85" name="Rechteck 84"/>
          <p:cNvSpPr/>
          <p:nvPr/>
        </p:nvSpPr>
        <p:spPr bwMode="auto">
          <a:xfrm>
            <a:off x="7344416" y="580529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26</a:t>
            </a:r>
          </a:p>
        </p:txBody>
      </p:sp>
      <p:grpSp>
        <p:nvGrpSpPr>
          <p:cNvPr id="3" name="Gruppieren 112"/>
          <p:cNvGrpSpPr/>
          <p:nvPr/>
        </p:nvGrpSpPr>
        <p:grpSpPr>
          <a:xfrm>
            <a:off x="7092280" y="1988840"/>
            <a:ext cx="180000" cy="1008112"/>
            <a:chOff x="7092280" y="1988840"/>
            <a:chExt cx="180000" cy="1008112"/>
          </a:xfrm>
        </p:grpSpPr>
        <p:cxnSp>
          <p:nvCxnSpPr>
            <p:cNvPr id="97" name="Gerade Verbindung 96"/>
            <p:cNvCxnSpPr/>
            <p:nvPr/>
          </p:nvCxnSpPr>
          <p:spPr bwMode="auto">
            <a:xfrm>
              <a:off x="7092280" y="1988840"/>
              <a:ext cx="0" cy="10081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Gerade Verbindung 98"/>
            <p:cNvCxnSpPr/>
            <p:nvPr/>
          </p:nvCxnSpPr>
          <p:spPr bwMode="auto">
            <a:xfrm rot="5400000">
              <a:off x="7182280" y="1898840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Gerade Verbindung 101"/>
            <p:cNvCxnSpPr/>
            <p:nvPr/>
          </p:nvCxnSpPr>
          <p:spPr bwMode="auto">
            <a:xfrm rot="5400000">
              <a:off x="7182280" y="2906952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uppieren 115"/>
          <p:cNvGrpSpPr/>
          <p:nvPr/>
        </p:nvGrpSpPr>
        <p:grpSpPr>
          <a:xfrm>
            <a:off x="7092280" y="5013176"/>
            <a:ext cx="180000" cy="1008112"/>
            <a:chOff x="7092280" y="5013176"/>
            <a:chExt cx="180000" cy="1008112"/>
          </a:xfrm>
        </p:grpSpPr>
        <p:cxnSp>
          <p:nvCxnSpPr>
            <p:cNvPr id="103" name="Gerade Verbindung 102"/>
            <p:cNvCxnSpPr/>
            <p:nvPr/>
          </p:nvCxnSpPr>
          <p:spPr bwMode="auto">
            <a:xfrm>
              <a:off x="7092280" y="5013176"/>
              <a:ext cx="0" cy="10081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Gerade Verbindung 103"/>
            <p:cNvCxnSpPr/>
            <p:nvPr/>
          </p:nvCxnSpPr>
          <p:spPr bwMode="auto">
            <a:xfrm rot="5400000">
              <a:off x="7182280" y="4923176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Gerade Verbindung 104"/>
            <p:cNvCxnSpPr/>
            <p:nvPr/>
          </p:nvCxnSpPr>
          <p:spPr bwMode="auto">
            <a:xfrm rot="5400000">
              <a:off x="7182280" y="5931288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uppieren 113"/>
          <p:cNvGrpSpPr/>
          <p:nvPr/>
        </p:nvGrpSpPr>
        <p:grpSpPr>
          <a:xfrm>
            <a:off x="7092280" y="3133017"/>
            <a:ext cx="180000" cy="735982"/>
            <a:chOff x="7092280" y="3133017"/>
            <a:chExt cx="180000" cy="735982"/>
          </a:xfrm>
        </p:grpSpPr>
        <p:cxnSp>
          <p:nvCxnSpPr>
            <p:cNvPr id="106" name="Gerade Verbindung 105"/>
            <p:cNvCxnSpPr/>
            <p:nvPr/>
          </p:nvCxnSpPr>
          <p:spPr bwMode="auto">
            <a:xfrm>
              <a:off x="7092280" y="3133017"/>
              <a:ext cx="0" cy="7359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Gerade Verbindung 106"/>
            <p:cNvCxnSpPr/>
            <p:nvPr/>
          </p:nvCxnSpPr>
          <p:spPr bwMode="auto">
            <a:xfrm rot="5400000">
              <a:off x="7182280" y="3043017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Gerade Verbindung 107"/>
            <p:cNvCxnSpPr/>
            <p:nvPr/>
          </p:nvCxnSpPr>
          <p:spPr bwMode="auto">
            <a:xfrm rot="5400000">
              <a:off x="7182280" y="3778999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7" name="Textfeld 116"/>
          <p:cNvSpPr txBox="1"/>
          <p:nvPr/>
        </p:nvSpPr>
        <p:spPr>
          <a:xfrm>
            <a:off x="6588224" y="22675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Textfeld 117"/>
          <p:cNvSpPr txBox="1"/>
          <p:nvPr/>
        </p:nvSpPr>
        <p:spPr>
          <a:xfrm>
            <a:off x="6588224" y="32756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extfeld 118"/>
          <p:cNvSpPr txBox="1"/>
          <p:nvPr/>
        </p:nvSpPr>
        <p:spPr>
          <a:xfrm>
            <a:off x="6588224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1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Textfeld 119"/>
          <p:cNvSpPr txBox="1"/>
          <p:nvPr/>
        </p:nvSpPr>
        <p:spPr>
          <a:xfrm>
            <a:off x="6588224" y="53012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W</a:t>
            </a:r>
            <a:r>
              <a:rPr lang="de-DE" sz="1800" baseline="-25000" dirty="0" smtClean="0">
                <a:solidFill>
                  <a:srgbClr val="000000"/>
                </a:solidFill>
                <a:latin typeface="Arial"/>
              </a:rPr>
              <a:t>2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7" name="Gruppieren 124"/>
          <p:cNvGrpSpPr/>
          <p:nvPr/>
        </p:nvGrpSpPr>
        <p:grpSpPr>
          <a:xfrm>
            <a:off x="7092280" y="4149080"/>
            <a:ext cx="180000" cy="735982"/>
            <a:chOff x="7092280" y="3133017"/>
            <a:chExt cx="180000" cy="735982"/>
          </a:xfrm>
        </p:grpSpPr>
        <p:cxnSp>
          <p:nvCxnSpPr>
            <p:cNvPr id="126" name="Gerade Verbindung 125"/>
            <p:cNvCxnSpPr/>
            <p:nvPr/>
          </p:nvCxnSpPr>
          <p:spPr bwMode="auto">
            <a:xfrm>
              <a:off x="7092280" y="3133017"/>
              <a:ext cx="0" cy="7359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Gerade Verbindung 126"/>
            <p:cNvCxnSpPr/>
            <p:nvPr/>
          </p:nvCxnSpPr>
          <p:spPr bwMode="auto">
            <a:xfrm rot="5400000">
              <a:off x="7182280" y="3043017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Gerade Verbindung 127"/>
            <p:cNvCxnSpPr/>
            <p:nvPr/>
          </p:nvCxnSpPr>
          <p:spPr bwMode="auto">
            <a:xfrm rot="5400000">
              <a:off x="7182280" y="3778999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9" name="Freihandform 128"/>
          <p:cNvSpPr/>
          <p:nvPr/>
        </p:nvSpPr>
        <p:spPr bwMode="auto">
          <a:xfrm>
            <a:off x="1614115" y="2075290"/>
            <a:ext cx="3912042" cy="815009"/>
          </a:xfrm>
          <a:custGeom>
            <a:avLst/>
            <a:gdLst>
              <a:gd name="connsiteX0" fmla="*/ 0 w 3912042"/>
              <a:gd name="connsiteY0" fmla="*/ 0 h 815009"/>
              <a:gd name="connsiteX1" fmla="*/ 1192695 w 3912042"/>
              <a:gd name="connsiteY1" fmla="*/ 166978 h 815009"/>
              <a:gd name="connsiteX2" fmla="*/ 3077155 w 3912042"/>
              <a:gd name="connsiteY2" fmla="*/ 182880 h 815009"/>
              <a:gd name="connsiteX3" fmla="*/ 3586038 w 3912042"/>
              <a:gd name="connsiteY3" fmla="*/ 715618 h 815009"/>
              <a:gd name="connsiteX4" fmla="*/ 3912042 w 3912042"/>
              <a:gd name="connsiteY4" fmla="*/ 779228 h 815009"/>
              <a:gd name="connsiteX5" fmla="*/ 3912042 w 3912042"/>
              <a:gd name="connsiteY5" fmla="*/ 779228 h 81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2042" h="815009">
                <a:moveTo>
                  <a:pt x="0" y="0"/>
                </a:moveTo>
                <a:cubicBezTo>
                  <a:pt x="339918" y="68249"/>
                  <a:pt x="679836" y="136498"/>
                  <a:pt x="1192695" y="166978"/>
                </a:cubicBezTo>
                <a:cubicBezTo>
                  <a:pt x="1705554" y="197458"/>
                  <a:pt x="2678265" y="91440"/>
                  <a:pt x="3077155" y="182880"/>
                </a:cubicBezTo>
                <a:cubicBezTo>
                  <a:pt x="3476046" y="274320"/>
                  <a:pt x="3446890" y="616227"/>
                  <a:pt x="3586038" y="715618"/>
                </a:cubicBezTo>
                <a:cubicBezTo>
                  <a:pt x="3725186" y="815009"/>
                  <a:pt x="3912042" y="779228"/>
                  <a:pt x="3912042" y="779228"/>
                </a:cubicBezTo>
                <a:lnTo>
                  <a:pt x="3912042" y="779228"/>
                </a:lnTo>
              </a:path>
            </a:pathLst>
          </a:cu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de-DE" sz="20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0" name="Textfeld 129"/>
          <p:cNvSpPr txBox="1"/>
          <p:nvPr/>
        </p:nvSpPr>
        <p:spPr>
          <a:xfrm>
            <a:off x="5531957" y="25967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FF00FF"/>
                </a:solidFill>
                <a:latin typeface="Arial"/>
                <a:sym typeface="Wingdings" pitchFamily="2" charset="2"/>
              </a:rPr>
              <a:t></a:t>
            </a:r>
            <a:r>
              <a:rPr lang="de-DE" sz="1800" dirty="0" smtClean="0">
                <a:solidFill>
                  <a:srgbClr val="FF00FF"/>
                </a:solidFill>
                <a:latin typeface="Arial"/>
              </a:rPr>
              <a:t>1</a:t>
            </a:r>
            <a:endParaRPr lang="de-DE" sz="1800" dirty="0">
              <a:solidFill>
                <a:srgbClr val="FF00FF"/>
              </a:solidFill>
              <a:latin typeface="Arial"/>
            </a:endParaRPr>
          </a:p>
        </p:txBody>
      </p:sp>
      <p:sp>
        <p:nvSpPr>
          <p:cNvPr id="133" name="Rechteck 132"/>
          <p:cNvSpPr/>
          <p:nvPr/>
        </p:nvSpPr>
        <p:spPr bwMode="auto">
          <a:xfrm>
            <a:off x="7344416" y="407707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rgbClr val="FFFFFF"/>
                </a:solidFill>
                <a:latin typeface="Arial" pitchFamily="34" charset="0"/>
              </a:rPr>
              <a:t>19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1619672" y="17728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FF00FF"/>
                </a:solidFill>
                <a:latin typeface="Arial"/>
              </a:rPr>
              <a:t>19=</a:t>
            </a:r>
            <a:r>
              <a:rPr lang="de-DE" sz="1800" u="sng" dirty="0" smtClean="0">
                <a:solidFill>
                  <a:srgbClr val="FF00FF"/>
                </a:solidFill>
                <a:latin typeface="Arial"/>
              </a:rPr>
              <a:t>1</a:t>
            </a:r>
            <a:r>
              <a:rPr lang="de-DE" sz="1800" dirty="0" smtClean="0">
                <a:solidFill>
                  <a:srgbClr val="FF00FF"/>
                </a:solidFill>
                <a:latin typeface="Arial"/>
              </a:rPr>
              <a:t>0011</a:t>
            </a:r>
            <a:endParaRPr lang="de-DE" sz="1800" dirty="0">
              <a:solidFill>
                <a:srgbClr val="FF00FF"/>
              </a:solidFill>
              <a:latin typeface="Arial"/>
            </a:endParaRPr>
          </a:p>
        </p:txBody>
      </p:sp>
      <p:sp>
        <p:nvSpPr>
          <p:cNvPr id="96" name="Foliennummernplatzhalter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>
                <a:solidFill>
                  <a:srgbClr val="000000"/>
                </a:solidFill>
                <a:latin typeface="Arial"/>
              </a:rPr>
              <a:pPr algn="r"/>
              <a:t>23</a:t>
            </a:fld>
            <a:endParaRPr lang="de-DE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Freihandform 131"/>
          <p:cNvSpPr/>
          <p:nvPr/>
        </p:nvSpPr>
        <p:spPr bwMode="auto">
          <a:xfrm>
            <a:off x="6042991" y="2662361"/>
            <a:ext cx="1431235" cy="1602188"/>
          </a:xfrm>
          <a:custGeom>
            <a:avLst/>
            <a:gdLst>
              <a:gd name="connsiteX0" fmla="*/ 0 w 1431235"/>
              <a:gd name="connsiteY0" fmla="*/ 128547 h 1602188"/>
              <a:gd name="connsiteX1" fmla="*/ 365760 w 1431235"/>
              <a:gd name="connsiteY1" fmla="*/ 144449 h 1602188"/>
              <a:gd name="connsiteX2" fmla="*/ 667910 w 1431235"/>
              <a:gd name="connsiteY2" fmla="*/ 995239 h 1602188"/>
              <a:gd name="connsiteX3" fmla="*/ 1017767 w 1431235"/>
              <a:gd name="connsiteY3" fmla="*/ 1504122 h 1602188"/>
              <a:gd name="connsiteX4" fmla="*/ 1431235 w 1431235"/>
              <a:gd name="connsiteY4" fmla="*/ 1583636 h 160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1235" h="1602188">
                <a:moveTo>
                  <a:pt x="0" y="128547"/>
                </a:moveTo>
                <a:cubicBezTo>
                  <a:pt x="127221" y="64273"/>
                  <a:pt x="254442" y="0"/>
                  <a:pt x="365760" y="144449"/>
                </a:cubicBezTo>
                <a:cubicBezTo>
                  <a:pt x="477078" y="288898"/>
                  <a:pt x="559242" y="768627"/>
                  <a:pt x="667910" y="995239"/>
                </a:cubicBezTo>
                <a:cubicBezTo>
                  <a:pt x="776578" y="1221851"/>
                  <a:pt x="890546" y="1406056"/>
                  <a:pt x="1017767" y="1504122"/>
                </a:cubicBezTo>
                <a:cubicBezTo>
                  <a:pt x="1144988" y="1602188"/>
                  <a:pt x="1288111" y="1592912"/>
                  <a:pt x="1431235" y="1583636"/>
                </a:cubicBezTo>
              </a:path>
            </a:pathLst>
          </a:cu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de-DE" sz="20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4211960" y="26046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  <a:cs typeface="Times New Roman"/>
              </a:rPr>
              <a:t>≥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16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4211960" y="477419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000000"/>
                </a:solidFill>
                <a:latin typeface="Arial"/>
                <a:cs typeface="Times New Roman"/>
              </a:rPr>
              <a:t>≥</a:t>
            </a:r>
            <a:r>
              <a:rPr lang="de-DE" sz="1800" dirty="0" smtClean="0">
                <a:solidFill>
                  <a:srgbClr val="000000"/>
                </a:solidFill>
                <a:latin typeface="Arial"/>
              </a:rPr>
              <a:t>16</a:t>
            </a:r>
            <a:endParaRPr lang="de-DE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Freihandform 88"/>
          <p:cNvSpPr/>
          <p:nvPr/>
        </p:nvSpPr>
        <p:spPr bwMode="auto">
          <a:xfrm>
            <a:off x="1595887" y="4127739"/>
            <a:ext cx="3856007" cy="1335657"/>
          </a:xfrm>
          <a:custGeom>
            <a:avLst/>
            <a:gdLst>
              <a:gd name="connsiteX0" fmla="*/ 0 w 3856007"/>
              <a:gd name="connsiteY0" fmla="*/ 90578 h 1335657"/>
              <a:gd name="connsiteX1" fmla="*/ 966158 w 3856007"/>
              <a:gd name="connsiteY1" fmla="*/ 159589 h 1335657"/>
              <a:gd name="connsiteX2" fmla="*/ 1682151 w 3856007"/>
              <a:gd name="connsiteY2" fmla="*/ 1048110 h 1335657"/>
              <a:gd name="connsiteX3" fmla="*/ 3053751 w 3856007"/>
              <a:gd name="connsiteY3" fmla="*/ 1255144 h 1335657"/>
              <a:gd name="connsiteX4" fmla="*/ 3476445 w 3856007"/>
              <a:gd name="connsiteY4" fmla="*/ 565031 h 1335657"/>
              <a:gd name="connsiteX5" fmla="*/ 3856007 w 3856007"/>
              <a:gd name="connsiteY5" fmla="*/ 470140 h 133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56007" h="1335657">
                <a:moveTo>
                  <a:pt x="0" y="90578"/>
                </a:moveTo>
                <a:cubicBezTo>
                  <a:pt x="342900" y="45289"/>
                  <a:pt x="685800" y="0"/>
                  <a:pt x="966158" y="159589"/>
                </a:cubicBezTo>
                <a:cubicBezTo>
                  <a:pt x="1246516" y="319178"/>
                  <a:pt x="1334219" y="865518"/>
                  <a:pt x="1682151" y="1048110"/>
                </a:cubicBezTo>
                <a:cubicBezTo>
                  <a:pt x="2030083" y="1230702"/>
                  <a:pt x="2754702" y="1335657"/>
                  <a:pt x="3053751" y="1255144"/>
                </a:cubicBezTo>
                <a:cubicBezTo>
                  <a:pt x="3352800" y="1174631"/>
                  <a:pt x="3342736" y="695865"/>
                  <a:pt x="3476445" y="565031"/>
                </a:cubicBezTo>
                <a:cubicBezTo>
                  <a:pt x="3610154" y="434197"/>
                  <a:pt x="3733080" y="452168"/>
                  <a:pt x="3856007" y="470140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Freihandform 90"/>
          <p:cNvSpPr/>
          <p:nvPr/>
        </p:nvSpPr>
        <p:spPr bwMode="auto">
          <a:xfrm>
            <a:off x="6038491" y="3014932"/>
            <a:ext cx="1440611" cy="1708030"/>
          </a:xfrm>
          <a:custGeom>
            <a:avLst/>
            <a:gdLst>
              <a:gd name="connsiteX0" fmla="*/ 0 w 1440611"/>
              <a:gd name="connsiteY0" fmla="*/ 1643332 h 1708030"/>
              <a:gd name="connsiteX1" fmla="*/ 215660 w 1440611"/>
              <a:gd name="connsiteY1" fmla="*/ 1600200 h 1708030"/>
              <a:gd name="connsiteX2" fmla="*/ 543464 w 1440611"/>
              <a:gd name="connsiteY2" fmla="*/ 996351 h 1708030"/>
              <a:gd name="connsiteX3" fmla="*/ 715992 w 1440611"/>
              <a:gd name="connsiteY3" fmla="*/ 142336 h 1708030"/>
              <a:gd name="connsiteX4" fmla="*/ 1440611 w 1440611"/>
              <a:gd name="connsiteY4" fmla="*/ 142336 h 1708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611" h="1708030">
                <a:moveTo>
                  <a:pt x="0" y="1643332"/>
                </a:moveTo>
                <a:cubicBezTo>
                  <a:pt x="62541" y="1675681"/>
                  <a:pt x="125083" y="1708030"/>
                  <a:pt x="215660" y="1600200"/>
                </a:cubicBezTo>
                <a:cubicBezTo>
                  <a:pt x="306237" y="1492370"/>
                  <a:pt x="460075" y="1239328"/>
                  <a:pt x="543464" y="996351"/>
                </a:cubicBezTo>
                <a:cubicBezTo>
                  <a:pt x="626853" y="753374"/>
                  <a:pt x="566468" y="284672"/>
                  <a:pt x="715992" y="142336"/>
                </a:cubicBezTo>
                <a:cubicBezTo>
                  <a:pt x="865517" y="0"/>
                  <a:pt x="1153064" y="71168"/>
                  <a:pt x="1440611" y="142336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Textfeld 91"/>
          <p:cNvSpPr txBox="1"/>
          <p:nvPr/>
        </p:nvSpPr>
        <p:spPr>
          <a:xfrm>
            <a:off x="5536982" y="44653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92D050"/>
                </a:solidFill>
                <a:latin typeface="Arial"/>
                <a:sym typeface="Wingdings" pitchFamily="2" charset="2"/>
              </a:rPr>
              <a:t></a:t>
            </a:r>
            <a:r>
              <a:rPr lang="de-DE" sz="1800" dirty="0" smtClean="0">
                <a:solidFill>
                  <a:srgbClr val="92D050"/>
                </a:solidFill>
                <a:latin typeface="Arial"/>
              </a:rPr>
              <a:t>5</a:t>
            </a:r>
            <a:endParaRPr lang="de-DE" sz="1800" dirty="0">
              <a:solidFill>
                <a:srgbClr val="92D050"/>
              </a:solidFill>
              <a:latin typeface="Arial"/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1763688" y="3789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de-DE" sz="1800" dirty="0" smtClean="0">
                <a:solidFill>
                  <a:srgbClr val="92D050"/>
                </a:solidFill>
                <a:latin typeface="Arial"/>
              </a:rPr>
              <a:t>2=</a:t>
            </a:r>
            <a:r>
              <a:rPr lang="de-DE" sz="1800" u="sng" dirty="0" smtClean="0">
                <a:solidFill>
                  <a:srgbClr val="92D050"/>
                </a:solidFill>
                <a:latin typeface="Arial"/>
              </a:rPr>
              <a:t>0</a:t>
            </a:r>
            <a:r>
              <a:rPr lang="de-DE" sz="1800" dirty="0" smtClean="0">
                <a:solidFill>
                  <a:srgbClr val="92D050"/>
                </a:solidFill>
                <a:latin typeface="Arial"/>
              </a:rPr>
              <a:t>0010</a:t>
            </a:r>
            <a:endParaRPr lang="de-DE" sz="1800" dirty="0">
              <a:solidFill>
                <a:srgbClr val="92D05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172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6000" dirty="0" smtClean="0">
                <a:solidFill>
                  <a:srgbClr val="FF0000"/>
                </a:solidFill>
              </a:rPr>
              <a:t>Real C </a:t>
            </a:r>
            <a:r>
              <a:rPr lang="de-DE" sz="6000" dirty="0" err="1" smtClean="0">
                <a:solidFill>
                  <a:srgbClr val="FF0000"/>
                </a:solidFill>
              </a:rPr>
              <a:t>hacker</a:t>
            </a:r>
            <a:r>
              <a:rPr lang="de-DE" sz="6000" dirty="0" smtClean="0">
                <a:solidFill>
                  <a:srgbClr val="FF0000"/>
                </a:solidFill>
              </a:rPr>
              <a:t> </a:t>
            </a:r>
            <a:r>
              <a:rPr lang="de-DE" sz="6000" dirty="0" err="1" smtClean="0">
                <a:solidFill>
                  <a:srgbClr val="FF0000"/>
                </a:solidFill>
              </a:rPr>
              <a:t>at</a:t>
            </a:r>
            <a:r>
              <a:rPr lang="de-DE" sz="6000" dirty="0" smtClean="0">
                <a:solidFill>
                  <a:srgbClr val="FF0000"/>
                </a:solidFill>
              </a:rPr>
              <a:t> </a:t>
            </a:r>
            <a:r>
              <a:rPr lang="de-DE" sz="6000" dirty="0" err="1" smtClean="0">
                <a:solidFill>
                  <a:srgbClr val="FF0000"/>
                </a:solidFill>
              </a:rPr>
              <a:t>work</a:t>
            </a:r>
            <a:r>
              <a:rPr lang="de-DE" sz="6000" dirty="0" smtClean="0">
                <a:solidFill>
                  <a:srgbClr val="FF0000"/>
                </a:solidFill>
              </a:rPr>
              <a:t> …</a:t>
            </a:r>
            <a:endParaRPr lang="de-DE" sz="60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922121"/>
            <a:ext cx="9144001" cy="1013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1" y="4437112"/>
            <a:ext cx="9029700" cy="8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1511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 descr="Bildschirmfoto 2013-06-20 um 09.34.18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" r="693"/>
          <a:stretch/>
        </p:blipFill>
        <p:spPr>
          <a:xfrm>
            <a:off x="1460500" y="548680"/>
            <a:ext cx="7251700" cy="6337766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5432" y="0"/>
            <a:ext cx="4784080" cy="980728"/>
          </a:xfrm>
        </p:spPr>
        <p:txBody>
          <a:bodyPr/>
          <a:lstStyle/>
          <a:p>
            <a:r>
              <a:rPr lang="de-DE" dirty="0" smtClean="0"/>
              <a:t>Paralleler Hash-</a:t>
            </a:r>
            <a:r>
              <a:rPr lang="de-DE" dirty="0" err="1" smtClean="0"/>
              <a:t>Join</a:t>
            </a:r>
            <a:r>
              <a:rPr lang="de-DE" dirty="0" smtClean="0"/>
              <a:t> ohne Partitionierung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>
                <a:solidFill>
                  <a:srgbClr val="000000"/>
                </a:solidFill>
                <a:latin typeface="Arial"/>
              </a:rPr>
              <a:pPr/>
              <a:t>25</a:t>
            </a:fld>
            <a:endParaRPr lang="de-DE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6587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5125949-24B5-9E4B-9794-74ED71BAAB16}" type="slidenum">
              <a:rPr lang="en-US" sz="1400">
                <a:solidFill>
                  <a:srgbClr val="CC66FF"/>
                </a:solidFill>
              </a:rPr>
              <a:pPr/>
              <a:t>3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1430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„Normaler</a:t>
            </a:r>
            <a:r>
              <a:rPr lang="ja-JP" altLang="de-DE">
                <a:latin typeface="Arial Black" charset="0"/>
              </a:rPr>
              <a:t>“</a:t>
            </a:r>
            <a:r>
              <a:rPr lang="de-DE" altLang="ja-JP">
                <a:latin typeface="Arial Black" charset="0"/>
              </a:rPr>
              <a:t> blockierender Hash-Join mit Überlauf: </a:t>
            </a:r>
            <a:r>
              <a:rPr lang="de-DE" altLang="ja-JP">
                <a:solidFill>
                  <a:srgbClr val="0000FF"/>
                </a:solidFill>
                <a:latin typeface="Arial Black" charset="0"/>
              </a:rPr>
              <a:t>Partitionieren</a:t>
            </a:r>
            <a:endParaRPr lang="de-DE">
              <a:latin typeface="Arial Black" charset="0"/>
            </a:endParaRP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1447800" y="5354638"/>
            <a:ext cx="1981200" cy="1046162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Send</a:t>
            </a:r>
          </a:p>
          <a:p>
            <a:endParaRPr lang="de-DE">
              <a:latin typeface="Times New Roman" charset="0"/>
            </a:endParaRPr>
          </a:p>
          <a:p>
            <a:r>
              <a:rPr lang="de-DE">
                <a:latin typeface="Times New Roman" charset="0"/>
              </a:rPr>
              <a:t>R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6248400" y="5354638"/>
            <a:ext cx="1981200" cy="1046162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Send</a:t>
            </a:r>
          </a:p>
          <a:p>
            <a:endParaRPr lang="de-DE">
              <a:latin typeface="Times New Roman" charset="0"/>
            </a:endParaRPr>
          </a:p>
          <a:p>
            <a:r>
              <a:rPr lang="de-DE">
                <a:latin typeface="Times New Roman" charset="0"/>
              </a:rPr>
              <a:t>S</a:t>
            </a:r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 flipV="1">
            <a:off x="2438400" y="5703888"/>
            <a:ext cx="0" cy="3476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 flipV="1">
            <a:off x="7239000" y="5703888"/>
            <a:ext cx="0" cy="3476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990600" y="1524000"/>
            <a:ext cx="7086600" cy="2720975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2" name="Line 8"/>
          <p:cNvSpPr>
            <a:spLocks noChangeShapeType="1"/>
          </p:cNvSpPr>
          <p:nvPr/>
        </p:nvSpPr>
        <p:spPr bwMode="auto">
          <a:xfrm flipV="1">
            <a:off x="2438400" y="4191000"/>
            <a:ext cx="228600" cy="1233488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3" name="Line 9"/>
          <p:cNvSpPr>
            <a:spLocks noChangeShapeType="1"/>
          </p:cNvSpPr>
          <p:nvPr/>
        </p:nvSpPr>
        <p:spPr bwMode="auto">
          <a:xfrm flipH="1" flipV="1">
            <a:off x="5943600" y="4191000"/>
            <a:ext cx="1143000" cy="1157288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4" name="Oval 10"/>
          <p:cNvSpPr>
            <a:spLocks noChangeArrowheads="1"/>
          </p:cNvSpPr>
          <p:nvPr/>
        </p:nvSpPr>
        <p:spPr bwMode="auto">
          <a:xfrm>
            <a:off x="2438400" y="48006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5" name="Oval 11"/>
          <p:cNvSpPr>
            <a:spLocks noChangeArrowheads="1"/>
          </p:cNvSpPr>
          <p:nvPr/>
        </p:nvSpPr>
        <p:spPr bwMode="auto">
          <a:xfrm>
            <a:off x="2514600" y="44196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2286000" y="3810000"/>
            <a:ext cx="1062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receive</a:t>
            </a:r>
          </a:p>
        </p:txBody>
      </p:sp>
      <p:sp>
        <p:nvSpPr>
          <p:cNvPr id="98317" name="Oval 13"/>
          <p:cNvSpPr>
            <a:spLocks noChangeArrowheads="1"/>
          </p:cNvSpPr>
          <p:nvPr/>
        </p:nvSpPr>
        <p:spPr bwMode="auto">
          <a:xfrm>
            <a:off x="2971800" y="35814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8" name="Oval 14"/>
          <p:cNvSpPr>
            <a:spLocks noChangeArrowheads="1"/>
          </p:cNvSpPr>
          <p:nvPr/>
        </p:nvSpPr>
        <p:spPr bwMode="auto">
          <a:xfrm>
            <a:off x="1828800" y="2971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19" name="Oval 15"/>
          <p:cNvSpPr>
            <a:spLocks noChangeArrowheads="1"/>
          </p:cNvSpPr>
          <p:nvPr/>
        </p:nvSpPr>
        <p:spPr bwMode="auto">
          <a:xfrm>
            <a:off x="1143000" y="2209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20" name="Oval 16"/>
          <p:cNvSpPr>
            <a:spLocks noChangeArrowheads="1"/>
          </p:cNvSpPr>
          <p:nvPr/>
        </p:nvSpPr>
        <p:spPr bwMode="auto">
          <a:xfrm>
            <a:off x="1828800" y="1828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21" name="Oval 17"/>
          <p:cNvSpPr>
            <a:spLocks noChangeArrowheads="1"/>
          </p:cNvSpPr>
          <p:nvPr/>
        </p:nvSpPr>
        <p:spPr bwMode="auto">
          <a:xfrm>
            <a:off x="1143000" y="1828800"/>
            <a:ext cx="228600" cy="228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22" name="Oval 18"/>
          <p:cNvSpPr>
            <a:spLocks noChangeArrowheads="1"/>
          </p:cNvSpPr>
          <p:nvPr/>
        </p:nvSpPr>
        <p:spPr bwMode="auto">
          <a:xfrm>
            <a:off x="1981200" y="21336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23" name="Oval 19"/>
          <p:cNvSpPr>
            <a:spLocks noChangeArrowheads="1"/>
          </p:cNvSpPr>
          <p:nvPr/>
        </p:nvSpPr>
        <p:spPr bwMode="auto">
          <a:xfrm>
            <a:off x="1143000" y="1828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24" name="Oval 20"/>
          <p:cNvSpPr>
            <a:spLocks noChangeArrowheads="1"/>
          </p:cNvSpPr>
          <p:nvPr/>
        </p:nvSpPr>
        <p:spPr bwMode="auto">
          <a:xfrm>
            <a:off x="1524000" y="2209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>
              <a:latin typeface="Times New Roman" charset="0"/>
            </a:endParaRPr>
          </a:p>
        </p:txBody>
      </p:sp>
      <p:sp>
        <p:nvSpPr>
          <p:cNvPr id="98325" name="AutoShape 21"/>
          <p:cNvSpPr>
            <a:spLocks noChangeArrowheads="1"/>
          </p:cNvSpPr>
          <p:nvPr/>
        </p:nvSpPr>
        <p:spPr bwMode="auto">
          <a:xfrm>
            <a:off x="1066800" y="1600200"/>
            <a:ext cx="1143000" cy="838200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P1</a:t>
            </a:r>
          </a:p>
        </p:txBody>
      </p:sp>
      <p:grpSp>
        <p:nvGrpSpPr>
          <p:cNvPr id="98326" name="Group 22"/>
          <p:cNvGrpSpPr>
            <a:grpSpLocks/>
          </p:cNvGrpSpPr>
          <p:nvPr/>
        </p:nvGrpSpPr>
        <p:grpSpPr bwMode="auto">
          <a:xfrm>
            <a:off x="1066800" y="2438400"/>
            <a:ext cx="1143000" cy="838200"/>
            <a:chOff x="672" y="1008"/>
            <a:chExt cx="720" cy="528"/>
          </a:xfrm>
        </p:grpSpPr>
        <p:sp>
          <p:nvSpPr>
            <p:cNvPr id="98377" name="Oval 23"/>
            <p:cNvSpPr>
              <a:spLocks noChangeArrowheads="1"/>
            </p:cNvSpPr>
            <p:nvPr/>
          </p:nvSpPr>
          <p:spPr bwMode="auto">
            <a:xfrm>
              <a:off x="720" y="139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78" name="Oval 24"/>
            <p:cNvSpPr>
              <a:spLocks noChangeArrowheads="1"/>
            </p:cNvSpPr>
            <p:nvPr/>
          </p:nvSpPr>
          <p:spPr bwMode="auto">
            <a:xfrm>
              <a:off x="1200" y="115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79" name="Oval 25"/>
            <p:cNvSpPr>
              <a:spLocks noChangeArrowheads="1"/>
            </p:cNvSpPr>
            <p:nvPr/>
          </p:nvSpPr>
          <p:spPr bwMode="auto">
            <a:xfrm>
              <a:off x="720" y="1152"/>
              <a:ext cx="144" cy="144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80" name="Oval 26"/>
            <p:cNvSpPr>
              <a:spLocks noChangeArrowheads="1"/>
            </p:cNvSpPr>
            <p:nvPr/>
          </p:nvSpPr>
          <p:spPr bwMode="auto">
            <a:xfrm>
              <a:off x="1248" y="1344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81" name="Oval 27"/>
            <p:cNvSpPr>
              <a:spLocks noChangeArrowheads="1"/>
            </p:cNvSpPr>
            <p:nvPr/>
          </p:nvSpPr>
          <p:spPr bwMode="auto">
            <a:xfrm>
              <a:off x="720" y="115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82" name="Oval 28"/>
            <p:cNvSpPr>
              <a:spLocks noChangeArrowheads="1"/>
            </p:cNvSpPr>
            <p:nvPr/>
          </p:nvSpPr>
          <p:spPr bwMode="auto">
            <a:xfrm>
              <a:off x="1056" y="139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>
                <a:latin typeface="Times New Roman" charset="0"/>
              </a:endParaRPr>
            </a:p>
          </p:txBody>
        </p:sp>
        <p:sp>
          <p:nvSpPr>
            <p:cNvPr id="98383" name="AutoShape 29"/>
            <p:cNvSpPr>
              <a:spLocks noChangeArrowheads="1"/>
            </p:cNvSpPr>
            <p:nvPr/>
          </p:nvSpPr>
          <p:spPr bwMode="auto">
            <a:xfrm>
              <a:off x="672" y="1008"/>
              <a:ext cx="720" cy="528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de-DE">
                  <a:latin typeface="Times New Roman" charset="0"/>
                </a:rPr>
                <a:t>P2</a:t>
              </a:r>
            </a:p>
          </p:txBody>
        </p:sp>
      </p:grpSp>
      <p:grpSp>
        <p:nvGrpSpPr>
          <p:cNvPr id="98327" name="Group 30"/>
          <p:cNvGrpSpPr>
            <a:grpSpLocks/>
          </p:cNvGrpSpPr>
          <p:nvPr/>
        </p:nvGrpSpPr>
        <p:grpSpPr bwMode="auto">
          <a:xfrm>
            <a:off x="1066800" y="3352800"/>
            <a:ext cx="1143000" cy="838200"/>
            <a:chOff x="672" y="1008"/>
            <a:chExt cx="720" cy="528"/>
          </a:xfrm>
        </p:grpSpPr>
        <p:sp>
          <p:nvSpPr>
            <p:cNvPr id="98370" name="Oval 31"/>
            <p:cNvSpPr>
              <a:spLocks noChangeArrowheads="1"/>
            </p:cNvSpPr>
            <p:nvPr/>
          </p:nvSpPr>
          <p:spPr bwMode="auto">
            <a:xfrm>
              <a:off x="720" y="139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71" name="Oval 32"/>
            <p:cNvSpPr>
              <a:spLocks noChangeArrowheads="1"/>
            </p:cNvSpPr>
            <p:nvPr/>
          </p:nvSpPr>
          <p:spPr bwMode="auto">
            <a:xfrm>
              <a:off x="1200" y="115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72" name="Oval 33"/>
            <p:cNvSpPr>
              <a:spLocks noChangeArrowheads="1"/>
            </p:cNvSpPr>
            <p:nvPr/>
          </p:nvSpPr>
          <p:spPr bwMode="auto">
            <a:xfrm>
              <a:off x="720" y="1152"/>
              <a:ext cx="144" cy="144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73" name="Oval 34"/>
            <p:cNvSpPr>
              <a:spLocks noChangeArrowheads="1"/>
            </p:cNvSpPr>
            <p:nvPr/>
          </p:nvSpPr>
          <p:spPr bwMode="auto">
            <a:xfrm>
              <a:off x="1248" y="1344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74" name="Oval 35"/>
            <p:cNvSpPr>
              <a:spLocks noChangeArrowheads="1"/>
            </p:cNvSpPr>
            <p:nvPr/>
          </p:nvSpPr>
          <p:spPr bwMode="auto">
            <a:xfrm>
              <a:off x="720" y="115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75" name="Oval 36"/>
            <p:cNvSpPr>
              <a:spLocks noChangeArrowheads="1"/>
            </p:cNvSpPr>
            <p:nvPr/>
          </p:nvSpPr>
          <p:spPr bwMode="auto">
            <a:xfrm>
              <a:off x="1056" y="139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>
                <a:latin typeface="Times New Roman" charset="0"/>
              </a:endParaRPr>
            </a:p>
          </p:txBody>
        </p:sp>
        <p:sp>
          <p:nvSpPr>
            <p:cNvPr id="98376" name="AutoShape 37"/>
            <p:cNvSpPr>
              <a:spLocks noChangeArrowheads="1"/>
            </p:cNvSpPr>
            <p:nvPr/>
          </p:nvSpPr>
          <p:spPr bwMode="auto">
            <a:xfrm>
              <a:off x="672" y="1008"/>
              <a:ext cx="720" cy="528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de-DE">
                  <a:latin typeface="Times New Roman" charset="0"/>
                </a:rPr>
                <a:t>P3</a:t>
              </a:r>
            </a:p>
          </p:txBody>
        </p:sp>
      </p:grpSp>
      <p:sp>
        <p:nvSpPr>
          <p:cNvPr id="98328" name="Text Box 38"/>
          <p:cNvSpPr txBox="1">
            <a:spLocks noChangeArrowheads="1"/>
          </p:cNvSpPr>
          <p:nvPr/>
        </p:nvSpPr>
        <p:spPr bwMode="auto">
          <a:xfrm>
            <a:off x="2903538" y="2636838"/>
            <a:ext cx="1231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Partition</a:t>
            </a:r>
          </a:p>
          <a:p>
            <a:r>
              <a:rPr lang="de-DE">
                <a:latin typeface="Times New Roman" charset="0"/>
              </a:rPr>
              <a:t>h(R.A)</a:t>
            </a:r>
          </a:p>
        </p:txBody>
      </p:sp>
      <p:sp>
        <p:nvSpPr>
          <p:cNvPr id="98329" name="Line 39"/>
          <p:cNvSpPr>
            <a:spLocks noChangeShapeType="1"/>
          </p:cNvSpPr>
          <p:nvPr/>
        </p:nvSpPr>
        <p:spPr bwMode="auto">
          <a:xfrm flipV="1">
            <a:off x="2819400" y="3429000"/>
            <a:ext cx="533400" cy="533400"/>
          </a:xfrm>
          <a:prstGeom prst="line">
            <a:avLst/>
          </a:prstGeom>
          <a:noFill/>
          <a:ln w="28575">
            <a:solidFill>
              <a:srgbClr val="66CC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98330" name="Group 40"/>
          <p:cNvGrpSpPr>
            <a:grpSpLocks/>
          </p:cNvGrpSpPr>
          <p:nvPr/>
        </p:nvGrpSpPr>
        <p:grpSpPr bwMode="auto">
          <a:xfrm>
            <a:off x="6781800" y="1905000"/>
            <a:ext cx="1066800" cy="685800"/>
            <a:chOff x="3408" y="1056"/>
            <a:chExt cx="672" cy="432"/>
          </a:xfrm>
        </p:grpSpPr>
        <p:sp>
          <p:nvSpPr>
            <p:cNvPr id="98362" name="Oval 41"/>
            <p:cNvSpPr>
              <a:spLocks noChangeArrowheads="1"/>
            </p:cNvSpPr>
            <p:nvPr/>
          </p:nvSpPr>
          <p:spPr bwMode="auto">
            <a:xfrm>
              <a:off x="3648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63" name="Oval 42"/>
            <p:cNvSpPr>
              <a:spLocks noChangeArrowheads="1"/>
            </p:cNvSpPr>
            <p:nvPr/>
          </p:nvSpPr>
          <p:spPr bwMode="auto">
            <a:xfrm>
              <a:off x="3504" y="134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64" name="Oval 43"/>
            <p:cNvSpPr>
              <a:spLocks noChangeArrowheads="1"/>
            </p:cNvSpPr>
            <p:nvPr/>
          </p:nvSpPr>
          <p:spPr bwMode="auto">
            <a:xfrm>
              <a:off x="3888" y="110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65" name="Oval 44"/>
            <p:cNvSpPr>
              <a:spLocks noChangeArrowheads="1"/>
            </p:cNvSpPr>
            <p:nvPr/>
          </p:nvSpPr>
          <p:spPr bwMode="auto">
            <a:xfrm>
              <a:off x="3408" y="1104"/>
              <a:ext cx="144" cy="144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66" name="Oval 45"/>
            <p:cNvSpPr>
              <a:spLocks noChangeArrowheads="1"/>
            </p:cNvSpPr>
            <p:nvPr/>
          </p:nvSpPr>
          <p:spPr bwMode="auto">
            <a:xfrm>
              <a:off x="3936" y="129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67" name="Oval 46"/>
            <p:cNvSpPr>
              <a:spLocks noChangeArrowheads="1"/>
            </p:cNvSpPr>
            <p:nvPr/>
          </p:nvSpPr>
          <p:spPr bwMode="auto">
            <a:xfrm>
              <a:off x="3456" y="1152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68" name="Oval 47"/>
            <p:cNvSpPr>
              <a:spLocks noChangeArrowheads="1"/>
            </p:cNvSpPr>
            <p:nvPr/>
          </p:nvSpPr>
          <p:spPr bwMode="auto">
            <a:xfrm>
              <a:off x="3744" y="134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>
                <a:latin typeface="Times New Roman" charset="0"/>
              </a:endParaRPr>
            </a:p>
          </p:txBody>
        </p:sp>
        <p:sp>
          <p:nvSpPr>
            <p:cNvPr id="98369" name="AutoShape 48"/>
            <p:cNvSpPr>
              <a:spLocks noChangeArrowheads="1"/>
            </p:cNvSpPr>
            <p:nvPr/>
          </p:nvSpPr>
          <p:spPr bwMode="auto">
            <a:xfrm>
              <a:off x="3456" y="1056"/>
              <a:ext cx="624" cy="432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de-DE">
                  <a:latin typeface="Times New Roman" charset="0"/>
                </a:rPr>
                <a:t>P1</a:t>
              </a:r>
            </a:p>
          </p:txBody>
        </p:sp>
      </p:grpSp>
      <p:sp>
        <p:nvSpPr>
          <p:cNvPr id="98331" name="Oval 49"/>
          <p:cNvSpPr>
            <a:spLocks noChangeArrowheads="1"/>
          </p:cNvSpPr>
          <p:nvPr/>
        </p:nvSpPr>
        <p:spPr bwMode="auto">
          <a:xfrm>
            <a:off x="7010400" y="28956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32" name="Oval 50"/>
          <p:cNvSpPr>
            <a:spLocks noChangeArrowheads="1"/>
          </p:cNvSpPr>
          <p:nvPr/>
        </p:nvSpPr>
        <p:spPr bwMode="auto">
          <a:xfrm>
            <a:off x="7620000" y="28956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33" name="Oval 51"/>
          <p:cNvSpPr>
            <a:spLocks noChangeArrowheads="1"/>
          </p:cNvSpPr>
          <p:nvPr/>
        </p:nvSpPr>
        <p:spPr bwMode="auto">
          <a:xfrm>
            <a:off x="7620000" y="3124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34" name="Oval 52"/>
          <p:cNvSpPr>
            <a:spLocks noChangeArrowheads="1"/>
          </p:cNvSpPr>
          <p:nvPr/>
        </p:nvSpPr>
        <p:spPr bwMode="auto">
          <a:xfrm>
            <a:off x="7315200" y="2743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35" name="Oval 53"/>
          <p:cNvSpPr>
            <a:spLocks noChangeArrowheads="1"/>
          </p:cNvSpPr>
          <p:nvPr/>
        </p:nvSpPr>
        <p:spPr bwMode="auto">
          <a:xfrm>
            <a:off x="7010400" y="32004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>
              <a:latin typeface="Times New Roman" charset="0"/>
            </a:endParaRPr>
          </a:p>
        </p:txBody>
      </p:sp>
      <p:sp>
        <p:nvSpPr>
          <p:cNvPr id="98336" name="AutoShape 54"/>
          <p:cNvSpPr>
            <a:spLocks noChangeArrowheads="1"/>
          </p:cNvSpPr>
          <p:nvPr/>
        </p:nvSpPr>
        <p:spPr bwMode="auto">
          <a:xfrm>
            <a:off x="6934200" y="2743200"/>
            <a:ext cx="990600" cy="685800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P2</a:t>
            </a:r>
          </a:p>
        </p:txBody>
      </p:sp>
      <p:grpSp>
        <p:nvGrpSpPr>
          <p:cNvPr id="98337" name="Group 55"/>
          <p:cNvGrpSpPr>
            <a:grpSpLocks/>
          </p:cNvGrpSpPr>
          <p:nvPr/>
        </p:nvGrpSpPr>
        <p:grpSpPr bwMode="auto">
          <a:xfrm>
            <a:off x="6934200" y="3505200"/>
            <a:ext cx="1066800" cy="685800"/>
            <a:chOff x="4848" y="1056"/>
            <a:chExt cx="672" cy="432"/>
          </a:xfrm>
        </p:grpSpPr>
        <p:sp>
          <p:nvSpPr>
            <p:cNvPr id="98354" name="Oval 56"/>
            <p:cNvSpPr>
              <a:spLocks noChangeArrowheads="1"/>
            </p:cNvSpPr>
            <p:nvPr/>
          </p:nvSpPr>
          <p:spPr bwMode="auto">
            <a:xfrm>
              <a:off x="5136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55" name="Oval 57"/>
            <p:cNvSpPr>
              <a:spLocks noChangeArrowheads="1"/>
            </p:cNvSpPr>
            <p:nvPr/>
          </p:nvSpPr>
          <p:spPr bwMode="auto">
            <a:xfrm>
              <a:off x="4992" y="129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56" name="Oval 58"/>
            <p:cNvSpPr>
              <a:spLocks noChangeArrowheads="1"/>
            </p:cNvSpPr>
            <p:nvPr/>
          </p:nvSpPr>
          <p:spPr bwMode="auto">
            <a:xfrm>
              <a:off x="5328" y="110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57" name="Oval 59"/>
            <p:cNvSpPr>
              <a:spLocks noChangeArrowheads="1"/>
            </p:cNvSpPr>
            <p:nvPr/>
          </p:nvSpPr>
          <p:spPr bwMode="auto">
            <a:xfrm>
              <a:off x="4848" y="1104"/>
              <a:ext cx="144" cy="144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58" name="Oval 60"/>
            <p:cNvSpPr>
              <a:spLocks noChangeArrowheads="1"/>
            </p:cNvSpPr>
            <p:nvPr/>
          </p:nvSpPr>
          <p:spPr bwMode="auto">
            <a:xfrm>
              <a:off x="5376" y="129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59" name="Oval 61"/>
            <p:cNvSpPr>
              <a:spLocks noChangeArrowheads="1"/>
            </p:cNvSpPr>
            <p:nvPr/>
          </p:nvSpPr>
          <p:spPr bwMode="auto">
            <a:xfrm>
              <a:off x="4896" y="1152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360" name="Oval 62"/>
            <p:cNvSpPr>
              <a:spLocks noChangeArrowheads="1"/>
            </p:cNvSpPr>
            <p:nvPr/>
          </p:nvSpPr>
          <p:spPr bwMode="auto">
            <a:xfrm>
              <a:off x="5184" y="134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>
                <a:latin typeface="Times New Roman" charset="0"/>
              </a:endParaRPr>
            </a:p>
          </p:txBody>
        </p:sp>
        <p:sp>
          <p:nvSpPr>
            <p:cNvPr id="98361" name="AutoShape 63"/>
            <p:cNvSpPr>
              <a:spLocks noChangeArrowheads="1"/>
            </p:cNvSpPr>
            <p:nvPr/>
          </p:nvSpPr>
          <p:spPr bwMode="auto">
            <a:xfrm>
              <a:off x="4896" y="1056"/>
              <a:ext cx="624" cy="432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de-DE">
                  <a:latin typeface="Times New Roman" charset="0"/>
                </a:rPr>
                <a:t>P3</a:t>
              </a:r>
            </a:p>
          </p:txBody>
        </p:sp>
      </p:grpSp>
      <p:cxnSp>
        <p:nvCxnSpPr>
          <p:cNvPr id="98338" name="AutoShape 64"/>
          <p:cNvCxnSpPr>
            <a:cxnSpLocks noChangeShapeType="1"/>
            <a:stCxn id="98328" idx="1"/>
            <a:endCxn id="98325" idx="4"/>
          </p:cNvCxnSpPr>
          <p:nvPr/>
        </p:nvCxnSpPr>
        <p:spPr bwMode="auto">
          <a:xfrm rot="10800000">
            <a:off x="2224088" y="2019300"/>
            <a:ext cx="679450" cy="1028700"/>
          </a:xfrm>
          <a:prstGeom prst="curvedConnector3">
            <a:avLst>
              <a:gd name="adj1" fmla="val 50935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39" name="AutoShape 65"/>
          <p:cNvCxnSpPr>
            <a:cxnSpLocks noChangeShapeType="1"/>
            <a:stCxn id="98328" idx="1"/>
            <a:endCxn id="98383" idx="4"/>
          </p:cNvCxnSpPr>
          <p:nvPr/>
        </p:nvCxnSpPr>
        <p:spPr bwMode="auto">
          <a:xfrm rot="10800000">
            <a:off x="2224088" y="2857500"/>
            <a:ext cx="679450" cy="190500"/>
          </a:xfrm>
          <a:prstGeom prst="curvedConnector3">
            <a:avLst>
              <a:gd name="adj1" fmla="val 50935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40" name="AutoShape 66"/>
          <p:cNvCxnSpPr>
            <a:cxnSpLocks noChangeShapeType="1"/>
            <a:stCxn id="98328" idx="1"/>
            <a:endCxn id="98376" idx="4"/>
          </p:cNvCxnSpPr>
          <p:nvPr/>
        </p:nvCxnSpPr>
        <p:spPr bwMode="auto">
          <a:xfrm rot="10800000" flipV="1">
            <a:off x="2224088" y="3048000"/>
            <a:ext cx="679450" cy="723900"/>
          </a:xfrm>
          <a:prstGeom prst="curvedConnector3">
            <a:avLst>
              <a:gd name="adj1" fmla="val 50935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341" name="Text Box 67"/>
          <p:cNvSpPr txBox="1">
            <a:spLocks noChangeArrowheads="1"/>
          </p:cNvSpPr>
          <p:nvPr/>
        </p:nvSpPr>
        <p:spPr bwMode="auto">
          <a:xfrm>
            <a:off x="4724400" y="2667000"/>
            <a:ext cx="1231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Partition</a:t>
            </a:r>
          </a:p>
          <a:p>
            <a:r>
              <a:rPr lang="de-DE">
                <a:latin typeface="Times New Roman" charset="0"/>
              </a:rPr>
              <a:t>h(S.A)</a:t>
            </a:r>
          </a:p>
        </p:txBody>
      </p:sp>
      <p:sp>
        <p:nvSpPr>
          <p:cNvPr id="98342" name="Text Box 68"/>
          <p:cNvSpPr txBox="1">
            <a:spLocks noChangeArrowheads="1"/>
          </p:cNvSpPr>
          <p:nvPr/>
        </p:nvSpPr>
        <p:spPr bwMode="auto">
          <a:xfrm>
            <a:off x="5334000" y="3810000"/>
            <a:ext cx="1062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receive</a:t>
            </a:r>
          </a:p>
        </p:txBody>
      </p:sp>
      <p:sp>
        <p:nvSpPr>
          <p:cNvPr id="98343" name="Line 69"/>
          <p:cNvSpPr>
            <a:spLocks noChangeShapeType="1"/>
          </p:cNvSpPr>
          <p:nvPr/>
        </p:nvSpPr>
        <p:spPr bwMode="auto">
          <a:xfrm flipH="1" flipV="1">
            <a:off x="5410200" y="3429000"/>
            <a:ext cx="381000" cy="533400"/>
          </a:xfrm>
          <a:prstGeom prst="line">
            <a:avLst/>
          </a:prstGeom>
          <a:noFill/>
          <a:ln w="38100">
            <a:solidFill>
              <a:srgbClr val="66CC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98344" name="AutoShape 70"/>
          <p:cNvCxnSpPr>
            <a:cxnSpLocks noChangeShapeType="1"/>
            <a:stCxn id="98341" idx="3"/>
            <a:endCxn id="98369" idx="2"/>
          </p:cNvCxnSpPr>
          <p:nvPr/>
        </p:nvCxnSpPr>
        <p:spPr bwMode="auto">
          <a:xfrm flipV="1">
            <a:off x="5956300" y="2247900"/>
            <a:ext cx="887413" cy="830263"/>
          </a:xfrm>
          <a:prstGeom prst="curvedConnector3">
            <a:avLst>
              <a:gd name="adj1" fmla="val 50806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45" name="AutoShape 71"/>
          <p:cNvCxnSpPr>
            <a:cxnSpLocks noChangeShapeType="1"/>
            <a:stCxn id="98341" idx="3"/>
            <a:endCxn id="98336" idx="2"/>
          </p:cNvCxnSpPr>
          <p:nvPr/>
        </p:nvCxnSpPr>
        <p:spPr bwMode="auto">
          <a:xfrm>
            <a:off x="5956300" y="3078163"/>
            <a:ext cx="963613" cy="7937"/>
          </a:xfrm>
          <a:prstGeom prst="curvedConnector3">
            <a:avLst>
              <a:gd name="adj1" fmla="val 50741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46" name="AutoShape 72"/>
          <p:cNvCxnSpPr>
            <a:cxnSpLocks noChangeShapeType="1"/>
            <a:stCxn id="98341" idx="3"/>
            <a:endCxn id="98361" idx="2"/>
          </p:cNvCxnSpPr>
          <p:nvPr/>
        </p:nvCxnSpPr>
        <p:spPr bwMode="auto">
          <a:xfrm>
            <a:off x="5956300" y="3078163"/>
            <a:ext cx="1039813" cy="769937"/>
          </a:xfrm>
          <a:prstGeom prst="curvedConnector3">
            <a:avLst>
              <a:gd name="adj1" fmla="val 50685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347" name="Oval 73"/>
          <p:cNvSpPr>
            <a:spLocks noChangeArrowheads="1"/>
          </p:cNvSpPr>
          <p:nvPr/>
        </p:nvSpPr>
        <p:spPr bwMode="auto">
          <a:xfrm>
            <a:off x="2438400" y="23622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48" name="Oval 74"/>
          <p:cNvSpPr>
            <a:spLocks noChangeArrowheads="1"/>
          </p:cNvSpPr>
          <p:nvPr/>
        </p:nvSpPr>
        <p:spPr bwMode="auto">
          <a:xfrm>
            <a:off x="7010400" y="39624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49" name="Oval 75"/>
          <p:cNvSpPr>
            <a:spLocks noChangeArrowheads="1"/>
          </p:cNvSpPr>
          <p:nvPr/>
        </p:nvSpPr>
        <p:spPr bwMode="auto">
          <a:xfrm>
            <a:off x="7162800" y="35814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50" name="Oval 76"/>
          <p:cNvSpPr>
            <a:spLocks noChangeArrowheads="1"/>
          </p:cNvSpPr>
          <p:nvPr/>
        </p:nvSpPr>
        <p:spPr bwMode="auto">
          <a:xfrm>
            <a:off x="6934200" y="30480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51" name="Oval 77"/>
          <p:cNvSpPr>
            <a:spLocks noChangeArrowheads="1"/>
          </p:cNvSpPr>
          <p:nvPr/>
        </p:nvSpPr>
        <p:spPr bwMode="auto">
          <a:xfrm>
            <a:off x="7620000" y="37338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8352" name="Oval 78"/>
          <p:cNvSpPr>
            <a:spLocks noChangeArrowheads="1"/>
          </p:cNvSpPr>
          <p:nvPr/>
        </p:nvSpPr>
        <p:spPr bwMode="auto">
          <a:xfrm>
            <a:off x="7391400" y="32004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1695" name="Text Box 79"/>
          <p:cNvSpPr txBox="1">
            <a:spLocks noChangeArrowheads="1"/>
          </p:cNvSpPr>
          <p:nvPr/>
        </p:nvSpPr>
        <p:spPr bwMode="auto">
          <a:xfrm>
            <a:off x="6172200" y="4419600"/>
            <a:ext cx="477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2800" b="1">
                <a:latin typeface="Times New Roman" charset="0"/>
                <a:sym typeface="Symbol" charset="0"/>
              </a:rPr>
              <a:t></a:t>
            </a:r>
            <a:endParaRPr lang="de-DE"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9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126BD7E-D156-E546-B6AF-198F112DBF98}" type="slidenum">
              <a:rPr lang="en-US" sz="1400">
                <a:solidFill>
                  <a:srgbClr val="CC66FF"/>
                </a:solidFill>
              </a:rPr>
              <a:pPr/>
              <a:t>4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1752600" y="1752600"/>
            <a:ext cx="457200" cy="685800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-152400" y="533400"/>
            <a:ext cx="9296400" cy="11430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„Normaler</a:t>
            </a:r>
            <a:r>
              <a:rPr lang="ja-JP" altLang="de-DE">
                <a:latin typeface="Arial Black" charset="0"/>
              </a:rPr>
              <a:t>“</a:t>
            </a:r>
            <a:r>
              <a:rPr lang="de-DE" altLang="ja-JP">
                <a:latin typeface="Arial Black" charset="0"/>
              </a:rPr>
              <a:t> blockierender Hash-Join mit Überlauf: </a:t>
            </a:r>
            <a:br>
              <a:rPr lang="de-DE" altLang="ja-JP">
                <a:latin typeface="Arial Black" charset="0"/>
              </a:rPr>
            </a:br>
            <a:r>
              <a:rPr lang="de-DE" altLang="ja-JP">
                <a:solidFill>
                  <a:srgbClr val="0000FF"/>
                </a:solidFill>
                <a:latin typeface="Arial Black" charset="0"/>
              </a:rPr>
              <a:t>Build/Probe</a:t>
            </a:r>
            <a:endParaRPr lang="de-DE">
              <a:latin typeface="Arial Black" charset="0"/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1447800" y="5354638"/>
            <a:ext cx="1981200" cy="1046162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Send</a:t>
            </a:r>
          </a:p>
          <a:p>
            <a:endParaRPr lang="de-DE">
              <a:latin typeface="Times New Roman" charset="0"/>
            </a:endParaRPr>
          </a:p>
          <a:p>
            <a:r>
              <a:rPr lang="de-DE">
                <a:latin typeface="Times New Roman" charset="0"/>
              </a:rPr>
              <a:t>R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6248400" y="5354638"/>
            <a:ext cx="1981200" cy="1046162"/>
          </a:xfrm>
          <a:prstGeom prst="rect">
            <a:avLst/>
          </a:prstGeom>
          <a:solidFill>
            <a:srgbClr val="FFFFFF"/>
          </a:solidFill>
          <a:ln w="38100">
            <a:solidFill>
              <a:srgbClr val="33CC33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Send</a:t>
            </a:r>
          </a:p>
          <a:p>
            <a:endParaRPr lang="de-DE">
              <a:latin typeface="Times New Roman" charset="0"/>
            </a:endParaRPr>
          </a:p>
          <a:p>
            <a:r>
              <a:rPr lang="de-DE">
                <a:latin typeface="Times New Roman" charset="0"/>
              </a:rPr>
              <a:t>S</a:t>
            </a:r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 flipV="1">
            <a:off x="2438400" y="5703888"/>
            <a:ext cx="0" cy="3476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 flipV="1">
            <a:off x="7239000" y="5703888"/>
            <a:ext cx="0" cy="3476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990600" y="1524000"/>
            <a:ext cx="7162800" cy="2720975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1" name="Line 9"/>
          <p:cNvSpPr>
            <a:spLocks noChangeShapeType="1"/>
          </p:cNvSpPr>
          <p:nvPr/>
        </p:nvSpPr>
        <p:spPr bwMode="auto">
          <a:xfrm flipV="1">
            <a:off x="2438400" y="4191000"/>
            <a:ext cx="228600" cy="1233488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2" name="Line 10"/>
          <p:cNvSpPr>
            <a:spLocks noChangeShapeType="1"/>
          </p:cNvSpPr>
          <p:nvPr/>
        </p:nvSpPr>
        <p:spPr bwMode="auto">
          <a:xfrm flipH="1" flipV="1">
            <a:off x="5943600" y="4191000"/>
            <a:ext cx="1143000" cy="1157288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3" name="Oval 15"/>
          <p:cNvSpPr>
            <a:spLocks noChangeArrowheads="1"/>
          </p:cNvSpPr>
          <p:nvPr/>
        </p:nvSpPr>
        <p:spPr bwMode="auto">
          <a:xfrm>
            <a:off x="1828800" y="2971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4" name="Oval 16"/>
          <p:cNvSpPr>
            <a:spLocks noChangeArrowheads="1"/>
          </p:cNvSpPr>
          <p:nvPr/>
        </p:nvSpPr>
        <p:spPr bwMode="auto">
          <a:xfrm>
            <a:off x="1143000" y="2209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5" name="Oval 17"/>
          <p:cNvSpPr>
            <a:spLocks noChangeArrowheads="1"/>
          </p:cNvSpPr>
          <p:nvPr/>
        </p:nvSpPr>
        <p:spPr bwMode="auto">
          <a:xfrm>
            <a:off x="1828800" y="1828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6" name="Oval 18"/>
          <p:cNvSpPr>
            <a:spLocks noChangeArrowheads="1"/>
          </p:cNvSpPr>
          <p:nvPr/>
        </p:nvSpPr>
        <p:spPr bwMode="auto">
          <a:xfrm>
            <a:off x="1143000" y="1828800"/>
            <a:ext cx="228600" cy="228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7" name="Oval 19"/>
          <p:cNvSpPr>
            <a:spLocks noChangeArrowheads="1"/>
          </p:cNvSpPr>
          <p:nvPr/>
        </p:nvSpPr>
        <p:spPr bwMode="auto">
          <a:xfrm>
            <a:off x="1981200" y="21336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8" name="Oval 20"/>
          <p:cNvSpPr>
            <a:spLocks noChangeArrowheads="1"/>
          </p:cNvSpPr>
          <p:nvPr/>
        </p:nvSpPr>
        <p:spPr bwMode="auto">
          <a:xfrm>
            <a:off x="1143000" y="1828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9" name="Oval 21"/>
          <p:cNvSpPr>
            <a:spLocks noChangeArrowheads="1"/>
          </p:cNvSpPr>
          <p:nvPr/>
        </p:nvSpPr>
        <p:spPr bwMode="auto">
          <a:xfrm>
            <a:off x="1524000" y="2209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>
              <a:latin typeface="Times New Roman" charset="0"/>
            </a:endParaRPr>
          </a:p>
        </p:txBody>
      </p:sp>
      <p:sp>
        <p:nvSpPr>
          <p:cNvPr id="100370" name="AutoShape 22"/>
          <p:cNvSpPr>
            <a:spLocks noChangeArrowheads="1"/>
          </p:cNvSpPr>
          <p:nvPr/>
        </p:nvSpPr>
        <p:spPr bwMode="auto">
          <a:xfrm>
            <a:off x="1066800" y="1600200"/>
            <a:ext cx="1143000" cy="838200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P1</a:t>
            </a:r>
          </a:p>
        </p:txBody>
      </p:sp>
      <p:grpSp>
        <p:nvGrpSpPr>
          <p:cNvPr id="100371" name="Group 23"/>
          <p:cNvGrpSpPr>
            <a:grpSpLocks/>
          </p:cNvGrpSpPr>
          <p:nvPr/>
        </p:nvGrpSpPr>
        <p:grpSpPr bwMode="auto">
          <a:xfrm>
            <a:off x="1066800" y="2438400"/>
            <a:ext cx="1143000" cy="838200"/>
            <a:chOff x="672" y="1008"/>
            <a:chExt cx="720" cy="528"/>
          </a:xfrm>
        </p:grpSpPr>
        <p:sp>
          <p:nvSpPr>
            <p:cNvPr id="100429" name="Oval 24"/>
            <p:cNvSpPr>
              <a:spLocks noChangeArrowheads="1"/>
            </p:cNvSpPr>
            <p:nvPr/>
          </p:nvSpPr>
          <p:spPr bwMode="auto">
            <a:xfrm>
              <a:off x="720" y="139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30" name="Oval 25"/>
            <p:cNvSpPr>
              <a:spLocks noChangeArrowheads="1"/>
            </p:cNvSpPr>
            <p:nvPr/>
          </p:nvSpPr>
          <p:spPr bwMode="auto">
            <a:xfrm>
              <a:off x="1200" y="115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31" name="Oval 26"/>
            <p:cNvSpPr>
              <a:spLocks noChangeArrowheads="1"/>
            </p:cNvSpPr>
            <p:nvPr/>
          </p:nvSpPr>
          <p:spPr bwMode="auto">
            <a:xfrm>
              <a:off x="720" y="1152"/>
              <a:ext cx="144" cy="144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32" name="Oval 27"/>
            <p:cNvSpPr>
              <a:spLocks noChangeArrowheads="1"/>
            </p:cNvSpPr>
            <p:nvPr/>
          </p:nvSpPr>
          <p:spPr bwMode="auto">
            <a:xfrm>
              <a:off x="1248" y="1344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33" name="Oval 28"/>
            <p:cNvSpPr>
              <a:spLocks noChangeArrowheads="1"/>
            </p:cNvSpPr>
            <p:nvPr/>
          </p:nvSpPr>
          <p:spPr bwMode="auto">
            <a:xfrm>
              <a:off x="720" y="115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34" name="Oval 29"/>
            <p:cNvSpPr>
              <a:spLocks noChangeArrowheads="1"/>
            </p:cNvSpPr>
            <p:nvPr/>
          </p:nvSpPr>
          <p:spPr bwMode="auto">
            <a:xfrm>
              <a:off x="1056" y="139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>
                <a:latin typeface="Times New Roman" charset="0"/>
              </a:endParaRPr>
            </a:p>
          </p:txBody>
        </p:sp>
        <p:sp>
          <p:nvSpPr>
            <p:cNvPr id="100435" name="AutoShape 30"/>
            <p:cNvSpPr>
              <a:spLocks noChangeArrowheads="1"/>
            </p:cNvSpPr>
            <p:nvPr/>
          </p:nvSpPr>
          <p:spPr bwMode="auto">
            <a:xfrm>
              <a:off x="672" y="1008"/>
              <a:ext cx="720" cy="528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de-DE">
                  <a:latin typeface="Times New Roman" charset="0"/>
                </a:rPr>
                <a:t>P2</a:t>
              </a:r>
            </a:p>
          </p:txBody>
        </p:sp>
      </p:grpSp>
      <p:grpSp>
        <p:nvGrpSpPr>
          <p:cNvPr id="100372" name="Group 31"/>
          <p:cNvGrpSpPr>
            <a:grpSpLocks/>
          </p:cNvGrpSpPr>
          <p:nvPr/>
        </p:nvGrpSpPr>
        <p:grpSpPr bwMode="auto">
          <a:xfrm>
            <a:off x="1066800" y="3352800"/>
            <a:ext cx="1143000" cy="838200"/>
            <a:chOff x="672" y="1008"/>
            <a:chExt cx="720" cy="528"/>
          </a:xfrm>
        </p:grpSpPr>
        <p:sp>
          <p:nvSpPr>
            <p:cNvPr id="100422" name="Oval 32"/>
            <p:cNvSpPr>
              <a:spLocks noChangeArrowheads="1"/>
            </p:cNvSpPr>
            <p:nvPr/>
          </p:nvSpPr>
          <p:spPr bwMode="auto">
            <a:xfrm>
              <a:off x="720" y="139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23" name="Oval 33"/>
            <p:cNvSpPr>
              <a:spLocks noChangeArrowheads="1"/>
            </p:cNvSpPr>
            <p:nvPr/>
          </p:nvSpPr>
          <p:spPr bwMode="auto">
            <a:xfrm>
              <a:off x="1200" y="115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24" name="Oval 34"/>
            <p:cNvSpPr>
              <a:spLocks noChangeArrowheads="1"/>
            </p:cNvSpPr>
            <p:nvPr/>
          </p:nvSpPr>
          <p:spPr bwMode="auto">
            <a:xfrm>
              <a:off x="720" y="1152"/>
              <a:ext cx="144" cy="144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25" name="Oval 35"/>
            <p:cNvSpPr>
              <a:spLocks noChangeArrowheads="1"/>
            </p:cNvSpPr>
            <p:nvPr/>
          </p:nvSpPr>
          <p:spPr bwMode="auto">
            <a:xfrm>
              <a:off x="1248" y="1344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26" name="Oval 36"/>
            <p:cNvSpPr>
              <a:spLocks noChangeArrowheads="1"/>
            </p:cNvSpPr>
            <p:nvPr/>
          </p:nvSpPr>
          <p:spPr bwMode="auto">
            <a:xfrm>
              <a:off x="720" y="115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27" name="Oval 37"/>
            <p:cNvSpPr>
              <a:spLocks noChangeArrowheads="1"/>
            </p:cNvSpPr>
            <p:nvPr/>
          </p:nvSpPr>
          <p:spPr bwMode="auto">
            <a:xfrm>
              <a:off x="1056" y="1392"/>
              <a:ext cx="144" cy="14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>
                <a:latin typeface="Times New Roman" charset="0"/>
              </a:endParaRPr>
            </a:p>
          </p:txBody>
        </p:sp>
        <p:sp>
          <p:nvSpPr>
            <p:cNvPr id="100428" name="AutoShape 38"/>
            <p:cNvSpPr>
              <a:spLocks noChangeArrowheads="1"/>
            </p:cNvSpPr>
            <p:nvPr/>
          </p:nvSpPr>
          <p:spPr bwMode="auto">
            <a:xfrm>
              <a:off x="672" y="1008"/>
              <a:ext cx="720" cy="528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de-DE">
                  <a:latin typeface="Times New Roman" charset="0"/>
                </a:rPr>
                <a:t>P3</a:t>
              </a:r>
            </a:p>
          </p:txBody>
        </p:sp>
      </p:grpSp>
      <p:sp>
        <p:nvSpPr>
          <p:cNvPr id="100373" name="Text Box 39"/>
          <p:cNvSpPr txBox="1">
            <a:spLocks noChangeArrowheads="1"/>
          </p:cNvSpPr>
          <p:nvPr/>
        </p:nvSpPr>
        <p:spPr bwMode="auto">
          <a:xfrm>
            <a:off x="2916238" y="2636838"/>
            <a:ext cx="1231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Partition</a:t>
            </a:r>
          </a:p>
          <a:p>
            <a:r>
              <a:rPr lang="de-DE">
                <a:latin typeface="Times New Roman" charset="0"/>
              </a:rPr>
              <a:t>h(R.A)</a:t>
            </a:r>
          </a:p>
        </p:txBody>
      </p:sp>
      <p:grpSp>
        <p:nvGrpSpPr>
          <p:cNvPr id="100374" name="Group 41"/>
          <p:cNvGrpSpPr>
            <a:grpSpLocks/>
          </p:cNvGrpSpPr>
          <p:nvPr/>
        </p:nvGrpSpPr>
        <p:grpSpPr bwMode="auto">
          <a:xfrm>
            <a:off x="6781800" y="1905000"/>
            <a:ext cx="1066800" cy="685800"/>
            <a:chOff x="3408" y="1056"/>
            <a:chExt cx="672" cy="432"/>
          </a:xfrm>
        </p:grpSpPr>
        <p:sp>
          <p:nvSpPr>
            <p:cNvPr id="100414" name="Oval 42"/>
            <p:cNvSpPr>
              <a:spLocks noChangeArrowheads="1"/>
            </p:cNvSpPr>
            <p:nvPr/>
          </p:nvSpPr>
          <p:spPr bwMode="auto">
            <a:xfrm>
              <a:off x="3648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15" name="Oval 43"/>
            <p:cNvSpPr>
              <a:spLocks noChangeArrowheads="1"/>
            </p:cNvSpPr>
            <p:nvPr/>
          </p:nvSpPr>
          <p:spPr bwMode="auto">
            <a:xfrm>
              <a:off x="3504" y="134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16" name="Oval 44"/>
            <p:cNvSpPr>
              <a:spLocks noChangeArrowheads="1"/>
            </p:cNvSpPr>
            <p:nvPr/>
          </p:nvSpPr>
          <p:spPr bwMode="auto">
            <a:xfrm>
              <a:off x="3888" y="110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17" name="Oval 45"/>
            <p:cNvSpPr>
              <a:spLocks noChangeArrowheads="1"/>
            </p:cNvSpPr>
            <p:nvPr/>
          </p:nvSpPr>
          <p:spPr bwMode="auto">
            <a:xfrm>
              <a:off x="3408" y="1104"/>
              <a:ext cx="144" cy="144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18" name="Oval 46"/>
            <p:cNvSpPr>
              <a:spLocks noChangeArrowheads="1"/>
            </p:cNvSpPr>
            <p:nvPr/>
          </p:nvSpPr>
          <p:spPr bwMode="auto">
            <a:xfrm>
              <a:off x="3936" y="129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19" name="Oval 47"/>
            <p:cNvSpPr>
              <a:spLocks noChangeArrowheads="1"/>
            </p:cNvSpPr>
            <p:nvPr/>
          </p:nvSpPr>
          <p:spPr bwMode="auto">
            <a:xfrm>
              <a:off x="3456" y="1152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20" name="Oval 48"/>
            <p:cNvSpPr>
              <a:spLocks noChangeArrowheads="1"/>
            </p:cNvSpPr>
            <p:nvPr/>
          </p:nvSpPr>
          <p:spPr bwMode="auto">
            <a:xfrm>
              <a:off x="3744" y="134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>
                <a:latin typeface="Times New Roman" charset="0"/>
              </a:endParaRPr>
            </a:p>
          </p:txBody>
        </p:sp>
        <p:sp>
          <p:nvSpPr>
            <p:cNvPr id="100421" name="AutoShape 49"/>
            <p:cNvSpPr>
              <a:spLocks noChangeArrowheads="1"/>
            </p:cNvSpPr>
            <p:nvPr/>
          </p:nvSpPr>
          <p:spPr bwMode="auto">
            <a:xfrm>
              <a:off x="3456" y="1056"/>
              <a:ext cx="624" cy="432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de-DE">
                  <a:latin typeface="Times New Roman" charset="0"/>
                </a:rPr>
                <a:t>P1</a:t>
              </a:r>
            </a:p>
          </p:txBody>
        </p:sp>
      </p:grpSp>
      <p:sp>
        <p:nvSpPr>
          <p:cNvPr id="100375" name="Oval 50"/>
          <p:cNvSpPr>
            <a:spLocks noChangeArrowheads="1"/>
          </p:cNvSpPr>
          <p:nvPr/>
        </p:nvSpPr>
        <p:spPr bwMode="auto">
          <a:xfrm>
            <a:off x="7010400" y="28956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76" name="Oval 51"/>
          <p:cNvSpPr>
            <a:spLocks noChangeArrowheads="1"/>
          </p:cNvSpPr>
          <p:nvPr/>
        </p:nvSpPr>
        <p:spPr bwMode="auto">
          <a:xfrm>
            <a:off x="7620000" y="28956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77" name="Oval 52"/>
          <p:cNvSpPr>
            <a:spLocks noChangeArrowheads="1"/>
          </p:cNvSpPr>
          <p:nvPr/>
        </p:nvSpPr>
        <p:spPr bwMode="auto">
          <a:xfrm>
            <a:off x="6553200" y="1752600"/>
            <a:ext cx="228600" cy="228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78" name="Oval 53"/>
          <p:cNvSpPr>
            <a:spLocks noChangeArrowheads="1"/>
          </p:cNvSpPr>
          <p:nvPr/>
        </p:nvSpPr>
        <p:spPr bwMode="auto">
          <a:xfrm>
            <a:off x="7620000" y="3124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79" name="Oval 54"/>
          <p:cNvSpPr>
            <a:spLocks noChangeArrowheads="1"/>
          </p:cNvSpPr>
          <p:nvPr/>
        </p:nvSpPr>
        <p:spPr bwMode="auto">
          <a:xfrm>
            <a:off x="7315200" y="2743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80" name="Oval 55"/>
          <p:cNvSpPr>
            <a:spLocks noChangeArrowheads="1"/>
          </p:cNvSpPr>
          <p:nvPr/>
        </p:nvSpPr>
        <p:spPr bwMode="auto">
          <a:xfrm>
            <a:off x="7010400" y="32004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>
              <a:latin typeface="Times New Roman" charset="0"/>
            </a:endParaRPr>
          </a:p>
        </p:txBody>
      </p:sp>
      <p:sp>
        <p:nvSpPr>
          <p:cNvPr id="100381" name="AutoShape 56"/>
          <p:cNvSpPr>
            <a:spLocks noChangeArrowheads="1"/>
          </p:cNvSpPr>
          <p:nvPr/>
        </p:nvSpPr>
        <p:spPr bwMode="auto">
          <a:xfrm>
            <a:off x="6934200" y="2743200"/>
            <a:ext cx="990600" cy="685800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de-DE">
                <a:latin typeface="Times New Roman" charset="0"/>
              </a:rPr>
              <a:t>P2</a:t>
            </a:r>
          </a:p>
        </p:txBody>
      </p:sp>
      <p:grpSp>
        <p:nvGrpSpPr>
          <p:cNvPr id="100382" name="Group 57"/>
          <p:cNvGrpSpPr>
            <a:grpSpLocks/>
          </p:cNvGrpSpPr>
          <p:nvPr/>
        </p:nvGrpSpPr>
        <p:grpSpPr bwMode="auto">
          <a:xfrm>
            <a:off x="6934200" y="3505200"/>
            <a:ext cx="1066800" cy="685800"/>
            <a:chOff x="4848" y="1056"/>
            <a:chExt cx="672" cy="432"/>
          </a:xfrm>
        </p:grpSpPr>
        <p:sp>
          <p:nvSpPr>
            <p:cNvPr id="100406" name="Oval 58"/>
            <p:cNvSpPr>
              <a:spLocks noChangeArrowheads="1"/>
            </p:cNvSpPr>
            <p:nvPr/>
          </p:nvSpPr>
          <p:spPr bwMode="auto">
            <a:xfrm>
              <a:off x="5136" y="105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07" name="Oval 59"/>
            <p:cNvSpPr>
              <a:spLocks noChangeArrowheads="1"/>
            </p:cNvSpPr>
            <p:nvPr/>
          </p:nvSpPr>
          <p:spPr bwMode="auto">
            <a:xfrm>
              <a:off x="4992" y="129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08" name="Oval 60"/>
            <p:cNvSpPr>
              <a:spLocks noChangeArrowheads="1"/>
            </p:cNvSpPr>
            <p:nvPr/>
          </p:nvSpPr>
          <p:spPr bwMode="auto">
            <a:xfrm>
              <a:off x="5328" y="110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09" name="Oval 61"/>
            <p:cNvSpPr>
              <a:spLocks noChangeArrowheads="1"/>
            </p:cNvSpPr>
            <p:nvPr/>
          </p:nvSpPr>
          <p:spPr bwMode="auto">
            <a:xfrm>
              <a:off x="4848" y="1104"/>
              <a:ext cx="144" cy="144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10" name="Oval 62"/>
            <p:cNvSpPr>
              <a:spLocks noChangeArrowheads="1"/>
            </p:cNvSpPr>
            <p:nvPr/>
          </p:nvSpPr>
          <p:spPr bwMode="auto">
            <a:xfrm>
              <a:off x="5376" y="1296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11" name="Oval 63"/>
            <p:cNvSpPr>
              <a:spLocks noChangeArrowheads="1"/>
            </p:cNvSpPr>
            <p:nvPr/>
          </p:nvSpPr>
          <p:spPr bwMode="auto">
            <a:xfrm>
              <a:off x="4896" y="1152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412" name="Oval 64"/>
            <p:cNvSpPr>
              <a:spLocks noChangeArrowheads="1"/>
            </p:cNvSpPr>
            <p:nvPr/>
          </p:nvSpPr>
          <p:spPr bwMode="auto">
            <a:xfrm>
              <a:off x="5184" y="1344"/>
              <a:ext cx="144" cy="14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>
                <a:latin typeface="Times New Roman" charset="0"/>
              </a:endParaRPr>
            </a:p>
          </p:txBody>
        </p:sp>
        <p:sp>
          <p:nvSpPr>
            <p:cNvPr id="100413" name="AutoShape 65"/>
            <p:cNvSpPr>
              <a:spLocks noChangeArrowheads="1"/>
            </p:cNvSpPr>
            <p:nvPr/>
          </p:nvSpPr>
          <p:spPr bwMode="auto">
            <a:xfrm>
              <a:off x="4896" y="1056"/>
              <a:ext cx="624" cy="432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de-DE">
                  <a:latin typeface="Times New Roman" charset="0"/>
                </a:rPr>
                <a:t>P3</a:t>
              </a:r>
            </a:p>
          </p:txBody>
        </p:sp>
      </p:grpSp>
      <p:sp>
        <p:nvSpPr>
          <p:cNvPr id="112706" name="Text Box 66"/>
          <p:cNvSpPr txBox="1">
            <a:spLocks noChangeArrowheads="1"/>
          </p:cNvSpPr>
          <p:nvPr/>
        </p:nvSpPr>
        <p:spPr bwMode="auto">
          <a:xfrm>
            <a:off x="6019800" y="4267200"/>
            <a:ext cx="477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2800" b="1">
                <a:latin typeface="Times New Roman" charset="0"/>
                <a:sym typeface="Symbol" charset="0"/>
              </a:rPr>
              <a:t></a:t>
            </a:r>
            <a:endParaRPr lang="de-DE">
              <a:latin typeface="Times New Roman" charset="0"/>
            </a:endParaRPr>
          </a:p>
        </p:txBody>
      </p:sp>
      <p:sp>
        <p:nvSpPr>
          <p:cNvPr id="100384" name="Oval 67"/>
          <p:cNvSpPr>
            <a:spLocks noChangeArrowheads="1"/>
          </p:cNvSpPr>
          <p:nvPr/>
        </p:nvSpPr>
        <p:spPr bwMode="auto">
          <a:xfrm>
            <a:off x="5029200" y="9144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08" name="Text Box 68"/>
          <p:cNvSpPr txBox="1">
            <a:spLocks noChangeArrowheads="1"/>
          </p:cNvSpPr>
          <p:nvPr/>
        </p:nvSpPr>
        <p:spPr bwMode="auto">
          <a:xfrm>
            <a:off x="6629400" y="1447800"/>
            <a:ext cx="809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build</a:t>
            </a:r>
          </a:p>
        </p:txBody>
      </p:sp>
      <p:sp>
        <p:nvSpPr>
          <p:cNvPr id="100386" name="Rectangle 69"/>
          <p:cNvSpPr>
            <a:spLocks noChangeArrowheads="1"/>
          </p:cNvSpPr>
          <p:nvPr/>
        </p:nvSpPr>
        <p:spPr bwMode="auto">
          <a:xfrm>
            <a:off x="3886200" y="2209800"/>
            <a:ext cx="2667000" cy="1600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87" name="Rectangle 70" descr="Horizontal hell"/>
          <p:cNvSpPr>
            <a:spLocks noChangeArrowheads="1"/>
          </p:cNvSpPr>
          <p:nvPr/>
        </p:nvSpPr>
        <p:spPr bwMode="auto">
          <a:xfrm>
            <a:off x="5410200" y="2273300"/>
            <a:ext cx="990600" cy="1463675"/>
          </a:xfrm>
          <a:prstGeom prst="rect">
            <a:avLst/>
          </a:prstGeom>
          <a:pattFill prst="ltHorz">
            <a:fgClr>
              <a:srgbClr val="000000"/>
            </a:fgClr>
            <a:bgClr>
              <a:srgbClr val="FFFFFF"/>
            </a:bgClr>
          </a:patt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0388" name="Text Box 71"/>
          <p:cNvSpPr txBox="1">
            <a:spLocks noChangeArrowheads="1"/>
          </p:cNvSpPr>
          <p:nvPr/>
        </p:nvSpPr>
        <p:spPr bwMode="auto">
          <a:xfrm>
            <a:off x="5029200" y="1905000"/>
            <a:ext cx="162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Hashtabelle</a:t>
            </a:r>
          </a:p>
        </p:txBody>
      </p:sp>
      <p:sp>
        <p:nvSpPr>
          <p:cNvPr id="100389" name="Oval 72"/>
          <p:cNvSpPr>
            <a:spLocks noChangeArrowheads="1"/>
          </p:cNvSpPr>
          <p:nvPr/>
        </p:nvSpPr>
        <p:spPr bwMode="auto">
          <a:xfrm>
            <a:off x="5867400" y="352425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0390" name="Oval 73"/>
          <p:cNvSpPr>
            <a:spLocks noChangeArrowheads="1"/>
          </p:cNvSpPr>
          <p:nvPr/>
        </p:nvSpPr>
        <p:spPr bwMode="auto">
          <a:xfrm>
            <a:off x="5867400" y="276225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0391" name="Oval 74"/>
          <p:cNvSpPr>
            <a:spLocks noChangeArrowheads="1"/>
          </p:cNvSpPr>
          <p:nvPr/>
        </p:nvSpPr>
        <p:spPr bwMode="auto">
          <a:xfrm>
            <a:off x="5867400" y="299085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0392" name="Oval 75"/>
          <p:cNvSpPr>
            <a:spLocks noChangeArrowheads="1"/>
          </p:cNvSpPr>
          <p:nvPr/>
        </p:nvSpPr>
        <p:spPr bwMode="auto">
          <a:xfrm>
            <a:off x="5867400" y="230505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0393" name="Oval 76"/>
          <p:cNvSpPr>
            <a:spLocks noChangeArrowheads="1"/>
          </p:cNvSpPr>
          <p:nvPr/>
        </p:nvSpPr>
        <p:spPr bwMode="auto">
          <a:xfrm>
            <a:off x="5867400" y="253365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00394" name="Oval 77"/>
          <p:cNvSpPr>
            <a:spLocks noChangeArrowheads="1"/>
          </p:cNvSpPr>
          <p:nvPr/>
        </p:nvSpPr>
        <p:spPr bwMode="auto">
          <a:xfrm>
            <a:off x="5867400" y="3219450"/>
            <a:ext cx="152400" cy="152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00395" name="AutoShape 78"/>
          <p:cNvCxnSpPr>
            <a:cxnSpLocks noChangeShapeType="1"/>
            <a:stCxn id="100421" idx="1"/>
            <a:endCxn id="100387" idx="3"/>
          </p:cNvCxnSpPr>
          <p:nvPr/>
        </p:nvCxnSpPr>
        <p:spPr bwMode="auto">
          <a:xfrm rot="-5400000" flipH="1" flipV="1">
            <a:off x="6329362" y="1981201"/>
            <a:ext cx="1114425" cy="933450"/>
          </a:xfrm>
          <a:prstGeom prst="bentConnector4">
            <a:avLst>
              <a:gd name="adj1" fmla="val -6838"/>
              <a:gd name="adj2" fmla="val 62583"/>
            </a:avLst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19" name="Rectangle 79"/>
          <p:cNvSpPr>
            <a:spLocks noChangeArrowheads="1"/>
          </p:cNvSpPr>
          <p:nvPr/>
        </p:nvSpPr>
        <p:spPr bwMode="auto">
          <a:xfrm>
            <a:off x="3962400" y="2590800"/>
            <a:ext cx="685800" cy="5334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20" name="Oval 80"/>
          <p:cNvSpPr>
            <a:spLocks noChangeArrowheads="1"/>
          </p:cNvSpPr>
          <p:nvPr/>
        </p:nvSpPr>
        <p:spPr bwMode="auto">
          <a:xfrm>
            <a:off x="4114800" y="25908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21" name="Oval 81"/>
          <p:cNvSpPr>
            <a:spLocks noChangeArrowheads="1"/>
          </p:cNvSpPr>
          <p:nvPr/>
        </p:nvSpPr>
        <p:spPr bwMode="auto">
          <a:xfrm>
            <a:off x="4343400" y="2895600"/>
            <a:ext cx="228600" cy="2286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22" name="Line 82"/>
          <p:cNvSpPr>
            <a:spLocks noChangeShapeType="1"/>
          </p:cNvSpPr>
          <p:nvPr/>
        </p:nvSpPr>
        <p:spPr bwMode="auto">
          <a:xfrm>
            <a:off x="4495800" y="2971800"/>
            <a:ext cx="121920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723" name="Text Box 83"/>
          <p:cNvSpPr txBox="1">
            <a:spLocks noChangeArrowheads="1"/>
          </p:cNvSpPr>
          <p:nvPr/>
        </p:nvSpPr>
        <p:spPr bwMode="auto">
          <a:xfrm>
            <a:off x="4438650" y="3048000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>
                <a:latin typeface="Times New Roman" charset="0"/>
              </a:rPr>
              <a:t>probe</a:t>
            </a:r>
          </a:p>
        </p:txBody>
      </p:sp>
      <p:sp>
        <p:nvSpPr>
          <p:cNvPr id="100401" name="Oval 88"/>
          <p:cNvSpPr>
            <a:spLocks noChangeArrowheads="1"/>
          </p:cNvSpPr>
          <p:nvPr/>
        </p:nvSpPr>
        <p:spPr bwMode="auto">
          <a:xfrm>
            <a:off x="5181600" y="9144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12729" name="AutoShape 89"/>
          <p:cNvCxnSpPr>
            <a:cxnSpLocks noChangeShapeType="1"/>
            <a:stCxn id="100370" idx="4"/>
            <a:endCxn id="112720" idx="7"/>
          </p:cNvCxnSpPr>
          <p:nvPr/>
        </p:nvCxnSpPr>
        <p:spPr bwMode="auto">
          <a:xfrm>
            <a:off x="2224088" y="2019300"/>
            <a:ext cx="2085975" cy="604838"/>
          </a:xfrm>
          <a:prstGeom prst="bentConnector2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30" name="Text Box 90"/>
          <p:cNvSpPr txBox="1">
            <a:spLocks noChangeArrowheads="1"/>
          </p:cNvSpPr>
          <p:nvPr/>
        </p:nvSpPr>
        <p:spPr bwMode="auto">
          <a:xfrm>
            <a:off x="2209800" y="1676400"/>
            <a:ext cx="2251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2000">
                <a:latin typeface="Times New Roman" charset="0"/>
              </a:rPr>
              <a:t>Lade Blöcke von P1</a:t>
            </a:r>
            <a:endParaRPr lang="de-DE">
              <a:latin typeface="Times New Roman" charset="0"/>
            </a:endParaRPr>
          </a:p>
        </p:txBody>
      </p:sp>
      <p:cxnSp>
        <p:nvCxnSpPr>
          <p:cNvPr id="112731" name="AutoShape 91"/>
          <p:cNvCxnSpPr>
            <a:cxnSpLocks noChangeShapeType="1"/>
            <a:stCxn id="100394" idx="2"/>
            <a:endCxn id="100401" idx="4"/>
          </p:cNvCxnSpPr>
          <p:nvPr/>
        </p:nvCxnSpPr>
        <p:spPr bwMode="auto">
          <a:xfrm rot="10800000">
            <a:off x="5295900" y="1143000"/>
            <a:ext cx="552450" cy="2152650"/>
          </a:xfrm>
          <a:prstGeom prst="curvedConnector2">
            <a:avLst/>
          </a:prstGeom>
          <a:noFill/>
          <a:ln w="38100">
            <a:solidFill>
              <a:srgbClr val="33CC33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2" name="AutoShape 92"/>
          <p:cNvCxnSpPr>
            <a:cxnSpLocks noChangeShapeType="1"/>
            <a:stCxn id="112721" idx="7"/>
            <a:endCxn id="100384" idx="3"/>
          </p:cNvCxnSpPr>
          <p:nvPr/>
        </p:nvCxnSpPr>
        <p:spPr bwMode="auto">
          <a:xfrm rot="-5400000">
            <a:off x="3890963" y="1757363"/>
            <a:ext cx="1819275" cy="523875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33CC33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1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11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11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11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nimBg="1"/>
      <p:bldP spid="112706" grpId="0" autoUpdateAnimBg="0"/>
      <p:bldP spid="112708" grpId="0" autoUpdateAnimBg="0"/>
      <p:bldP spid="112719" grpId="0" animBg="1"/>
      <p:bldP spid="112720" grpId="0" animBg="1"/>
      <p:bldP spid="112721" grpId="0" animBg="1"/>
      <p:bldP spid="112722" grpId="0" animBg="1"/>
      <p:bldP spid="112723" grpId="0" autoUpdateAnimBg="0"/>
      <p:bldP spid="11273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75E55FA-D9AB-7E4B-960B-96002183AD17}" type="slidenum">
              <a:rPr lang="en-US" sz="1400">
                <a:solidFill>
                  <a:srgbClr val="CC66FF"/>
                </a:solidFill>
              </a:rPr>
              <a:pPr/>
              <a:t>5</a:t>
            </a:fld>
            <a:endParaRPr lang="en-US" sz="1400">
              <a:solidFill>
                <a:srgbClr val="CC66FF"/>
              </a:solidFill>
            </a:endParaRPr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75" y="-458788"/>
            <a:ext cx="11125200" cy="777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BCCED7E-2DEB-4D4A-A964-5501E9986A8A}" type="slidenum">
              <a:rPr lang="en-US" sz="1400">
                <a:solidFill>
                  <a:srgbClr val="CC66FF"/>
                </a:solidFill>
              </a:rPr>
              <a:pPr/>
              <a:t>6</a:t>
            </a:fld>
            <a:endParaRPr lang="en-US" sz="1400">
              <a:solidFill>
                <a:srgbClr val="CC66FF"/>
              </a:solidFill>
            </a:endParaRPr>
          </a:p>
        </p:txBody>
      </p:sp>
      <p:pic>
        <p:nvPicPr>
          <p:cNvPr id="1044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9" t="3125" r="9392" b="5707"/>
          <a:stretch>
            <a:fillRect/>
          </a:stretch>
        </p:blipFill>
        <p:spPr bwMode="auto">
          <a:xfrm>
            <a:off x="539750" y="0"/>
            <a:ext cx="7993063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689917-9B10-B64C-9D02-DE7755FE2B65}" type="slidenum">
              <a:rPr lang="en-US" sz="1400">
                <a:solidFill>
                  <a:srgbClr val="CC66FF"/>
                </a:solidFill>
              </a:rPr>
              <a:pPr/>
              <a:t>7</a:t>
            </a:fld>
            <a:endParaRPr lang="en-US" sz="1400">
              <a:solidFill>
                <a:srgbClr val="CC66FF"/>
              </a:solidFill>
            </a:endParaRPr>
          </a:p>
        </p:txBody>
      </p:sp>
      <p:pic>
        <p:nvPicPr>
          <p:cNvPr id="10649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2" t="36220" r="15018"/>
          <a:stretch>
            <a:fillRect/>
          </a:stretch>
        </p:blipFill>
        <p:spPr bwMode="auto">
          <a:xfrm>
            <a:off x="0" y="1071563"/>
            <a:ext cx="9144000" cy="578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FA8EFB-C943-8A40-A310-5583805E1E48}" type="slidenum">
              <a:rPr lang="en-US" sz="1400">
                <a:solidFill>
                  <a:srgbClr val="CC66FF"/>
                </a:solidFill>
              </a:rPr>
              <a:pPr/>
              <a:t>8</a:t>
            </a:fld>
            <a:endParaRPr lang="en-US" sz="1400">
              <a:solidFill>
                <a:srgbClr val="CC66FF"/>
              </a:solidFill>
            </a:endParaRPr>
          </a:p>
        </p:txBody>
      </p:sp>
      <p:pic>
        <p:nvPicPr>
          <p:cNvPr id="10854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-228600"/>
            <a:ext cx="9074150" cy="671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FA9C7E4-F051-E44F-8040-74F212DFE3D5}" type="slidenum">
              <a:rPr lang="en-US" sz="1400">
                <a:solidFill>
                  <a:srgbClr val="CC66FF"/>
                </a:solidFill>
              </a:rPr>
              <a:pPr/>
              <a:t>9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Mengendurchschnitt (~Join) mit </a:t>
            </a:r>
            <a:br>
              <a:rPr lang="de-DE" sz="2800">
                <a:latin typeface="Arial Black" charset="0"/>
              </a:rPr>
            </a:br>
            <a:r>
              <a:rPr lang="de-DE" sz="2800">
                <a:latin typeface="Arial Black" charset="0"/>
              </a:rPr>
              <a:t>einem Hash/Partitionierungs-Algorithmus</a:t>
            </a:r>
          </a:p>
        </p:txBody>
      </p:sp>
      <p:sp>
        <p:nvSpPr>
          <p:cNvPr id="124931" name="AutoShape 3"/>
          <p:cNvSpPr>
            <a:spLocks noChangeArrowheads="1"/>
          </p:cNvSpPr>
          <p:nvPr/>
        </p:nvSpPr>
        <p:spPr bwMode="auto">
          <a:xfrm>
            <a:off x="457200" y="13716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de-DE" sz="2800" b="1">
                <a:latin typeface="Times New Roman" charset="0"/>
              </a:rPr>
              <a:t>R</a:t>
            </a:r>
          </a:p>
          <a:p>
            <a:r>
              <a:rPr lang="de-DE" sz="2800">
                <a:latin typeface="Times New Roman" charset="0"/>
              </a:rPr>
              <a:t>2</a:t>
            </a:r>
          </a:p>
          <a:p>
            <a:r>
              <a:rPr lang="de-DE" sz="2800">
                <a:latin typeface="Times New Roman" charset="0"/>
              </a:rPr>
              <a:t>3</a:t>
            </a:r>
          </a:p>
          <a:p>
            <a:r>
              <a:rPr lang="de-DE" sz="2800">
                <a:latin typeface="Times New Roman" charset="0"/>
              </a:rPr>
              <a:t>44</a:t>
            </a:r>
          </a:p>
          <a:p>
            <a:r>
              <a:rPr lang="de-DE" sz="2800">
                <a:latin typeface="Times New Roman" charset="0"/>
              </a:rPr>
              <a:t>5</a:t>
            </a:r>
          </a:p>
          <a:p>
            <a:r>
              <a:rPr lang="de-DE" sz="2800">
                <a:latin typeface="Times New Roman" charset="0"/>
              </a:rPr>
              <a:t>76</a:t>
            </a:r>
          </a:p>
          <a:p>
            <a:r>
              <a:rPr lang="de-DE" sz="2800">
                <a:latin typeface="Times New Roman" charset="0"/>
              </a:rPr>
              <a:t>90</a:t>
            </a:r>
          </a:p>
          <a:p>
            <a:r>
              <a:rPr lang="de-DE" sz="2800">
                <a:latin typeface="Times New Roman" charset="0"/>
              </a:rPr>
              <a:t>13</a:t>
            </a:r>
          </a:p>
          <a:p>
            <a:r>
              <a:rPr lang="de-DE" sz="2800">
                <a:latin typeface="Times New Roman" charset="0"/>
              </a:rPr>
              <a:t>17</a:t>
            </a:r>
          </a:p>
          <a:p>
            <a:r>
              <a:rPr lang="de-DE" sz="2800">
                <a:latin typeface="Times New Roman" charset="0"/>
              </a:rPr>
              <a:t>42</a:t>
            </a:r>
          </a:p>
          <a:p>
            <a:r>
              <a:rPr lang="de-DE" sz="2800">
                <a:latin typeface="Times New Roman" charset="0"/>
              </a:rPr>
              <a:t>88</a:t>
            </a:r>
          </a:p>
          <a:p>
            <a:endParaRPr lang="de-DE" sz="2800">
              <a:latin typeface="Times New Roman" charset="0"/>
            </a:endParaRP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858000" y="1295400"/>
            <a:ext cx="1066800" cy="5181600"/>
          </a:xfrm>
          <a:prstGeom prst="can">
            <a:avLst>
              <a:gd name="adj" fmla="val 51180"/>
            </a:avLst>
          </a:prstGeom>
          <a:solidFill>
            <a:schemeClr val="bg1"/>
          </a:soli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de-DE" sz="2800" b="1">
                <a:latin typeface="Times New Roman" charset="0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97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4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6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27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2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13</a:t>
            </a:r>
          </a:p>
          <a:p>
            <a:pPr>
              <a:lnSpc>
                <a:spcPct val="110000"/>
              </a:lnSpc>
            </a:pPr>
            <a:r>
              <a:rPr lang="de-DE" sz="2800">
                <a:latin typeface="Times New Roman" charset="0"/>
              </a:rPr>
              <a:t>3</a:t>
            </a:r>
          </a:p>
          <a:p>
            <a:pPr>
              <a:lnSpc>
                <a:spcPct val="110000"/>
              </a:lnSpc>
            </a:pPr>
            <a:endParaRPr lang="de-DE" sz="2800">
              <a:latin typeface="Times New Roman" charset="0"/>
            </a:endParaRP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3441700" y="1154113"/>
            <a:ext cx="1196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3200">
                <a:latin typeface="Times New Roman" charset="0"/>
              </a:rPr>
              <a:t>R </a:t>
            </a:r>
            <a:r>
              <a:rPr lang="de-DE" sz="3200">
                <a:latin typeface="Times New Roman" charset="0"/>
                <a:sym typeface="Symbol" charset="0"/>
              </a:rPr>
              <a:t> S</a:t>
            </a:r>
            <a:endParaRPr lang="de-DE" sz="3200">
              <a:latin typeface="Times New Roman" charset="0"/>
            </a:endParaRP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1981200" y="2362200"/>
            <a:ext cx="4724400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buFontTx/>
              <a:buChar char="•"/>
            </a:pPr>
            <a:r>
              <a:rPr lang="de-DE" sz="3200">
                <a:latin typeface="Times New Roman" charset="0"/>
              </a:rPr>
              <a:t>Nested Loop: O(N</a:t>
            </a:r>
            <a:r>
              <a:rPr lang="de-DE" sz="3200" baseline="30000">
                <a:latin typeface="Times New Roman" charset="0"/>
              </a:rPr>
              <a:t>2</a:t>
            </a:r>
            <a:r>
              <a:rPr lang="de-DE" sz="3200">
                <a:latin typeface="Times New Roman" charset="0"/>
              </a:rPr>
              <a:t>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sz="3200">
                <a:latin typeface="Times New Roman" charset="0"/>
              </a:rPr>
              <a:t>Sortieren: O(N log N)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sz="3200" u="sng">
                <a:solidFill>
                  <a:srgbClr val="008000"/>
                </a:solidFill>
                <a:latin typeface="Times New Roman" charset="0"/>
              </a:rPr>
              <a:t>Partitionieren und Hashing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de-DE" sz="32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rwHashing">
  <a:themeElements>
    <a:clrScheme name="ErwHashing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ErwHashing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rwHashing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UM_Vorlage_hellblau">
  <a:themeElements>
    <a:clrScheme name="Leere Präsentation 1">
      <a:dk1>
        <a:srgbClr val="000000"/>
      </a:dk1>
      <a:lt1>
        <a:srgbClr val="FFFFFF"/>
      </a:lt1>
      <a:dk2>
        <a:srgbClr val="0065BD"/>
      </a:dk2>
      <a:lt2>
        <a:srgbClr val="005293"/>
      </a:lt2>
      <a:accent1>
        <a:srgbClr val="A2AD00"/>
      </a:accent1>
      <a:accent2>
        <a:srgbClr val="E37222"/>
      </a:accent2>
      <a:accent3>
        <a:srgbClr val="AAB8DB"/>
      </a:accent3>
      <a:accent4>
        <a:srgbClr val="DADADA"/>
      </a:accent4>
      <a:accent5>
        <a:srgbClr val="CED3AA"/>
      </a:accent5>
      <a:accent6>
        <a:srgbClr val="CE671E"/>
      </a:accent6>
      <a:hlink>
        <a:srgbClr val="DAD7CB"/>
      </a:hlink>
      <a:folHlink>
        <a:srgbClr val="9C9D9F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solidFill>
          <a:schemeClr val="accent1"/>
        </a:solidFill>
        <a:ln w="635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65BD"/>
        </a:dk2>
        <a:lt2>
          <a:srgbClr val="005293"/>
        </a:lt2>
        <a:accent1>
          <a:srgbClr val="A2AD00"/>
        </a:accent1>
        <a:accent2>
          <a:srgbClr val="E37222"/>
        </a:accent2>
        <a:accent3>
          <a:srgbClr val="AAB8DB"/>
        </a:accent3>
        <a:accent4>
          <a:srgbClr val="DADADA"/>
        </a:accent4>
        <a:accent5>
          <a:srgbClr val="CED3AA"/>
        </a:accent5>
        <a:accent6>
          <a:srgbClr val="CE671E"/>
        </a:accent6>
        <a:hlink>
          <a:srgbClr val="DAD7CB"/>
        </a:hlink>
        <a:folHlink>
          <a:srgbClr val="9C9D9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</Template>
  <TotalTime>0</TotalTime>
  <Words>1319</Words>
  <Application>Microsoft Macintosh PowerPoint</Application>
  <PresentationFormat>Bildschirmpräsentation (4:3)</PresentationFormat>
  <Paragraphs>588</Paragraphs>
  <Slides>25</Slides>
  <Notes>22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25</vt:i4>
      </vt:variant>
    </vt:vector>
  </HeadingPairs>
  <TitlesOfParts>
    <vt:vector size="29" baseType="lpstr">
      <vt:lpstr>ErwHashing</vt:lpstr>
      <vt:lpstr>TUM_Vorlage_hellblau</vt:lpstr>
      <vt:lpstr>Microsoft Office Word 97 - 2003-Dokument</vt:lpstr>
      <vt:lpstr>Microsoft Word-Dokument</vt:lpstr>
      <vt:lpstr>Implementierung der Verbindung: Strategien</vt:lpstr>
      <vt:lpstr>Implementierung der Verbindung: Strategien</vt:lpstr>
      <vt:lpstr>„Normaler“ blockierender Hash-Join mit Überlauf: Partitionieren</vt:lpstr>
      <vt:lpstr>„Normaler“ blockierender Hash-Join mit Überlauf:  Build/Probe</vt:lpstr>
      <vt:lpstr>PowerPoint-Präsentation</vt:lpstr>
      <vt:lpstr>PowerPoint-Präsentation</vt:lpstr>
      <vt:lpstr>PowerPoint-Präsentation</vt:lpstr>
      <vt:lpstr>PowerPoint-Präsentation</vt:lpstr>
      <vt:lpstr>Mengendurchschnitt (~Join) mit  einem Hash/Partitionierungs-Algorithmus</vt:lpstr>
      <vt:lpstr>Mengendurchschnitt mit  einem Hash/Partitionierungs-Algorithmus</vt:lpstr>
      <vt:lpstr>Mengendurchschnitt mit  einem Hash/Partitionierungs-Algorithmus</vt:lpstr>
      <vt:lpstr>Mengendurchschnitt mit  einem Hash/Partitionierungs-Algorithmus</vt:lpstr>
      <vt:lpstr>Mengendurchschnitt mit  einem Hash/Partitionierungs-Algorithmus</vt:lpstr>
      <vt:lpstr>Mengendurchschnitt mit  einem Hash/Partitionierungs-Algorithmus</vt:lpstr>
      <vt:lpstr>Mengendurchschnitt mit  einem Hash/Partitionierungs-Algorithmus</vt:lpstr>
      <vt:lpstr>Mengendurchschnitt mit  einem Hash/Partitionierungs-Algorithmus</vt:lpstr>
      <vt:lpstr>Mengendurchschnitt mit  einem Hash/Partitionierungs-Algorithmus</vt:lpstr>
      <vt:lpstr>Mengendurchschnitt mit  einem Hash/Partitionierungs-Algorithmus</vt:lpstr>
      <vt:lpstr>Vergleich: Sort/Merge-Join versus Hash-Join</vt:lpstr>
      <vt:lpstr>Radix-Join: Erhöhung der Cache-Lokalität durch Partitionierung</vt:lpstr>
      <vt:lpstr>Wiederholte Partitionierung</vt:lpstr>
      <vt:lpstr>Range partitioning of private input</vt:lpstr>
      <vt:lpstr>Range partitioning of private input</vt:lpstr>
      <vt:lpstr>Real C hacker at work …</vt:lpstr>
      <vt:lpstr>Paralleler Hash-Join ohne Partitionierung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Alfons Kemper</cp:lastModifiedBy>
  <cp:revision>182</cp:revision>
  <cp:lastPrinted>2001-04-05T09:57:41Z</cp:lastPrinted>
  <dcterms:created xsi:type="dcterms:W3CDTF">1601-01-01T00:00:00Z</dcterms:created>
  <dcterms:modified xsi:type="dcterms:W3CDTF">2013-06-20T07:37:53Z</dcterms:modified>
</cp:coreProperties>
</file>