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63"/>
  </p:notesMasterIdLst>
  <p:handoutMasterIdLst>
    <p:handoutMasterId r:id="rId64"/>
  </p:handoutMasterIdLst>
  <p:sldIdLst>
    <p:sldId id="365" r:id="rId2"/>
    <p:sldId id="366" r:id="rId3"/>
    <p:sldId id="363" r:id="rId4"/>
    <p:sldId id="368" r:id="rId5"/>
    <p:sldId id="367" r:id="rId6"/>
    <p:sldId id="267" r:id="rId7"/>
    <p:sldId id="268" r:id="rId8"/>
    <p:sldId id="306" r:id="rId9"/>
    <p:sldId id="270" r:id="rId10"/>
    <p:sldId id="271" r:id="rId11"/>
    <p:sldId id="272" r:id="rId12"/>
    <p:sldId id="273" r:id="rId13"/>
    <p:sldId id="323" r:id="rId14"/>
    <p:sldId id="313" r:id="rId15"/>
    <p:sldId id="324" r:id="rId16"/>
    <p:sldId id="360" r:id="rId17"/>
    <p:sldId id="361" r:id="rId18"/>
    <p:sldId id="326" r:id="rId19"/>
    <p:sldId id="325" r:id="rId20"/>
    <p:sldId id="327" r:id="rId21"/>
    <p:sldId id="328" r:id="rId22"/>
    <p:sldId id="329" r:id="rId23"/>
    <p:sldId id="337" r:id="rId24"/>
    <p:sldId id="330" r:id="rId25"/>
    <p:sldId id="332" r:id="rId26"/>
    <p:sldId id="333" r:id="rId27"/>
    <p:sldId id="334" r:id="rId28"/>
    <p:sldId id="314" r:id="rId29"/>
    <p:sldId id="331" r:id="rId30"/>
    <p:sldId id="335" r:id="rId31"/>
    <p:sldId id="336" r:id="rId32"/>
    <p:sldId id="338" r:id="rId33"/>
    <p:sldId id="339" r:id="rId34"/>
    <p:sldId id="340" r:id="rId35"/>
    <p:sldId id="341" r:id="rId36"/>
    <p:sldId id="342" r:id="rId37"/>
    <p:sldId id="362" r:id="rId38"/>
    <p:sldId id="343" r:id="rId39"/>
    <p:sldId id="344" r:id="rId40"/>
    <p:sldId id="345" r:id="rId41"/>
    <p:sldId id="346" r:id="rId42"/>
    <p:sldId id="347" r:id="rId43"/>
    <p:sldId id="348" r:id="rId44"/>
    <p:sldId id="318" r:id="rId45"/>
    <p:sldId id="350" r:id="rId46"/>
    <p:sldId id="349" r:id="rId47"/>
    <p:sldId id="351" r:id="rId48"/>
    <p:sldId id="315" r:id="rId49"/>
    <p:sldId id="352" r:id="rId50"/>
    <p:sldId id="319" r:id="rId51"/>
    <p:sldId id="322" r:id="rId52"/>
    <p:sldId id="358" r:id="rId53"/>
    <p:sldId id="316" r:id="rId54"/>
    <p:sldId id="353" r:id="rId55"/>
    <p:sldId id="354" r:id="rId56"/>
    <p:sldId id="355" r:id="rId57"/>
    <p:sldId id="356" r:id="rId58"/>
    <p:sldId id="357" r:id="rId59"/>
    <p:sldId id="321" r:id="rId60"/>
    <p:sldId id="317" r:id="rId61"/>
    <p:sldId id="320" r:id="rId62"/>
  </p:sldIdLst>
  <p:sldSz cx="9144000" cy="6858000" type="screen4x3"/>
  <p:notesSz cx="7099300" cy="10234613"/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5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FF66FF"/>
    <a:srgbClr val="66FF99"/>
    <a:srgbClr val="FF3300"/>
    <a:srgbClr val="0000FF"/>
    <a:srgbClr val="CC0066"/>
    <a:srgbClr val="00CC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8D8A84-7F0F-496B-9AA7-992403C3378D}" v="5" dt="2022-04-21T14:20:51.025"/>
    <p1510:client id="{C581C308-5F87-4214-8BD2-BAE24F39110D}" v="295" dt="2022-04-21T14:08:05.059"/>
    <p1510:client id="{F57DCB5A-101A-4696-864C-F7CDC665929A}" v="82" dt="2023-04-12T09:16:13.9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4660"/>
  </p:normalViewPr>
  <p:slideViewPr>
    <p:cSldViewPr>
      <p:cViewPr varScale="1">
        <p:scale>
          <a:sx n="164" d="100"/>
          <a:sy n="164" d="100"/>
        </p:scale>
        <p:origin x="1700" y="80"/>
      </p:cViewPr>
      <p:guideLst>
        <p:guide orient="horz" pos="2256"/>
        <p:guide pos="2592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9.xml"/><Relationship Id="rId2" Type="http://schemas.openxmlformats.org/officeDocument/2006/relationships/slide" Target="slides/slide7.xml"/><Relationship Id="rId1" Type="http://schemas.openxmlformats.org/officeDocument/2006/relationships/slide" Target="slides/slide6.xml"/><Relationship Id="rId5" Type="http://schemas.openxmlformats.org/officeDocument/2006/relationships/slide" Target="slides/slide11.xml"/><Relationship Id="rId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31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t" anchorCtr="0" compatLnSpc="1">
            <a:prstTxWarp prst="textNoShape">
              <a:avLst/>
            </a:prstTxWarp>
          </a:bodyPr>
          <a:lstStyle>
            <a:lvl1pPr algn="l" defTabSz="952149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983" y="0"/>
            <a:ext cx="307731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t" anchorCtr="0" compatLnSpc="1">
            <a:prstTxWarp prst="textNoShape">
              <a:avLst/>
            </a:prstTxWarp>
          </a:bodyPr>
          <a:lstStyle>
            <a:lvl1pPr algn="r" defTabSz="952149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2883"/>
            <a:ext cx="307731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b" anchorCtr="0" compatLnSpc="1">
            <a:prstTxWarp prst="textNoShape">
              <a:avLst/>
            </a:prstTxWarp>
          </a:bodyPr>
          <a:lstStyle>
            <a:lvl1pPr algn="l" defTabSz="952149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983" y="9722883"/>
            <a:ext cx="307731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b" anchorCtr="0" compatLnSpc="1">
            <a:prstTxWarp prst="textNoShape">
              <a:avLst/>
            </a:prstTxWarp>
          </a:bodyPr>
          <a:lstStyle>
            <a:lvl1pPr algn="r" defTabSz="952149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F7DCA4AC-BCCE-4635-A279-1EB7F12EDE8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2894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31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t" anchorCtr="0" compatLnSpc="1">
            <a:prstTxWarp prst="textNoShape">
              <a:avLst/>
            </a:prstTxWarp>
          </a:bodyPr>
          <a:lstStyle>
            <a:lvl1pPr algn="l" defTabSz="952149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393" y="0"/>
            <a:ext cx="307731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t" anchorCtr="0" compatLnSpc="1">
            <a:prstTxWarp prst="textNoShape">
              <a:avLst/>
            </a:prstTxWarp>
          </a:bodyPr>
          <a:lstStyle>
            <a:lvl1pPr algn="r" defTabSz="952149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885" y="4861442"/>
            <a:ext cx="5677532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94"/>
            <a:ext cx="307731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b" anchorCtr="0" compatLnSpc="1">
            <a:prstTxWarp prst="textNoShape">
              <a:avLst/>
            </a:prstTxWarp>
          </a:bodyPr>
          <a:lstStyle>
            <a:lvl1pPr algn="l" defTabSz="952149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393" y="9721294"/>
            <a:ext cx="307731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b" anchorCtr="0" compatLnSpc="1">
            <a:prstTxWarp prst="textNoShape">
              <a:avLst/>
            </a:prstTxWarp>
          </a:bodyPr>
          <a:lstStyle>
            <a:lvl1pPr algn="r" defTabSz="952149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8C9C300-1DD7-487B-82E0-A1C6F8DB426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59110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EBED00-12AB-44CF-8E37-6F0BB134EFDA}" type="slidenum">
              <a:rPr lang="de-DE"/>
              <a:pPr/>
              <a:t>6</a:t>
            </a:fld>
            <a:endParaRPr lang="de-DE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37B746-5B16-4A34-965F-42B67E64E519}" type="slidenum">
              <a:rPr lang="de-DE"/>
              <a:pPr/>
              <a:t>7</a:t>
            </a:fld>
            <a:endParaRPr lang="de-DE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44A914-D911-4CAE-8759-6640E1AE384C}" type="slidenum">
              <a:rPr lang="de-DE"/>
              <a:pPr/>
              <a:t>28</a:t>
            </a:fld>
            <a:endParaRPr lang="de-DE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3D17D9-5F8E-4DDD-AAE0-1317337049A2}" type="slidenum">
              <a:rPr lang="de-DE"/>
              <a:pPr/>
              <a:t>8</a:t>
            </a:fld>
            <a:endParaRPr lang="de-DE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AE616A-FFC1-45F0-807A-35FEF8E18AC6}" type="slidenum">
              <a:rPr lang="de-DE"/>
              <a:pPr/>
              <a:t>44</a:t>
            </a:fld>
            <a:endParaRPr lang="de-DE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C365BE-C7D8-48AF-B8F0-BEE400FCD06B}" type="slidenum">
              <a:rPr lang="de-DE"/>
              <a:pPr/>
              <a:t>9</a:t>
            </a:fld>
            <a:endParaRPr lang="de-DE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D7CC0-BBCE-497D-9EEF-E7758ABF93C8}" type="slidenum">
              <a:rPr lang="de-DE"/>
              <a:pPr/>
              <a:t>48</a:t>
            </a:fld>
            <a:endParaRPr lang="de-DE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FBD3B5-0A8E-44EE-B17C-5AF5048B85E7}" type="slidenum">
              <a:rPr lang="de-DE"/>
              <a:pPr/>
              <a:t>50</a:t>
            </a:fld>
            <a:endParaRPr lang="de-DE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7A61DE-1BBC-435B-A244-9D539B442AA0}" type="slidenum">
              <a:rPr lang="de-DE"/>
              <a:pPr/>
              <a:t>51</a:t>
            </a:fld>
            <a:endParaRPr lang="de-DE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52</a:t>
            </a:fld>
            <a:endParaRPr lang="de-DE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3259E5-F9A9-4C4F-9DB0-94E2CCAA6D8E}" type="slidenum">
              <a:rPr lang="de-DE"/>
              <a:pPr/>
              <a:t>53</a:t>
            </a:fld>
            <a:endParaRPr lang="de-DE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54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9C29C-B5C6-4050-BF8C-843FC291146C}" type="slidenum">
              <a:rPr lang="de-DE"/>
              <a:pPr/>
              <a:t>10</a:t>
            </a:fld>
            <a:endParaRPr lang="de-DE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55</a:t>
            </a:fld>
            <a:endParaRPr lang="de-DE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56</a:t>
            </a:fld>
            <a:endParaRPr lang="de-DE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57</a:t>
            </a:fld>
            <a:endParaRPr lang="de-DE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58</a:t>
            </a:fld>
            <a:endParaRPr lang="de-DE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1C2793-970A-4BA4-9366-C4065D4A9D4F}" type="slidenum">
              <a:rPr lang="de-DE"/>
              <a:pPr/>
              <a:t>59</a:t>
            </a:fld>
            <a:endParaRPr lang="de-DE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1D7DD1-53E9-4414-A826-C30175551768}" type="slidenum">
              <a:rPr lang="de-DE"/>
              <a:pPr/>
              <a:t>60</a:t>
            </a:fld>
            <a:endParaRPr lang="de-DE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20A3A5-8060-425E-B919-32B8586B64E2}" type="slidenum">
              <a:rPr lang="de-DE"/>
              <a:pPr/>
              <a:t>61</a:t>
            </a:fld>
            <a:endParaRPr lang="de-DE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FD4934-7930-44B4-B13D-C9FDB1B49818}" type="slidenum">
              <a:rPr lang="de-DE"/>
              <a:pPr/>
              <a:t>11</a:t>
            </a:fld>
            <a:endParaRPr lang="de-DE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72ED93-8703-4A2A-99E3-627A7F65FBC1}" type="slidenum">
              <a:rPr lang="de-DE"/>
              <a:pPr/>
              <a:t>12</a:t>
            </a:fld>
            <a:endParaRPr lang="de-DE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D14CF3-7A67-402B-9175-1160A2B58EE2}" type="slidenum">
              <a:rPr lang="de-DE"/>
              <a:pPr/>
              <a:t>13</a:t>
            </a:fld>
            <a:endParaRPr lang="de-DE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2CF1E9-499F-44E8-B52A-6BC36B752851}" type="slidenum">
              <a:rPr lang="de-DE"/>
              <a:pPr/>
              <a:t>14</a:t>
            </a:fld>
            <a:endParaRPr lang="de-DE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828800"/>
            <a:ext cx="8229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Hier klicken, um Master-Titelformat zu bearbeiten.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Webdings" pitchFamily="18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Hier klicken, um Master-Untertitelformat zu bearbeiten.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F966F86C-0D3A-44F2-859F-69CAEC311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59C9F-B241-45DB-8733-C18281496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02BDC-D41C-442E-B5DF-4966E456A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ClipArt-Platzhalter 2"/>
          <p:cNvSpPr>
            <a:spLocks noGrp="1"/>
          </p:cNvSpPr>
          <p:nvPr>
            <p:ph type="clipArt"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8EEA4-D346-44FF-BE26-BC8C1467A2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7AD7B-5B18-4755-AC42-E71B38CFC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65B32-975F-48FB-9393-5B371BC43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B3454-1FCB-44F5-8D23-B85F79F2B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FCE52-440C-436B-9070-A58E3BADF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101CE-CD78-4826-8B0E-9C91D2E23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A72E9-5419-4B22-B4D8-812B6AE67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C867B-6663-4EEA-A61D-84CFDEB4B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87A8E-7F6A-4487-B0C4-54CB3BB7D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Hier klicken, um Master-Titelformat zu bearbeiten.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Hier klicken, um Master-Textformat zu bearbeiten.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 smtClean="0">
                <a:solidFill>
                  <a:srgbClr val="CC66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smtClean="0">
                <a:solidFill>
                  <a:srgbClr val="CC66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smtClean="0">
                <a:solidFill>
                  <a:srgbClr val="CC66FF"/>
                </a:solidFill>
              </a:defRPr>
            </a:lvl1pPr>
          </a:lstStyle>
          <a:p>
            <a:pPr>
              <a:defRPr/>
            </a:pPr>
            <a:fld id="{A267C2EB-5B2C-4F85-8B52-433721A86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odle.tum.de/course/view.php?id=86049" TargetMode="External"/><Relationship Id="rId2" Type="http://schemas.openxmlformats.org/officeDocument/2006/relationships/hyperlink" Target="https://db.in.tum.de/teaching/ss23/ei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um.cloud.panopto.eu/Panopto/Pages/Sessions/List.aspx?folderID=8aafcfdb-cbd7-437a-8ec1-ad0f00e21c0c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b.in.tum.de/teaching/ss23/ei2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w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1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3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Einführung in die Informatik II</a:t>
            </a:r>
            <a:br>
              <a:rPr lang="de-DE" dirty="0"/>
            </a:br>
            <a:r>
              <a:rPr lang="de-DE" dirty="0"/>
              <a:t>für Ingenieurwissenschaften (MSE)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Prof. Alfons Kemper, </a:t>
            </a:r>
            <a:r>
              <a:rPr lang="de-DE" dirty="0" err="1"/>
              <a:t>Ph.D</a:t>
            </a:r>
            <a:r>
              <a:rPr lang="de-DE" dirty="0"/>
              <a:t>.</a:t>
            </a:r>
          </a:p>
          <a:p>
            <a:r>
              <a:rPr lang="de-DE" dirty="0"/>
              <a:t>Christoph Anneser</a:t>
            </a:r>
          </a:p>
          <a:p>
            <a:endParaRPr lang="de-DE" dirty="0"/>
          </a:p>
          <a:p>
            <a:r>
              <a:rPr lang="de-DE" dirty="0">
                <a:solidFill>
                  <a:srgbClr val="FF0000"/>
                </a:solidFill>
              </a:rPr>
              <a:t>Teil 1: </a:t>
            </a:r>
          </a:p>
          <a:p>
            <a:pPr lvl="1"/>
            <a:r>
              <a:rPr lang="de-DE" dirty="0"/>
              <a:t>Objektorientierte Modellierung (in UML) und</a:t>
            </a:r>
          </a:p>
          <a:p>
            <a:pPr lvl="1"/>
            <a:r>
              <a:rPr lang="de-DE" dirty="0"/>
              <a:t>Programmierung in Java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r>
              <a:rPr lang="de-DE" dirty="0">
                <a:solidFill>
                  <a:srgbClr val="FF0000"/>
                </a:solidFill>
              </a:rPr>
              <a:t>Teil 2:</a:t>
            </a:r>
          </a:p>
          <a:p>
            <a:pPr lvl="1"/>
            <a:r>
              <a:rPr lang="de-DE" dirty="0"/>
              <a:t>Datenbanksysteme: Eine Einführung</a:t>
            </a:r>
          </a:p>
          <a:p>
            <a:pPr lvl="1"/>
            <a:r>
              <a:rPr lang="de-DE" dirty="0"/>
              <a:t>Alfons Kemper und Andre </a:t>
            </a:r>
            <a:r>
              <a:rPr lang="de-DE" dirty="0" err="1"/>
              <a:t>Eickler</a:t>
            </a:r>
            <a:endParaRPr lang="de-DE" dirty="0"/>
          </a:p>
          <a:p>
            <a:pPr lvl="1"/>
            <a:r>
              <a:rPr lang="de-DE" dirty="0" err="1"/>
              <a:t>Oldenbourg</a:t>
            </a:r>
            <a:r>
              <a:rPr lang="de-DE" dirty="0"/>
              <a:t> Verlag, 10. Auflage, 2016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5" name="Picture 4" descr="Object Oriented Software Engineering Using UML, Patterns, and Java: International Version"/>
          <p:cNvPicPr>
            <a:picLocks noChangeAspect="1" noChangeArrowheads="1"/>
          </p:cNvPicPr>
          <p:nvPr/>
        </p:nvPicPr>
        <p:blipFill>
          <a:blip r:embed="rId2" cstate="print"/>
          <a:srcRect l="13438" t="14282" r="21043"/>
          <a:stretch>
            <a:fillRect/>
          </a:stretch>
        </p:blipFill>
        <p:spPr bwMode="auto">
          <a:xfrm>
            <a:off x="6948264" y="1052736"/>
            <a:ext cx="2195736" cy="2872655"/>
          </a:xfrm>
          <a:prstGeom prst="rect">
            <a:avLst/>
          </a:prstGeom>
          <a:noFill/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982" y="3861048"/>
            <a:ext cx="2275760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332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24D8A9-78CB-405D-91B3-913C161FCBCB}" type="slidenum">
              <a:rPr lang="en-US"/>
              <a:pPr/>
              <a:t>10</a:t>
            </a:fld>
            <a:endParaRPr 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/>
              <a:t>Objektbeschreibung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de-DE" sz="2000"/>
              <a:t>Uni-Angestellte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de-DE" sz="2000"/>
              <a:t>Anzahl: 1000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de-DE" sz="2000"/>
              <a:t>Attribute</a:t>
            </a:r>
          </a:p>
          <a:p>
            <a:pPr lvl="2">
              <a:lnSpc>
                <a:spcPct val="120000"/>
              </a:lnSpc>
              <a:buFont typeface="Wingdings" pitchFamily="2" charset="2"/>
              <a:buChar char="v"/>
            </a:pPr>
            <a:r>
              <a:rPr lang="de-DE">
                <a:solidFill>
                  <a:srgbClr val="CC0066"/>
                </a:solidFill>
              </a:rPr>
              <a:t>PersonalNummer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Typ: char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Länge: 9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Wertebereich: 0...999.999.99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Anzahl Wiederholungen: 0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Definiertheit: 100%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Identifizierend: ja</a:t>
            </a:r>
          </a:p>
          <a:p>
            <a:pPr lvl="3">
              <a:lnSpc>
                <a:spcPct val="120000"/>
              </a:lnSpc>
              <a:buFontTx/>
              <a:buNone/>
            </a:pPr>
            <a:endParaRPr lang="de-DE" sz="2000"/>
          </a:p>
          <a:p>
            <a:pPr lvl="3">
              <a:lnSpc>
                <a:spcPct val="120000"/>
              </a:lnSpc>
              <a:buFontTx/>
              <a:buNone/>
            </a:pPr>
            <a:endParaRPr lang="de-DE" sz="2000"/>
          </a:p>
        </p:txBody>
      </p:sp>
      <p:sp>
        <p:nvSpPr>
          <p:cNvPr id="1536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1219200"/>
            <a:ext cx="4495800" cy="5638800"/>
          </a:xfrm>
        </p:spPr>
        <p:txBody>
          <a:bodyPr/>
          <a:lstStyle/>
          <a:p>
            <a:pPr lvl="2">
              <a:lnSpc>
                <a:spcPct val="120000"/>
              </a:lnSpc>
              <a:buFont typeface="Wingdings" pitchFamily="2" charset="2"/>
              <a:buChar char="v"/>
            </a:pPr>
            <a:r>
              <a:rPr lang="de-DE">
                <a:solidFill>
                  <a:srgbClr val="CC0066"/>
                </a:solidFill>
              </a:rPr>
              <a:t>Gehalt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Typ: dezimal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Länge: (8,2)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Anzahl Wiederholung: 0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Definiertheit: 10%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Identifizierend: nein</a:t>
            </a:r>
          </a:p>
          <a:p>
            <a:pPr lvl="2">
              <a:lnSpc>
                <a:spcPct val="120000"/>
              </a:lnSpc>
              <a:buFont typeface="Wingdings" pitchFamily="2" charset="2"/>
              <a:buChar char="v"/>
            </a:pPr>
            <a:r>
              <a:rPr lang="de-DE">
                <a:solidFill>
                  <a:srgbClr val="CC0066"/>
                </a:solidFill>
              </a:rPr>
              <a:t>Rang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Typ: String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Länge: 4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Anzahl Wiederholung: 0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Definiertheit: 100%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Identifizierend: nein</a:t>
            </a:r>
          </a:p>
          <a:p>
            <a:endParaRPr lang="de-DE" sz="200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B5A86-2DF2-4A92-94E1-2963B928F0EE}" type="slidenum">
              <a:rPr lang="en-US"/>
              <a:pPr/>
              <a:t>11</a:t>
            </a:fld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algn="ctr"/>
            <a:r>
              <a:rPr lang="de-DE"/>
              <a:t>Beziehungsbeschreibung: </a:t>
            </a:r>
            <a:r>
              <a:rPr lang="de-DE" i="1"/>
              <a:t>prüfen</a:t>
            </a:r>
            <a:endParaRPr lang="de-DE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"/>
            <a:ext cx="9144000" cy="60960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de-DE" sz="2000"/>
          </a:p>
          <a:p>
            <a:pPr>
              <a:lnSpc>
                <a:spcPct val="80000"/>
              </a:lnSpc>
            </a:pPr>
            <a:endParaRPr lang="de-DE" sz="2000"/>
          </a:p>
          <a:p>
            <a:pPr>
              <a:lnSpc>
                <a:spcPct val="80000"/>
              </a:lnSpc>
            </a:pPr>
            <a:r>
              <a:rPr lang="de-DE"/>
              <a:t>Beteiligte Objekte:</a:t>
            </a:r>
          </a:p>
          <a:p>
            <a:pPr lvl="1">
              <a:lnSpc>
                <a:spcPct val="140000"/>
              </a:lnSpc>
              <a:buFontTx/>
              <a:buChar char="-"/>
            </a:pPr>
            <a:r>
              <a:rPr lang="de-DE"/>
              <a:t>Professor als Prüfer</a:t>
            </a:r>
          </a:p>
          <a:p>
            <a:pPr lvl="1">
              <a:lnSpc>
                <a:spcPct val="140000"/>
              </a:lnSpc>
              <a:buFontTx/>
              <a:buChar char="-"/>
            </a:pPr>
            <a:r>
              <a:rPr lang="de-DE"/>
              <a:t>Student als Prüfling</a:t>
            </a:r>
          </a:p>
          <a:p>
            <a:pPr lvl="1">
              <a:lnSpc>
                <a:spcPct val="140000"/>
              </a:lnSpc>
              <a:buFontTx/>
              <a:buChar char="-"/>
            </a:pPr>
            <a:r>
              <a:rPr lang="de-DE"/>
              <a:t>Vorlesung als Prüfungsstoff</a:t>
            </a:r>
          </a:p>
          <a:p>
            <a:pPr>
              <a:lnSpc>
                <a:spcPct val="80000"/>
              </a:lnSpc>
            </a:pPr>
            <a:endParaRPr lang="de-DE"/>
          </a:p>
          <a:p>
            <a:pPr>
              <a:lnSpc>
                <a:spcPct val="80000"/>
              </a:lnSpc>
            </a:pPr>
            <a:r>
              <a:rPr lang="de-DE"/>
              <a:t>Attribute der Beziehung:</a:t>
            </a:r>
          </a:p>
          <a:p>
            <a:pPr lvl="1">
              <a:lnSpc>
                <a:spcPct val="140000"/>
              </a:lnSpc>
              <a:buFontTx/>
              <a:buChar char="-"/>
            </a:pPr>
            <a:r>
              <a:rPr lang="de-DE"/>
              <a:t>Datum </a:t>
            </a:r>
          </a:p>
          <a:p>
            <a:pPr lvl="1">
              <a:lnSpc>
                <a:spcPct val="140000"/>
              </a:lnSpc>
              <a:buFontTx/>
              <a:buChar char="-"/>
            </a:pPr>
            <a:r>
              <a:rPr lang="de-DE"/>
              <a:t>Uhrzeit</a:t>
            </a:r>
          </a:p>
          <a:p>
            <a:pPr lvl="1">
              <a:lnSpc>
                <a:spcPct val="140000"/>
              </a:lnSpc>
              <a:buFontTx/>
              <a:buChar char="-"/>
            </a:pPr>
            <a:r>
              <a:rPr lang="de-DE"/>
              <a:t>Note</a:t>
            </a:r>
          </a:p>
          <a:p>
            <a:pPr lvl="1">
              <a:lnSpc>
                <a:spcPct val="140000"/>
              </a:lnSpc>
              <a:buFontTx/>
              <a:buNone/>
            </a:pPr>
            <a:endParaRPr lang="de-DE"/>
          </a:p>
          <a:p>
            <a:pPr>
              <a:lnSpc>
                <a:spcPct val="80000"/>
              </a:lnSpc>
            </a:pPr>
            <a:r>
              <a:rPr lang="de-DE"/>
              <a:t>Anzahl: 100 000 pro Jahr</a:t>
            </a:r>
          </a:p>
          <a:p>
            <a:pPr>
              <a:lnSpc>
                <a:spcPct val="140000"/>
              </a:lnSpc>
              <a:buFontTx/>
              <a:buNone/>
            </a:pPr>
            <a:endParaRPr lang="de-DE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7306F9-F138-468D-9BD9-8FD3481A7D15}" type="slidenum">
              <a:rPr lang="en-US"/>
              <a:pPr/>
              <a:t>12</a:t>
            </a:fld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algn="ctr"/>
            <a:r>
              <a:rPr lang="de-DE"/>
              <a:t>Prozeßbeschreibungen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de-DE" b="1" dirty="0" err="1"/>
              <a:t>Prozeßbeschreibung</a:t>
            </a:r>
            <a:r>
              <a:rPr lang="de-DE" b="1" dirty="0"/>
              <a:t>: </a:t>
            </a:r>
            <a:r>
              <a:rPr lang="de-DE" i="1" dirty="0"/>
              <a:t>Zeugnisausstellung</a:t>
            </a:r>
            <a:endParaRPr lang="de-DE" dirty="0"/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de-DE" dirty="0"/>
              <a:t>Häufigkeit: halbjährlich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de-DE" dirty="0"/>
              <a:t>benötigte Daten</a:t>
            </a:r>
          </a:p>
          <a:p>
            <a:pPr lvl="2">
              <a:lnSpc>
                <a:spcPct val="120000"/>
              </a:lnSpc>
            </a:pPr>
            <a:r>
              <a:rPr lang="de-DE" sz="2400" dirty="0"/>
              <a:t>Prüfungen</a:t>
            </a:r>
            <a:endParaRPr lang="de-DE" sz="2400" dirty="0">
              <a:ea typeface="Tahoma"/>
              <a:cs typeface="Tahoma"/>
            </a:endParaRPr>
          </a:p>
          <a:p>
            <a:pPr lvl="2">
              <a:lnSpc>
                <a:spcPct val="120000"/>
              </a:lnSpc>
            </a:pPr>
            <a:r>
              <a:rPr lang="de-DE" sz="2400" dirty="0"/>
              <a:t>Studienordnungen</a:t>
            </a:r>
            <a:endParaRPr lang="de-DE" sz="2400" dirty="0">
              <a:ea typeface="Tahoma"/>
              <a:cs typeface="Tahoma"/>
            </a:endParaRPr>
          </a:p>
          <a:p>
            <a:pPr lvl="2">
              <a:lnSpc>
                <a:spcPct val="120000"/>
              </a:lnSpc>
            </a:pPr>
            <a:r>
              <a:rPr lang="de-DE" sz="2400" dirty="0"/>
              <a:t>Studenteninformation</a:t>
            </a:r>
            <a:endParaRPr lang="de-DE" sz="2400" dirty="0">
              <a:ea typeface="Tahoma"/>
              <a:cs typeface="Tahoma"/>
            </a:endParaRPr>
          </a:p>
          <a:p>
            <a:pPr lvl="2">
              <a:lnSpc>
                <a:spcPct val="120000"/>
              </a:lnSpc>
            </a:pPr>
            <a:r>
              <a:rPr lang="de-DE" sz="2400" dirty="0"/>
              <a:t> ...</a:t>
            </a:r>
            <a:endParaRPr lang="de-DE" sz="2400" dirty="0">
              <a:ea typeface="Tahoma"/>
              <a:cs typeface="Tahoma"/>
            </a:endParaRP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de-DE" dirty="0"/>
              <a:t>Priorität: hoch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de-DE" dirty="0"/>
              <a:t>Zu verarbeitende Datenmenge</a:t>
            </a:r>
          </a:p>
          <a:p>
            <a:pPr lvl="2">
              <a:lnSpc>
                <a:spcPct val="120000"/>
              </a:lnSpc>
              <a:buFont typeface="Webdings"/>
              <a:buChar char="="/>
            </a:pPr>
            <a:r>
              <a:rPr lang="de-DE" sz="2400" dirty="0"/>
              <a:t> 500 Studenten</a:t>
            </a:r>
            <a:endParaRPr lang="de-DE" sz="2400" dirty="0">
              <a:ea typeface="Tahoma"/>
              <a:cs typeface="Tahoma"/>
            </a:endParaRPr>
          </a:p>
          <a:p>
            <a:pPr lvl="2">
              <a:lnSpc>
                <a:spcPct val="120000"/>
              </a:lnSpc>
              <a:buFont typeface="Webdings"/>
              <a:buChar char="="/>
            </a:pPr>
            <a:r>
              <a:rPr lang="de-DE" sz="2400" dirty="0"/>
              <a:t>3000 Prüfungen</a:t>
            </a:r>
            <a:endParaRPr lang="de-DE" sz="2400" dirty="0">
              <a:ea typeface="Tahoma"/>
              <a:cs typeface="Tahoma"/>
            </a:endParaRPr>
          </a:p>
          <a:p>
            <a:pPr lvl="2">
              <a:lnSpc>
                <a:spcPct val="120000"/>
              </a:lnSpc>
              <a:buFont typeface="Webdings"/>
              <a:buChar char="="/>
            </a:pPr>
            <a:r>
              <a:rPr lang="de-DE" sz="2400" dirty="0"/>
              <a:t>10 Studienordnungen</a:t>
            </a:r>
            <a:endParaRPr lang="de-DE" dirty="0">
              <a:ea typeface="Tahoma"/>
              <a:cs typeface="Tahoma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764825-FC53-4AE4-A770-A450B0F9B2F9}" type="slidenum">
              <a:rPr lang="en-US"/>
              <a:pPr/>
              <a:t>13</a:t>
            </a:fld>
            <a:endParaRPr lang="en-US"/>
          </a:p>
        </p:txBody>
      </p:sp>
      <p:grpSp>
        <p:nvGrpSpPr>
          <p:cNvPr id="18435" name="Group 2"/>
          <p:cNvGrpSpPr>
            <a:grpSpLocks/>
          </p:cNvGrpSpPr>
          <p:nvPr/>
        </p:nvGrpSpPr>
        <p:grpSpPr bwMode="auto">
          <a:xfrm>
            <a:off x="0" y="503238"/>
            <a:ext cx="9144000" cy="6354762"/>
            <a:chOff x="0" y="0"/>
            <a:chExt cx="5760" cy="4003"/>
          </a:xfrm>
        </p:grpSpPr>
        <p:sp>
          <p:nvSpPr>
            <p:cNvPr id="18437" name="Oval 3"/>
            <p:cNvSpPr>
              <a:spLocks noChangeArrowheads="1"/>
            </p:cNvSpPr>
            <p:nvPr/>
          </p:nvSpPr>
          <p:spPr bwMode="auto">
            <a:xfrm>
              <a:off x="4510" y="3168"/>
              <a:ext cx="1250" cy="768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Hardware/BS-</a:t>
              </a:r>
            </a:p>
            <a:p>
              <a:r>
                <a:rPr lang="de-DE">
                  <a:latin typeface="Times New Roman" pitchFamily="18" charset="0"/>
                </a:rPr>
                <a:t>Charakteristika</a:t>
              </a:r>
            </a:p>
          </p:txBody>
        </p:sp>
        <p:sp>
          <p:nvSpPr>
            <p:cNvPr id="18438" name="Oval 4"/>
            <p:cNvSpPr>
              <a:spLocks noChangeArrowheads="1"/>
            </p:cNvSpPr>
            <p:nvPr/>
          </p:nvSpPr>
          <p:spPr bwMode="auto">
            <a:xfrm>
              <a:off x="3369" y="0"/>
              <a:ext cx="1959" cy="675"/>
            </a:xfrm>
            <a:prstGeom prst="ellips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Datenverarbeitungs-</a:t>
              </a:r>
            </a:p>
            <a:p>
              <a:r>
                <a:rPr lang="de-DE">
                  <a:latin typeface="Times New Roman" pitchFamily="18" charset="0"/>
                </a:rPr>
                <a:t>anforderungen</a:t>
              </a:r>
            </a:p>
          </p:txBody>
        </p:sp>
        <p:sp>
          <p:nvSpPr>
            <p:cNvPr id="18439" name="Oval 5"/>
            <p:cNvSpPr>
              <a:spLocks noChangeArrowheads="1"/>
            </p:cNvSpPr>
            <p:nvPr/>
          </p:nvSpPr>
          <p:spPr bwMode="auto">
            <a:xfrm>
              <a:off x="0" y="192"/>
              <a:ext cx="1824" cy="529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Informations-</a:t>
              </a:r>
            </a:p>
            <a:p>
              <a:r>
                <a:rPr lang="de-DE">
                  <a:latin typeface="Times New Roman" pitchFamily="18" charset="0"/>
                </a:rPr>
                <a:t>anforderungen</a:t>
              </a:r>
            </a:p>
          </p:txBody>
        </p:sp>
        <p:sp>
          <p:nvSpPr>
            <p:cNvPr id="18440" name="Text Box 6"/>
            <p:cNvSpPr txBox="1">
              <a:spLocks noChangeArrowheads="1"/>
            </p:cNvSpPr>
            <p:nvPr/>
          </p:nvSpPr>
          <p:spPr bwMode="auto">
            <a:xfrm>
              <a:off x="2663" y="3577"/>
              <a:ext cx="1609" cy="426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80000"/>
                </a:lnSpc>
                <a:spcBef>
                  <a:spcPct val="50000"/>
                </a:spcBef>
              </a:pPr>
              <a:r>
                <a:rPr lang="de-DE">
                  <a:latin typeface="Times New Roman" pitchFamily="18" charset="0"/>
                </a:rPr>
                <a:t>physische Datenbankstruktur</a:t>
              </a:r>
            </a:p>
          </p:txBody>
        </p:sp>
        <p:sp>
          <p:nvSpPr>
            <p:cNvPr id="18441" name="Oval 7"/>
            <p:cNvSpPr>
              <a:spLocks noChangeArrowheads="1"/>
            </p:cNvSpPr>
            <p:nvPr/>
          </p:nvSpPr>
          <p:spPr bwMode="auto">
            <a:xfrm>
              <a:off x="4176" y="1584"/>
              <a:ext cx="1530" cy="583"/>
            </a:xfrm>
            <a:prstGeom prst="ellipse">
              <a:avLst/>
            </a:prstGeom>
            <a:noFill/>
            <a:ln w="57150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DBMS-</a:t>
              </a:r>
            </a:p>
            <a:p>
              <a:r>
                <a:rPr lang="de-DE">
                  <a:latin typeface="Times New Roman" pitchFamily="18" charset="0"/>
                </a:rPr>
                <a:t>Charakteristika</a:t>
              </a:r>
            </a:p>
          </p:txBody>
        </p:sp>
        <p:sp>
          <p:nvSpPr>
            <p:cNvPr id="18442" name="Rectangle 8"/>
            <p:cNvSpPr>
              <a:spLocks noChangeArrowheads="1"/>
            </p:cNvSpPr>
            <p:nvPr/>
          </p:nvSpPr>
          <p:spPr bwMode="auto">
            <a:xfrm>
              <a:off x="1963" y="3132"/>
              <a:ext cx="1359" cy="418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Physischer </a:t>
              </a:r>
            </a:p>
            <a:p>
              <a:r>
                <a:rPr lang="de-DE">
                  <a:latin typeface="Times New Roman" pitchFamily="18" charset="0"/>
                </a:rPr>
                <a:t>Entwurf</a:t>
              </a:r>
            </a:p>
          </p:txBody>
        </p:sp>
        <p:sp>
          <p:nvSpPr>
            <p:cNvPr id="18443" name="Rectangle 9"/>
            <p:cNvSpPr>
              <a:spLocks noChangeArrowheads="1"/>
            </p:cNvSpPr>
            <p:nvPr/>
          </p:nvSpPr>
          <p:spPr bwMode="auto">
            <a:xfrm>
              <a:off x="1963" y="2295"/>
              <a:ext cx="1359" cy="418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Implementations-</a:t>
              </a:r>
            </a:p>
            <a:p>
              <a:r>
                <a:rPr lang="de-DE">
                  <a:latin typeface="Times New Roman" pitchFamily="18" charset="0"/>
                </a:rPr>
                <a:t>entwurf</a:t>
              </a:r>
            </a:p>
          </p:txBody>
        </p:sp>
        <p:sp>
          <p:nvSpPr>
            <p:cNvPr id="18444" name="Rectangle 10"/>
            <p:cNvSpPr>
              <a:spLocks noChangeArrowheads="1"/>
            </p:cNvSpPr>
            <p:nvPr/>
          </p:nvSpPr>
          <p:spPr bwMode="auto">
            <a:xfrm>
              <a:off x="1963" y="1511"/>
              <a:ext cx="1359" cy="418"/>
            </a:xfrm>
            <a:prstGeom prst="rect">
              <a:avLst/>
            </a:prstGeom>
            <a:solidFill>
              <a:srgbClr val="FF66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Konzeptueller</a:t>
              </a:r>
            </a:p>
            <a:p>
              <a:r>
                <a:rPr lang="de-DE">
                  <a:latin typeface="Times New Roman" pitchFamily="18" charset="0"/>
                </a:rPr>
                <a:t>Enwurf</a:t>
              </a:r>
            </a:p>
          </p:txBody>
        </p:sp>
        <p:sp>
          <p:nvSpPr>
            <p:cNvPr id="18445" name="Rectangle 11"/>
            <p:cNvSpPr>
              <a:spLocks noChangeArrowheads="1"/>
            </p:cNvSpPr>
            <p:nvPr/>
          </p:nvSpPr>
          <p:spPr bwMode="auto">
            <a:xfrm>
              <a:off x="1963" y="674"/>
              <a:ext cx="1359" cy="419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Anforderungs-</a:t>
              </a:r>
            </a:p>
            <a:p>
              <a:r>
                <a:rPr lang="de-DE">
                  <a:latin typeface="Times New Roman" pitchFamily="18" charset="0"/>
                </a:rPr>
                <a:t>analyse</a:t>
              </a:r>
            </a:p>
          </p:txBody>
        </p:sp>
        <p:sp>
          <p:nvSpPr>
            <p:cNvPr id="18446" name="Line 12"/>
            <p:cNvSpPr>
              <a:spLocks noChangeShapeType="1"/>
            </p:cNvSpPr>
            <p:nvPr/>
          </p:nvSpPr>
          <p:spPr bwMode="auto">
            <a:xfrm>
              <a:off x="2615" y="1093"/>
              <a:ext cx="0" cy="41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47" name="Line 13"/>
            <p:cNvSpPr>
              <a:spLocks noChangeShapeType="1"/>
            </p:cNvSpPr>
            <p:nvPr/>
          </p:nvSpPr>
          <p:spPr bwMode="auto">
            <a:xfrm>
              <a:off x="2615" y="1929"/>
              <a:ext cx="0" cy="36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48" name="Line 14"/>
            <p:cNvSpPr>
              <a:spLocks noChangeShapeType="1"/>
            </p:cNvSpPr>
            <p:nvPr/>
          </p:nvSpPr>
          <p:spPr bwMode="auto">
            <a:xfrm>
              <a:off x="2615" y="2713"/>
              <a:ext cx="0" cy="41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49" name="Text Box 15"/>
            <p:cNvSpPr txBox="1">
              <a:spLocks noChangeArrowheads="1"/>
            </p:cNvSpPr>
            <p:nvPr/>
          </p:nvSpPr>
          <p:spPr bwMode="auto">
            <a:xfrm>
              <a:off x="2592" y="2688"/>
              <a:ext cx="1849" cy="426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80000"/>
                </a:lnSpc>
                <a:spcBef>
                  <a:spcPct val="20000"/>
                </a:spcBef>
              </a:pPr>
              <a:r>
                <a:rPr lang="de-DE">
                  <a:latin typeface="Times New Roman" pitchFamily="18" charset="0"/>
                </a:rPr>
                <a:t>logische Datenbankstruktur</a:t>
              </a:r>
            </a:p>
          </p:txBody>
        </p:sp>
        <p:sp>
          <p:nvSpPr>
            <p:cNvPr id="18450" name="Text Box 16"/>
            <p:cNvSpPr txBox="1">
              <a:spLocks noChangeArrowheads="1"/>
            </p:cNvSpPr>
            <p:nvPr/>
          </p:nvSpPr>
          <p:spPr bwMode="auto">
            <a:xfrm>
              <a:off x="2640" y="1920"/>
              <a:ext cx="1362" cy="38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70000"/>
                </a:lnSpc>
              </a:pPr>
              <a:r>
                <a:rPr lang="de-DE">
                  <a:latin typeface="Times New Roman" pitchFamily="18" charset="0"/>
                </a:rPr>
                <a:t>Informations-struktur</a:t>
              </a:r>
            </a:p>
          </p:txBody>
        </p:sp>
        <p:sp>
          <p:nvSpPr>
            <p:cNvPr id="18451" name="Text Box 17"/>
            <p:cNvSpPr txBox="1">
              <a:spLocks noChangeArrowheads="1"/>
            </p:cNvSpPr>
            <p:nvPr/>
          </p:nvSpPr>
          <p:spPr bwMode="auto">
            <a:xfrm>
              <a:off x="2592" y="1104"/>
              <a:ext cx="1195" cy="38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de-DE">
                  <a:latin typeface="Times New Roman" pitchFamily="18" charset="0"/>
                </a:rPr>
                <a:t>Anforderungs-spezifikation</a:t>
              </a:r>
            </a:p>
          </p:txBody>
        </p:sp>
        <p:sp>
          <p:nvSpPr>
            <p:cNvPr id="18452" name="Line 18"/>
            <p:cNvSpPr>
              <a:spLocks noChangeShapeType="1"/>
            </p:cNvSpPr>
            <p:nvPr/>
          </p:nvSpPr>
          <p:spPr bwMode="auto">
            <a:xfrm>
              <a:off x="4082" y="674"/>
              <a:ext cx="0" cy="2486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53" name="Line 19"/>
            <p:cNvSpPr>
              <a:spLocks noChangeShapeType="1"/>
            </p:cNvSpPr>
            <p:nvPr/>
          </p:nvSpPr>
          <p:spPr bwMode="auto">
            <a:xfrm flipH="1">
              <a:off x="3322" y="3160"/>
              <a:ext cx="760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54" name="Line 20"/>
            <p:cNvSpPr>
              <a:spLocks noChangeShapeType="1"/>
            </p:cNvSpPr>
            <p:nvPr/>
          </p:nvSpPr>
          <p:spPr bwMode="auto">
            <a:xfrm flipH="1">
              <a:off x="3322" y="2464"/>
              <a:ext cx="760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55" name="Line 21"/>
            <p:cNvSpPr>
              <a:spLocks noChangeShapeType="1"/>
            </p:cNvSpPr>
            <p:nvPr/>
          </p:nvSpPr>
          <p:spPr bwMode="auto">
            <a:xfrm flipH="1">
              <a:off x="3322" y="873"/>
              <a:ext cx="760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56" name="Line 22"/>
            <p:cNvSpPr>
              <a:spLocks noChangeShapeType="1"/>
            </p:cNvSpPr>
            <p:nvPr/>
          </p:nvSpPr>
          <p:spPr bwMode="auto">
            <a:xfrm flipH="1">
              <a:off x="4137" y="2166"/>
              <a:ext cx="815" cy="1093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57" name="Line 23"/>
            <p:cNvSpPr>
              <a:spLocks noChangeShapeType="1"/>
            </p:cNvSpPr>
            <p:nvPr/>
          </p:nvSpPr>
          <p:spPr bwMode="auto">
            <a:xfrm flipH="1">
              <a:off x="3322" y="3259"/>
              <a:ext cx="815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58" name="Line 24"/>
            <p:cNvSpPr>
              <a:spLocks noChangeShapeType="1"/>
            </p:cNvSpPr>
            <p:nvPr/>
          </p:nvSpPr>
          <p:spPr bwMode="auto">
            <a:xfrm flipH="1" flipV="1">
              <a:off x="4137" y="3359"/>
              <a:ext cx="380" cy="19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59" name="Line 25"/>
            <p:cNvSpPr>
              <a:spLocks noChangeShapeType="1"/>
            </p:cNvSpPr>
            <p:nvPr/>
          </p:nvSpPr>
          <p:spPr bwMode="auto">
            <a:xfrm flipH="1">
              <a:off x="3312" y="3360"/>
              <a:ext cx="815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60" name="Line 26"/>
            <p:cNvSpPr>
              <a:spLocks noChangeShapeType="1"/>
            </p:cNvSpPr>
            <p:nvPr/>
          </p:nvSpPr>
          <p:spPr bwMode="auto">
            <a:xfrm>
              <a:off x="768" y="1171"/>
              <a:ext cx="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61" name="Text Box 27"/>
            <p:cNvSpPr txBox="1">
              <a:spLocks noChangeArrowheads="1"/>
            </p:cNvSpPr>
            <p:nvPr/>
          </p:nvSpPr>
          <p:spPr bwMode="auto">
            <a:xfrm>
              <a:off x="1200" y="1968"/>
              <a:ext cx="1404" cy="28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de-DE">
                  <a:latin typeface="Times New Roman" pitchFamily="18" charset="0"/>
                </a:rPr>
                <a:t>ER Schema</a:t>
              </a:r>
            </a:p>
          </p:txBody>
        </p:sp>
        <p:cxnSp>
          <p:nvCxnSpPr>
            <p:cNvPr id="18462" name="AutoShape 28"/>
            <p:cNvCxnSpPr>
              <a:cxnSpLocks noChangeShapeType="1"/>
              <a:stCxn id="18439" idx="4"/>
              <a:endCxn id="18444" idx="1"/>
            </p:cNvCxnSpPr>
            <p:nvPr/>
          </p:nvCxnSpPr>
          <p:spPr bwMode="auto">
            <a:xfrm rot="16200000" flipH="1">
              <a:off x="944" y="701"/>
              <a:ext cx="987" cy="1051"/>
            </a:xfrm>
            <a:prstGeom prst="bentConnector2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8463" name="AutoShape 29"/>
            <p:cNvCxnSpPr>
              <a:cxnSpLocks noChangeShapeType="1"/>
              <a:stCxn id="18439" idx="4"/>
              <a:endCxn id="18445" idx="1"/>
            </p:cNvCxnSpPr>
            <p:nvPr/>
          </p:nvCxnSpPr>
          <p:spPr bwMode="auto">
            <a:xfrm rot="16200000" flipH="1">
              <a:off x="1362" y="283"/>
              <a:ext cx="151" cy="1051"/>
            </a:xfrm>
            <a:prstGeom prst="bentConnector2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8464" name="Line 30"/>
            <p:cNvSpPr>
              <a:spLocks noChangeShapeType="1"/>
            </p:cNvSpPr>
            <p:nvPr/>
          </p:nvSpPr>
          <p:spPr bwMode="auto">
            <a:xfrm flipH="1">
              <a:off x="3312" y="2592"/>
              <a:ext cx="1296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65" name="Line 31"/>
            <p:cNvSpPr>
              <a:spLocks noChangeShapeType="1"/>
            </p:cNvSpPr>
            <p:nvPr/>
          </p:nvSpPr>
          <p:spPr bwMode="auto">
            <a:xfrm>
              <a:off x="2640" y="3552"/>
              <a:ext cx="0" cy="43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8436" name="Rectangle 32"/>
          <p:cNvSpPr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kumimoji="1" lang="de-DE" sz="3600">
                <a:solidFill>
                  <a:schemeClr val="tx2"/>
                </a:solidFill>
                <a:latin typeface="Arial Black" pitchFamily="34" charset="0"/>
              </a:rPr>
              <a:t>Phasen des Datenbankentwurfs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268A06-E635-4228-90F4-B016B823E6E9}" type="slidenum">
              <a:rPr lang="en-US"/>
              <a:pPr/>
              <a:t>14</a:t>
            </a:fld>
            <a:endParaRPr lang="en-US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Datenmodellierung mit UML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Unified Modelling Language UML</a:t>
            </a:r>
          </a:p>
          <a:p>
            <a:r>
              <a:rPr lang="de-DE"/>
              <a:t>De-facto Standard für den objekt-orientierten Software-Entwurf</a:t>
            </a:r>
          </a:p>
          <a:p>
            <a:r>
              <a:rPr lang="de-DE"/>
              <a:t>Zentrales Konstrukt ist die Klasse (class), mit der gleichartige Objekte hinsichtlich</a:t>
            </a:r>
          </a:p>
          <a:p>
            <a:pPr lvl="1"/>
            <a:r>
              <a:rPr lang="de-DE"/>
              <a:t>Struktur (~Attribute)</a:t>
            </a:r>
          </a:p>
          <a:p>
            <a:pPr lvl="1"/>
            <a:r>
              <a:rPr lang="de-DE"/>
              <a:t>Verhalten (~Operationen/Methoden)</a:t>
            </a:r>
          </a:p>
          <a:p>
            <a:pPr>
              <a:buFont typeface="Webdings" pitchFamily="18" charset="2"/>
              <a:buNone/>
            </a:pPr>
            <a:r>
              <a:rPr lang="de-DE"/>
              <a:t>   modelliert werden</a:t>
            </a:r>
          </a:p>
          <a:p>
            <a:r>
              <a:rPr lang="de-DE"/>
              <a:t>Assoziationen zwischen Klassen entsprechen Beziehungstypen</a:t>
            </a:r>
          </a:p>
          <a:p>
            <a:r>
              <a:rPr lang="de-DE"/>
              <a:t>Generalisierungshierarchien</a:t>
            </a:r>
          </a:p>
          <a:p>
            <a:r>
              <a:rPr lang="de-DE"/>
              <a:t>Aggregation</a:t>
            </a:r>
          </a:p>
          <a:p>
            <a:endParaRPr lang="de-DE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Klassen/Objekttypen in Java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24744"/>
            <a:ext cx="52387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149080"/>
            <a:ext cx="61626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l="62457" t="8332" b="68386"/>
          <a:stretch>
            <a:fillRect/>
          </a:stretch>
        </p:blipFill>
        <p:spPr bwMode="auto">
          <a:xfrm>
            <a:off x="5292080" y="3212976"/>
            <a:ext cx="363589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Werte versus Objekte</a:t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82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705100"/>
            <a:ext cx="776287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692696"/>
            <a:ext cx="65341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Java Klassendefinition: Syntax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83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12776"/>
            <a:ext cx="7324725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Klassen/Objekttypen in UML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12776"/>
            <a:ext cx="7740352" cy="400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/>
          <a:lstStyle/>
          <a:p>
            <a:r>
              <a:rPr lang="de-DE" dirty="0"/>
              <a:t>Klassen in Java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42291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068960"/>
            <a:ext cx="61150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075" y="4653136"/>
            <a:ext cx="89249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260648"/>
            <a:ext cx="4670276" cy="335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Vorlesung: Prof. Alfons Kemper</a:t>
            </a:r>
            <a:br>
              <a:rPr lang="de-DE" dirty="0"/>
            </a:br>
            <a:r>
              <a:rPr lang="de-DE" dirty="0" err="1">
                <a:solidFill>
                  <a:srgbClr val="FF0000"/>
                </a:solidFill>
              </a:rPr>
              <a:t>alfons.kemper@in.tum.de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571500"/>
            <a:ext cx="2365070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2094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Instanziierung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9144000" cy="405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Instanziierung eines Quaders</a:t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48863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7188" y="1124744"/>
            <a:ext cx="3986812" cy="439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733550"/>
            <a:ext cx="6200775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Resultierendes Objektnetz</a:t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8825" y="771525"/>
            <a:ext cx="7115175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Objekt besteht aus (OID, Typ, Rep)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0" y="5157192"/>
            <a:ext cx="9144000" cy="1700808"/>
          </a:xfrm>
        </p:spPr>
        <p:txBody>
          <a:bodyPr/>
          <a:lstStyle/>
          <a:p>
            <a:r>
              <a:rPr lang="de-DE" dirty="0"/>
              <a:t>Als OID dient in Java die (virtuelle) Speicheradresse</a:t>
            </a:r>
          </a:p>
          <a:p>
            <a:pPr lvl="1"/>
            <a:r>
              <a:rPr lang="de-DE" dirty="0"/>
              <a:t>Nennt man physische OID</a:t>
            </a:r>
          </a:p>
          <a:p>
            <a:r>
              <a:rPr lang="de-DE" dirty="0"/>
              <a:t>In Datenbanken verwendet man auch logische OIDs</a:t>
            </a:r>
          </a:p>
          <a:p>
            <a:pPr lvl="1"/>
            <a:r>
              <a:rPr lang="de-DE" dirty="0"/>
              <a:t>Damit Objekte sich „bewegen“ können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5053" y="1137034"/>
            <a:ext cx="9250361" cy="3536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Shared</a:t>
            </a:r>
            <a:r>
              <a:rPr lang="de-DE" dirty="0"/>
              <a:t> </a:t>
            </a:r>
            <a:r>
              <a:rPr lang="de-DE" dirty="0" err="1"/>
              <a:t>Subobjects</a:t>
            </a:r>
            <a:r>
              <a:rPr lang="de-DE" dirty="0"/>
              <a:t>/Gemeinsame Unterobjekte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980728"/>
            <a:ext cx="5066409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421" y="2708921"/>
            <a:ext cx="8700579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Shared</a:t>
            </a:r>
            <a:r>
              <a:rPr lang="de-DE" dirty="0"/>
              <a:t> </a:t>
            </a:r>
            <a:r>
              <a:rPr lang="de-DE" dirty="0" err="1"/>
              <a:t>Subobjects</a:t>
            </a:r>
            <a:r>
              <a:rPr lang="de-DE" dirty="0"/>
              <a:t>/Gemeinsame Unterobjekte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421" y="2708921"/>
            <a:ext cx="8700579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1124744"/>
            <a:ext cx="6989577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 bwMode="auto">
          <a:xfrm>
            <a:off x="6228184" y="3356992"/>
            <a:ext cx="1152128" cy="288032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„Kupfer“</a:t>
            </a:r>
          </a:p>
        </p:txBody>
      </p:sp>
      <p:sp>
        <p:nvSpPr>
          <p:cNvPr id="8" name="Rechteck 7"/>
          <p:cNvSpPr/>
          <p:nvPr/>
        </p:nvSpPr>
        <p:spPr bwMode="auto">
          <a:xfrm>
            <a:off x="6804248" y="3717032"/>
            <a:ext cx="648072" cy="288032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0.90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Wertvergleich versus Objektvergleich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0" y="2636912"/>
            <a:ext cx="9144000" cy="4221088"/>
          </a:xfrm>
        </p:spPr>
        <p:txBody>
          <a:bodyPr/>
          <a:lstStyle/>
          <a:p>
            <a:r>
              <a:rPr lang="de-DE" dirty="0"/>
              <a:t>Dasselbe ist nicht </a:t>
            </a:r>
            <a:r>
              <a:rPr lang="de-DE" dirty="0" err="1"/>
              <a:t>dasgleiche</a:t>
            </a:r>
            <a:r>
              <a:rPr lang="de-DE" dirty="0"/>
              <a:t>!</a:t>
            </a:r>
          </a:p>
          <a:p>
            <a:endParaRPr lang="de-DE" dirty="0"/>
          </a:p>
          <a:p>
            <a:r>
              <a:rPr lang="de-DE" dirty="0"/>
              <a:t>Im Restaurant sollte man nie „dasselbe“ sondern „</a:t>
            </a:r>
            <a:r>
              <a:rPr lang="de-DE" dirty="0" err="1"/>
              <a:t>dasgleiche</a:t>
            </a:r>
            <a:r>
              <a:rPr lang="de-DE" dirty="0"/>
              <a:t>“ wie ein anderer bestellen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3045" y="1340768"/>
            <a:ext cx="92930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Beziehungen/Assoziationen in UML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82339"/>
            <a:ext cx="9143741" cy="311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1979712" y="2852936"/>
            <a:ext cx="1008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/>
              <a:t>…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6745ED-2040-4350-A74B-19BD34EA3644}" type="slidenum">
              <a:rPr lang="en-US"/>
              <a:pPr/>
              <a:t>28</a:t>
            </a:fld>
            <a:endParaRPr lang="en-US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Klassen und Assoziationen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0" y="1981200"/>
          <a:ext cx="93726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7663320" imgH="2130480" progId="Visio.Drawing.11">
                  <p:embed/>
                </p:oleObj>
              </mc:Choice>
              <mc:Fallback>
                <p:oleObj name="VISIO" r:id="rId3" imgW="7663320" imgH="2130480" progId="Visio.Drawing.11">
                  <p:embed/>
                  <p:pic>
                    <p:nvPicPr>
                      <p:cNvPr id="205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81200"/>
                        <a:ext cx="937260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63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Referenzierung</a:t>
            </a:r>
            <a:r>
              <a:rPr lang="de-DE" dirty="0"/>
              <a:t>/</a:t>
            </a:r>
            <a:r>
              <a:rPr lang="de-DE" dirty="0" err="1"/>
              <a:t>Dereferenzierung</a:t>
            </a:r>
            <a:br>
              <a:rPr lang="de-DE" dirty="0"/>
            </a:b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3" cstate="print"/>
          <a:srcRect t="6389"/>
          <a:stretch>
            <a:fillRect/>
          </a:stretch>
        </p:blipFill>
        <p:spPr bwMode="auto">
          <a:xfrm>
            <a:off x="-180528" y="1250962"/>
            <a:ext cx="9266597" cy="2391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01008"/>
            <a:ext cx="7020272" cy="3527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Übungsbetrieb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-1" y="1219200"/>
            <a:ext cx="8100393" cy="5638800"/>
          </a:xfrm>
        </p:spPr>
        <p:txBody>
          <a:bodyPr/>
          <a:lstStyle/>
          <a:p>
            <a:r>
              <a:rPr lang="en-US" dirty="0" err="1"/>
              <a:t>Übungsleitung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Christoph </a:t>
            </a:r>
            <a:r>
              <a:rPr lang="en-US" dirty="0" err="1"/>
              <a:t>Anneser</a:t>
            </a:r>
            <a:r>
              <a:rPr lang="en-US" dirty="0"/>
              <a:t> (anneser@in.tum.de)</a:t>
            </a:r>
          </a:p>
          <a:p>
            <a:endParaRPr lang="en-US" dirty="0"/>
          </a:p>
          <a:p>
            <a:r>
              <a:rPr lang="en-US" dirty="0"/>
              <a:t>Tutor:</a:t>
            </a:r>
            <a:endParaRPr lang="en-US" dirty="0">
              <a:ea typeface="Tahoma"/>
              <a:cs typeface="Tahoma"/>
            </a:endParaRPr>
          </a:p>
          <a:p>
            <a:pPr lvl="1"/>
            <a:r>
              <a:rPr lang="en-US" dirty="0"/>
              <a:t>Sebastian </a:t>
            </a:r>
            <a:r>
              <a:rPr lang="en-US" dirty="0" err="1"/>
              <a:t>Reichbauer</a:t>
            </a:r>
            <a:endParaRPr lang="en-US" dirty="0" err="1">
              <a:ea typeface="Tahoma"/>
              <a:cs typeface="Tahoma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CA72E9-5419-4B22-B4D8-812B6AE679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7" name="Picture 6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E9FAFDEC-E053-4B80-8EB2-7BAD9DD0F7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132" y="169864"/>
            <a:ext cx="1908108" cy="253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78720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Kollektionen mit Arrays</a:t>
            </a:r>
            <a:br>
              <a:rPr lang="de-DE" dirty="0"/>
            </a:b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78581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4" cstate="print"/>
          <a:srcRect r="28394"/>
          <a:stretch>
            <a:fillRect/>
          </a:stretch>
        </p:blipFill>
        <p:spPr bwMode="auto">
          <a:xfrm>
            <a:off x="0" y="3429000"/>
            <a:ext cx="853244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2475" y="6248400"/>
            <a:ext cx="45815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Kollektion als </a:t>
            </a:r>
            <a:r>
              <a:rPr lang="de-DE" dirty="0" err="1"/>
              <a:t>shared</a:t>
            </a:r>
            <a:r>
              <a:rPr lang="de-DE" dirty="0"/>
              <a:t> </a:t>
            </a:r>
            <a:r>
              <a:rPr lang="de-DE" dirty="0" err="1"/>
              <a:t>subobject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1844824"/>
            <a:ext cx="8892480" cy="347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96752"/>
            <a:ext cx="81057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5949280"/>
            <a:ext cx="63055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Kollektionen sind „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class</a:t>
            </a:r>
            <a:r>
              <a:rPr lang="de-DE" dirty="0"/>
              <a:t> </a:t>
            </a:r>
            <a:r>
              <a:rPr lang="de-DE" dirty="0" err="1"/>
              <a:t>citizens</a:t>
            </a:r>
            <a:r>
              <a:rPr lang="de-DE" dirty="0"/>
              <a:t>“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636913"/>
            <a:ext cx="7785735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76672"/>
            <a:ext cx="6804248" cy="225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Kollektion natürlich auch als Typ einer </a:t>
            </a:r>
            <a:r>
              <a:rPr lang="de-DE" dirty="0" err="1"/>
              <a:t>Instanzvariablen</a:t>
            </a:r>
            <a:r>
              <a:rPr lang="de-DE" dirty="0"/>
              <a:t> möglich …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54768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356992"/>
            <a:ext cx="78105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09120"/>
            <a:ext cx="9144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40568" y="53743"/>
            <a:ext cx="9684568" cy="680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Objekt-Netz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89580"/>
            <a:ext cx="9144000" cy="566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Typisierung von (Pfad-)Ausdrücken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9143999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333875"/>
            <a:ext cx="75438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Typisierung von (Pfad-)Ausdrücken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9143999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333875"/>
            <a:ext cx="75438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539552" y="3068960"/>
            <a:ext cx="8136904" cy="58477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de-DE" sz="3200" dirty="0" err="1"/>
              <a:t>for</a:t>
            </a:r>
            <a:r>
              <a:rPr lang="de-DE" sz="3200" dirty="0"/>
              <a:t> (Person jemand : </a:t>
            </a:r>
            <a:r>
              <a:rPr lang="de-DE" sz="3200" dirty="0" err="1"/>
              <a:t>cityOfLA.einwohner</a:t>
            </a:r>
            <a:r>
              <a:rPr lang="de-DE" sz="3200" dirty="0"/>
              <a:t>) {</a:t>
            </a:r>
          </a:p>
        </p:txBody>
      </p:sp>
    </p:spTree>
    <p:extLst>
      <p:ext uri="{BB962C8B-B14F-4D97-AF65-F5344CB8AC3E}">
        <p14:creationId xmlns:p14="http://schemas.microsoft.com/office/powerpoint/2010/main" val="3535435769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Typisierung … </a:t>
            </a:r>
            <a:r>
              <a:rPr lang="de-DE" dirty="0" err="1"/>
              <a:t>cont‘d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2113" y="1533525"/>
            <a:ext cx="581977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Speicherbereinigung / </a:t>
            </a:r>
            <a:r>
              <a:rPr lang="de-DE" dirty="0" err="1"/>
              <a:t>Garbage</a:t>
            </a:r>
            <a:r>
              <a:rPr lang="de-DE" dirty="0"/>
              <a:t> </a:t>
            </a:r>
            <a:r>
              <a:rPr lang="de-DE" dirty="0" err="1"/>
              <a:t>Collection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1705744"/>
          </a:xfrm>
        </p:spPr>
        <p:txBody>
          <a:bodyPr/>
          <a:lstStyle/>
          <a:p>
            <a:r>
              <a:rPr lang="de-DE" dirty="0"/>
              <a:t>Automatisch in Java</a:t>
            </a:r>
          </a:p>
          <a:p>
            <a:r>
              <a:rPr lang="de-DE" dirty="0"/>
              <a:t>Nur unerreichbare Objekte dürfen gelöscht werden</a:t>
            </a:r>
          </a:p>
          <a:p>
            <a:r>
              <a:rPr lang="de-DE" dirty="0"/>
              <a:t>Erst wenn die letzte Referenz auf ein Objekt entfernt wurde, darf der </a:t>
            </a:r>
            <a:r>
              <a:rPr lang="de-DE" dirty="0" err="1"/>
              <a:t>garbage</a:t>
            </a:r>
            <a:r>
              <a:rPr lang="de-DE" dirty="0"/>
              <a:t> </a:t>
            </a:r>
            <a:r>
              <a:rPr lang="de-DE" dirty="0" err="1"/>
              <a:t>collector</a:t>
            </a:r>
            <a:r>
              <a:rPr lang="de-DE" dirty="0"/>
              <a:t> „zuschlagen“</a:t>
            </a:r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861048"/>
            <a:ext cx="57435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Organisatorisches 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090118"/>
            <a:ext cx="9144000" cy="5638800"/>
          </a:xfrm>
        </p:spPr>
        <p:txBody>
          <a:bodyPr/>
          <a:lstStyle/>
          <a:p>
            <a:r>
              <a:rPr lang="de-DE" dirty="0"/>
              <a:t>Vorlesungs-Website: </a:t>
            </a:r>
            <a:r>
              <a:rPr lang="de-DE" sz="2000" dirty="0">
                <a:hlinkClick r:id="rId2"/>
              </a:rPr>
              <a:t>https://db.in.tum.de/teaching/ss23/ei2</a:t>
            </a:r>
          </a:p>
          <a:p>
            <a:r>
              <a:rPr lang="de-DE" dirty="0" err="1"/>
              <a:t>Moodle</a:t>
            </a:r>
            <a:r>
              <a:rPr lang="de-DE" dirty="0"/>
              <a:t>-Kurs:</a:t>
            </a:r>
            <a:r>
              <a:rPr lang="de-DE" sz="2000" dirty="0"/>
              <a:t>  </a:t>
            </a:r>
            <a:r>
              <a:rPr lang="de-DE" sz="2000" dirty="0">
                <a:ea typeface="+mn-lt"/>
                <a:cs typeface="+mn-lt"/>
                <a:hlinkClick r:id="rId3"/>
              </a:rPr>
              <a:t>https://www.moodle.tum.de/course/view.php?id=86049</a:t>
            </a:r>
            <a:r>
              <a:rPr lang="de-DE" sz="2000" dirty="0">
                <a:ea typeface="+mn-lt"/>
                <a:cs typeface="+mn-lt"/>
              </a:rPr>
              <a:t> </a:t>
            </a:r>
            <a:endParaRPr lang="de-DE" sz="2000" dirty="0">
              <a:ea typeface="Tahoma"/>
              <a:cs typeface="Tahoma"/>
            </a:endParaRP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Vorlesung:</a:t>
            </a:r>
          </a:p>
          <a:p>
            <a:pPr lvl="1"/>
            <a:r>
              <a:rPr lang="de-DE" dirty="0"/>
              <a:t>Montags 10:00 – 11:15</a:t>
            </a:r>
            <a:endParaRPr lang="de-DE" sz="2000" dirty="0"/>
          </a:p>
          <a:p>
            <a:pPr lvl="1"/>
            <a:r>
              <a:rPr lang="de-DE" dirty="0"/>
              <a:t>Raum: </a:t>
            </a:r>
            <a:r>
              <a:rPr lang="de-DE" dirty="0">
                <a:ea typeface="+mn-lt"/>
                <a:cs typeface="+mn-lt"/>
              </a:rPr>
              <a:t>BC2 0.01.17 (Garching-Hochbrück)</a:t>
            </a:r>
            <a:endParaRPr lang="de-DE" dirty="0">
              <a:ea typeface="Tahoma"/>
              <a:cs typeface="Tahoma"/>
            </a:endParaRPr>
          </a:p>
          <a:p>
            <a:pPr lvl="1"/>
            <a:r>
              <a:rPr lang="de-DE" dirty="0">
                <a:ea typeface="Tahoma"/>
                <a:cs typeface="Tahoma"/>
              </a:rPr>
              <a:t>Aufzeichnungen des SS20 auf der </a:t>
            </a:r>
            <a:r>
              <a:rPr lang="de-DE" dirty="0">
                <a:ea typeface="Tahoma"/>
                <a:cs typeface="Tahoma"/>
                <a:hlinkClick r:id="rId2"/>
              </a:rPr>
              <a:t>Vorlesungs-Website</a:t>
            </a:r>
          </a:p>
          <a:p>
            <a:pPr lvl="1"/>
            <a:endParaRPr lang="de-DE" dirty="0"/>
          </a:p>
          <a:p>
            <a:r>
              <a:rPr lang="de-DE" dirty="0"/>
              <a:t>Zentralübung: </a:t>
            </a:r>
          </a:p>
          <a:p>
            <a:pPr lvl="1"/>
            <a:r>
              <a:rPr lang="de-DE" dirty="0"/>
              <a:t>Montags 11:30 – 12:30 </a:t>
            </a:r>
            <a:endParaRPr lang="de-DE" dirty="0">
              <a:ea typeface="Tahoma"/>
              <a:cs typeface="Tahoma"/>
            </a:endParaRPr>
          </a:p>
          <a:p>
            <a:pPr lvl="1"/>
            <a:r>
              <a:rPr lang="de-DE" dirty="0">
                <a:ea typeface="+mn-lt"/>
                <a:cs typeface="+mn-lt"/>
              </a:rPr>
              <a:t>Raum: </a:t>
            </a:r>
            <a:r>
              <a:rPr lang="de-DE" dirty="0">
                <a:ea typeface="Tahoma"/>
                <a:cs typeface="Tahoma"/>
              </a:rPr>
              <a:t>BC2 0.01.17 (Garching-Hochbrück) </a:t>
            </a:r>
          </a:p>
          <a:p>
            <a:pPr lvl="1"/>
            <a:r>
              <a:rPr lang="de-DE" dirty="0">
                <a:ea typeface="Tahoma"/>
                <a:cs typeface="Tahoma"/>
              </a:rPr>
              <a:t>Aufzeichnungen des SS21 auf </a:t>
            </a:r>
            <a:r>
              <a:rPr lang="de-DE" dirty="0">
                <a:ea typeface="Tahoma"/>
                <a:cs typeface="Tahoma"/>
                <a:hlinkClick r:id="rId4"/>
              </a:rPr>
              <a:t>Panopto</a:t>
            </a:r>
            <a:r>
              <a:rPr lang="de-DE" dirty="0">
                <a:ea typeface="+mn-lt"/>
                <a:cs typeface="+mn-lt"/>
              </a:rPr>
              <a:t> (</a:t>
            </a:r>
            <a:r>
              <a:rPr lang="de-DE" dirty="0" err="1">
                <a:ea typeface="+mn-lt"/>
                <a:cs typeface="+mn-lt"/>
              </a:rPr>
              <a:t>need</a:t>
            </a:r>
            <a:r>
              <a:rPr lang="de-DE" dirty="0">
                <a:ea typeface="+mn-lt"/>
                <a:cs typeface="+mn-lt"/>
              </a:rPr>
              <a:t> </a:t>
            </a:r>
            <a:r>
              <a:rPr lang="de-DE" dirty="0" err="1">
                <a:ea typeface="+mn-lt"/>
                <a:cs typeface="+mn-lt"/>
              </a:rPr>
              <a:t>to</a:t>
            </a:r>
            <a:r>
              <a:rPr lang="de-DE" dirty="0">
                <a:ea typeface="+mn-lt"/>
                <a:cs typeface="+mn-lt"/>
              </a:rPr>
              <a:t> </a:t>
            </a:r>
            <a:r>
              <a:rPr lang="de-DE" dirty="0" err="1">
                <a:ea typeface="+mn-lt"/>
                <a:cs typeface="+mn-lt"/>
              </a:rPr>
              <a:t>sign</a:t>
            </a:r>
            <a:r>
              <a:rPr lang="de-DE" dirty="0">
                <a:ea typeface="+mn-lt"/>
                <a:cs typeface="+mn-lt"/>
              </a:rPr>
              <a:t> in </a:t>
            </a:r>
            <a:r>
              <a:rPr lang="de-DE" dirty="0" err="1">
                <a:ea typeface="+mn-lt"/>
                <a:cs typeface="+mn-lt"/>
              </a:rPr>
              <a:t>first</a:t>
            </a:r>
            <a:r>
              <a:rPr lang="de-DE" dirty="0">
                <a:ea typeface="+mn-lt"/>
                <a:cs typeface="+mn-lt"/>
              </a:rPr>
              <a:t>!)</a:t>
            </a:r>
          </a:p>
          <a:p>
            <a:pPr lvl="1"/>
            <a:endParaRPr lang="de-DE" dirty="0">
              <a:ea typeface="Tahoma"/>
              <a:cs typeface="Tahoma"/>
            </a:endParaRPr>
          </a:p>
          <a:p>
            <a:pPr lvl="1"/>
            <a:endParaRPr lang="de-DE" dirty="0"/>
          </a:p>
          <a:p>
            <a:endParaRPr lang="de-DE" sz="2000" dirty="0">
              <a:ea typeface="Tahoma"/>
              <a:cs typeface="Tahoma"/>
            </a:endParaRPr>
          </a:p>
          <a:p>
            <a:pPr marL="457200" lvl="1" indent="0">
              <a:buNone/>
            </a:pPr>
            <a:endParaRPr lang="de-DE" dirty="0">
              <a:ea typeface="Tahoma"/>
              <a:cs typeface="Tahoma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2368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Klassen-Attribute</a:t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88106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879" y="3140968"/>
            <a:ext cx="8411121" cy="42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Klassen-Attribute: Zugriff und Modifikation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0"/>
            <a:ext cx="8305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637125"/>
            <a:ext cx="8411121" cy="42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Systematische Modellierung mit UML und Umsetzung in Java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130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8505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Assoziationen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131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57275"/>
            <a:ext cx="9144000" cy="25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A035E8-F8FC-4327-B633-9FD7F3A08547}" type="slidenum">
              <a:rPr lang="en-US"/>
              <a:pPr/>
              <a:t>44</a:t>
            </a:fld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Multiplizität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3292475"/>
            <a:ext cx="9144000" cy="34829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/>
              <a:t>Jedes Element von KlasseA steht mit mindestens i Elementen der KlasseB in Beziehung </a:t>
            </a:r>
          </a:p>
          <a:p>
            <a:pPr>
              <a:lnSpc>
                <a:spcPct val="80000"/>
              </a:lnSpc>
            </a:pPr>
            <a:r>
              <a:rPr lang="de-DE"/>
              <a:t>... und mit maximal j vielen KlasseB-Elementen</a:t>
            </a:r>
          </a:p>
          <a:p>
            <a:pPr>
              <a:lnSpc>
                <a:spcPct val="80000"/>
              </a:lnSpc>
            </a:pPr>
            <a:endParaRPr lang="de-DE"/>
          </a:p>
          <a:p>
            <a:pPr>
              <a:lnSpc>
                <a:spcPct val="80000"/>
              </a:lnSpc>
            </a:pPr>
            <a:r>
              <a:rPr lang="de-DE"/>
              <a:t>Analoges gilt für das Intervall k..l</a:t>
            </a:r>
          </a:p>
          <a:p>
            <a:pPr>
              <a:lnSpc>
                <a:spcPct val="80000"/>
              </a:lnSpc>
            </a:pPr>
            <a:endParaRPr lang="de-DE"/>
          </a:p>
          <a:p>
            <a:pPr>
              <a:lnSpc>
                <a:spcPct val="80000"/>
              </a:lnSpc>
            </a:pPr>
            <a:r>
              <a:rPr lang="de-DE"/>
              <a:t>Multiplizitätsangabe ist analog zur Funktionalitätsangabe im ER-Modell</a:t>
            </a:r>
          </a:p>
          <a:p>
            <a:pPr lvl="1">
              <a:lnSpc>
                <a:spcPct val="80000"/>
              </a:lnSpc>
            </a:pPr>
            <a:r>
              <a:rPr lang="de-DE" b="1"/>
              <a:t>Nicht </a:t>
            </a:r>
            <a:r>
              <a:rPr lang="de-DE"/>
              <a:t>zur (min,max)-Angabe: </a:t>
            </a:r>
            <a:r>
              <a:rPr lang="de-DE" b="1"/>
              <a:t>Vorsicht!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0" y="1066800"/>
          <a:ext cx="8534400" cy="168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4971240" imgH="982800" progId="Visio.Drawing.11">
                  <p:embed/>
                </p:oleObj>
              </mc:Choice>
              <mc:Fallback>
                <p:oleObj name="VISIO" r:id="rId3" imgW="4971240" imgH="982800" progId="Visio.Drawing.11">
                  <p:embed/>
                  <p:pic>
                    <p:nvPicPr>
                      <p:cNvPr id="102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66800"/>
                        <a:ext cx="8534400" cy="168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63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/>
              <a:t>Multiplizität</a:t>
            </a:r>
            <a:r>
              <a:rPr lang="de-DE" sz="2800" dirty="0"/>
              <a:t>/Funktionalität einer Assoziation</a:t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133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9144000" cy="218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71750"/>
            <a:ext cx="9144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Funktionalitäten</a:t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132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767" y="692696"/>
            <a:ext cx="7391233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6830"/>
            <a:ext cx="2771800" cy="101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45024"/>
            <a:ext cx="518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Aggregation/Komposition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0" y="4149080"/>
            <a:ext cx="9144000" cy="2708920"/>
          </a:xfrm>
        </p:spPr>
        <p:txBody>
          <a:bodyPr/>
          <a:lstStyle/>
          <a:p>
            <a:r>
              <a:rPr lang="de-DE" dirty="0"/>
              <a:t>Komposition (ausgefüllter Diamant)</a:t>
            </a:r>
          </a:p>
          <a:p>
            <a:pPr lvl="1"/>
            <a:r>
              <a:rPr lang="de-DE" dirty="0"/>
              <a:t>Exklusive Zuordnung </a:t>
            </a:r>
          </a:p>
          <a:p>
            <a:pPr lvl="1"/>
            <a:r>
              <a:rPr lang="de-DE" dirty="0"/>
              <a:t>Existenzabhängig </a:t>
            </a:r>
          </a:p>
          <a:p>
            <a:r>
              <a:rPr lang="de-DE" dirty="0"/>
              <a:t>Aggregation („leerer“ Diamant)</a:t>
            </a:r>
          </a:p>
          <a:p>
            <a:pPr lvl="1"/>
            <a:r>
              <a:rPr lang="de-DE" dirty="0"/>
              <a:t>Nicht-exklusive</a:t>
            </a:r>
          </a:p>
          <a:p>
            <a:pPr lvl="1"/>
            <a:r>
              <a:rPr lang="de-DE" dirty="0"/>
              <a:t>Nicht-existenzabhängige Teil/Ganzes-Beziehung</a:t>
            </a:r>
          </a:p>
          <a:p>
            <a:pPr lvl="1"/>
            <a:endParaRPr lang="de-DE" dirty="0"/>
          </a:p>
        </p:txBody>
      </p:sp>
      <p:sp>
        <p:nvSpPr>
          <p:cNvPr id="3075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635182-57FF-4492-B160-EF0D6F2596AC}" type="slidenum">
              <a:rPr lang="en-US"/>
              <a:pPr/>
              <a:t>48</a:t>
            </a:fld>
            <a:endParaRPr lang="en-US" dirty="0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0" y="1196752"/>
          <a:ext cx="10210800" cy="311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8076600" imgH="2165760" progId="Visio.Drawing.11">
                  <p:embed/>
                </p:oleObj>
              </mc:Choice>
              <mc:Fallback>
                <p:oleObj name="VISIO" r:id="rId3" imgW="8076600" imgH="2165760" progId="Visio.Drawing.11">
                  <p:embed/>
                  <p:pic>
                    <p:nvPicPr>
                      <p:cNvPr id="307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96752"/>
                        <a:ext cx="10210800" cy="311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63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Aggregation/Komposition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135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32428"/>
            <a:ext cx="9144000" cy="4412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Organisatorisches II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ea typeface="+mn-lt"/>
                <a:cs typeface="+mn-lt"/>
              </a:rPr>
              <a:t>Fragestunde:</a:t>
            </a:r>
          </a:p>
          <a:p>
            <a:pPr lvl="1"/>
            <a:r>
              <a:rPr lang="de-DE" dirty="0">
                <a:ea typeface="+mn-lt"/>
                <a:cs typeface="+mn-lt"/>
              </a:rPr>
              <a:t>Donnerstags </a:t>
            </a:r>
            <a:r>
              <a:rPr lang="de-DE" dirty="0">
                <a:ea typeface="Tahoma"/>
                <a:cs typeface="Tahoma"/>
              </a:rPr>
              <a:t>15:30 – 16:30</a:t>
            </a:r>
            <a:endParaRPr lang="de-DE" dirty="0">
              <a:ea typeface="+mn-lt"/>
              <a:cs typeface="+mn-lt"/>
            </a:endParaRPr>
          </a:p>
          <a:p>
            <a:pPr lvl="1"/>
            <a:r>
              <a:rPr lang="de-DE" dirty="0">
                <a:ea typeface="Tahoma"/>
                <a:cs typeface="Tahoma"/>
              </a:rPr>
              <a:t>Raum: BC2 0.01.17 (Garching-Hochbrück)</a:t>
            </a:r>
            <a:endParaRPr lang="de-DE" dirty="0">
              <a:ea typeface="+mn-lt"/>
              <a:cs typeface="+mn-lt"/>
            </a:endParaRPr>
          </a:p>
          <a:p>
            <a:endParaRPr lang="de-DE" dirty="0">
              <a:ea typeface="+mn-lt"/>
              <a:cs typeface="+mn-lt"/>
            </a:endParaRPr>
          </a:p>
          <a:p>
            <a:r>
              <a:rPr lang="de-DE" dirty="0"/>
              <a:t>Alle Materialen sind auf der </a:t>
            </a:r>
            <a:r>
              <a:rPr lang="de-DE" dirty="0">
                <a:hlinkClick r:id="rId2"/>
              </a:rPr>
              <a:t>Vorlesungs-Website</a:t>
            </a:r>
            <a:r>
              <a:rPr lang="de-DE" dirty="0"/>
              <a:t> zu finden </a:t>
            </a:r>
            <a:endParaRPr lang="de-DE" dirty="0">
              <a:ea typeface="Tahoma"/>
              <a:cs typeface="Tahoma"/>
            </a:endParaRPr>
          </a:p>
          <a:p>
            <a:endParaRPr lang="de-DE" dirty="0"/>
          </a:p>
          <a:p>
            <a:r>
              <a:rPr lang="de-DE" dirty="0"/>
              <a:t>Prüfungstermin:</a:t>
            </a:r>
          </a:p>
          <a:p>
            <a:pPr lvl="1"/>
            <a:r>
              <a:rPr lang="de-DE" dirty="0">
                <a:ea typeface="Tahoma"/>
                <a:cs typeface="Tahoma"/>
              </a:rPr>
              <a:t>Voraussichtlich Anfang September (</a:t>
            </a:r>
            <a:r>
              <a:rPr lang="de-DE" u="sng" dirty="0">
                <a:ea typeface="Tahoma"/>
                <a:cs typeface="Tahoma"/>
              </a:rPr>
              <a:t>ohne Gewähr</a:t>
            </a:r>
            <a:r>
              <a:rPr lang="de-DE" dirty="0">
                <a:ea typeface="Tahoma"/>
                <a:cs typeface="Tahoma"/>
              </a:rPr>
              <a:t>)</a:t>
            </a:r>
          </a:p>
          <a:p>
            <a:pPr marL="457200" lvl="1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12483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04FEB4-31AC-4DFA-AB40-2F8F19F5E4C5}" type="slidenum">
              <a:rPr lang="en-US"/>
              <a:pPr/>
              <a:t>50</a:t>
            </a:fld>
            <a:endParaRPr lang="en-US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Begrenzungsflächenmodellierung von Polyedern in UML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0" y="1295400"/>
          <a:ext cx="9601200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8224560" imgH="1805040" progId="Visio.Drawing.11">
                  <p:embed/>
                </p:oleObj>
              </mc:Choice>
              <mc:Fallback>
                <p:oleObj name="VISIO" r:id="rId3" imgW="8224560" imgH="1805040" progId="Visio.Drawing.11">
                  <p:embed/>
                  <p:pic>
                    <p:nvPicPr>
                      <p:cNvPr id="409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95400"/>
                        <a:ext cx="9601200" cy="210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63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01" name="Group 4"/>
          <p:cNvGrpSpPr>
            <a:grpSpLocks/>
          </p:cNvGrpSpPr>
          <p:nvPr/>
        </p:nvGrpSpPr>
        <p:grpSpPr bwMode="auto">
          <a:xfrm>
            <a:off x="533400" y="3581400"/>
            <a:ext cx="2590800" cy="2743200"/>
            <a:chOff x="3840" y="2208"/>
            <a:chExt cx="1632" cy="1728"/>
          </a:xfrm>
        </p:grpSpPr>
        <p:sp>
          <p:nvSpPr>
            <p:cNvPr id="4102" name="AutoShape 5"/>
            <p:cNvSpPr>
              <a:spLocks noChangeArrowheads="1"/>
            </p:cNvSpPr>
            <p:nvPr/>
          </p:nvSpPr>
          <p:spPr bwMode="auto">
            <a:xfrm>
              <a:off x="3840" y="2208"/>
              <a:ext cx="1632" cy="172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03" name="Line 6"/>
            <p:cNvSpPr>
              <a:spLocks noChangeShapeType="1"/>
            </p:cNvSpPr>
            <p:nvPr/>
          </p:nvSpPr>
          <p:spPr bwMode="auto">
            <a:xfrm>
              <a:off x="4656" y="2256"/>
              <a:ext cx="0" cy="129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40" y="3552"/>
              <a:ext cx="1632" cy="384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279C74-D189-40BE-8ADD-E6CAC9EC2D3E}" type="slidenum">
              <a:rPr lang="en-US"/>
              <a:pPr/>
              <a:t>51</a:t>
            </a:fld>
            <a:endParaRPr lang="en-US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pPr algn="ctr"/>
            <a:r>
              <a:rPr lang="de-DE"/>
              <a:t>Begrenzungsflächendarstellung</a:t>
            </a:r>
          </a:p>
        </p:txBody>
      </p:sp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1371600" y="914400"/>
            <a:ext cx="1600200" cy="44450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Polyeder</a:t>
            </a:r>
          </a:p>
        </p:txBody>
      </p:sp>
      <p:sp>
        <p:nvSpPr>
          <p:cNvPr id="48133" name="AutoShape 4"/>
          <p:cNvSpPr>
            <a:spLocks noChangeArrowheads="1"/>
          </p:cNvSpPr>
          <p:nvPr/>
        </p:nvSpPr>
        <p:spPr bwMode="auto">
          <a:xfrm>
            <a:off x="1371600" y="1619250"/>
            <a:ext cx="1524000" cy="668338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Hülle</a:t>
            </a:r>
          </a:p>
        </p:txBody>
      </p:sp>
      <p:sp>
        <p:nvSpPr>
          <p:cNvPr id="48134" name="Rectangle 5"/>
          <p:cNvSpPr>
            <a:spLocks noChangeArrowheads="1"/>
          </p:cNvSpPr>
          <p:nvPr/>
        </p:nvSpPr>
        <p:spPr bwMode="auto">
          <a:xfrm>
            <a:off x="1371600" y="2605088"/>
            <a:ext cx="1600200" cy="446087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Flächen</a:t>
            </a:r>
          </a:p>
        </p:txBody>
      </p:sp>
      <p:sp>
        <p:nvSpPr>
          <p:cNvPr id="48135" name="AutoShape 6"/>
          <p:cNvSpPr>
            <a:spLocks noChangeArrowheads="1"/>
          </p:cNvSpPr>
          <p:nvPr/>
        </p:nvSpPr>
        <p:spPr bwMode="auto">
          <a:xfrm>
            <a:off x="1143000" y="3246438"/>
            <a:ext cx="1981200" cy="668337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000">
                <a:latin typeface="Times New Roman" pitchFamily="18" charset="0"/>
              </a:rPr>
              <a:t>Begrenzung</a:t>
            </a:r>
          </a:p>
        </p:txBody>
      </p:sp>
      <p:sp>
        <p:nvSpPr>
          <p:cNvPr id="48136" name="Rectangle 7"/>
          <p:cNvSpPr>
            <a:spLocks noChangeArrowheads="1"/>
          </p:cNvSpPr>
          <p:nvPr/>
        </p:nvSpPr>
        <p:spPr bwMode="auto">
          <a:xfrm>
            <a:off x="1371600" y="4295775"/>
            <a:ext cx="1600200" cy="446088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Kanten</a:t>
            </a:r>
          </a:p>
        </p:txBody>
      </p:sp>
      <p:sp>
        <p:nvSpPr>
          <p:cNvPr id="48137" name="AutoShape 8"/>
          <p:cNvSpPr>
            <a:spLocks noChangeArrowheads="1"/>
          </p:cNvSpPr>
          <p:nvPr/>
        </p:nvSpPr>
        <p:spPr bwMode="auto">
          <a:xfrm>
            <a:off x="1295400" y="5000625"/>
            <a:ext cx="1676400" cy="668338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000">
                <a:latin typeface="Times New Roman" pitchFamily="18" charset="0"/>
              </a:rPr>
              <a:t>StartEnde</a:t>
            </a:r>
          </a:p>
        </p:txBody>
      </p:sp>
      <p:sp>
        <p:nvSpPr>
          <p:cNvPr id="48138" name="Rectangle 9"/>
          <p:cNvSpPr>
            <a:spLocks noChangeArrowheads="1"/>
          </p:cNvSpPr>
          <p:nvPr/>
        </p:nvSpPr>
        <p:spPr bwMode="auto">
          <a:xfrm>
            <a:off x="1371600" y="5965825"/>
            <a:ext cx="1600200" cy="44450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Punkte</a:t>
            </a:r>
          </a:p>
        </p:txBody>
      </p:sp>
      <p:sp>
        <p:nvSpPr>
          <p:cNvPr id="48139" name="Oval 10"/>
          <p:cNvSpPr>
            <a:spLocks noChangeArrowheads="1"/>
          </p:cNvSpPr>
          <p:nvPr/>
        </p:nvSpPr>
        <p:spPr bwMode="auto">
          <a:xfrm>
            <a:off x="4038600" y="914400"/>
            <a:ext cx="1752600" cy="439738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u="sng">
                <a:latin typeface="Times New Roman" pitchFamily="18" charset="0"/>
              </a:rPr>
              <a:t>PolyID</a:t>
            </a:r>
          </a:p>
        </p:txBody>
      </p:sp>
      <p:sp>
        <p:nvSpPr>
          <p:cNvPr id="48140" name="Oval 11"/>
          <p:cNvSpPr>
            <a:spLocks noChangeArrowheads="1"/>
          </p:cNvSpPr>
          <p:nvPr/>
        </p:nvSpPr>
        <p:spPr bwMode="auto">
          <a:xfrm>
            <a:off x="3962400" y="2600325"/>
            <a:ext cx="1752600" cy="43815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u="sng">
                <a:latin typeface="Times New Roman" pitchFamily="18" charset="0"/>
              </a:rPr>
              <a:t>FlächenID</a:t>
            </a:r>
          </a:p>
        </p:txBody>
      </p:sp>
      <p:sp>
        <p:nvSpPr>
          <p:cNvPr id="48141" name="Oval 12"/>
          <p:cNvSpPr>
            <a:spLocks noChangeArrowheads="1"/>
          </p:cNvSpPr>
          <p:nvPr/>
        </p:nvSpPr>
        <p:spPr bwMode="auto">
          <a:xfrm>
            <a:off x="3886200" y="4360863"/>
            <a:ext cx="1752600" cy="439737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u="sng">
                <a:latin typeface="Times New Roman" pitchFamily="18" charset="0"/>
              </a:rPr>
              <a:t>KantenID</a:t>
            </a:r>
          </a:p>
        </p:txBody>
      </p:sp>
      <p:sp>
        <p:nvSpPr>
          <p:cNvPr id="48142" name="Oval 13"/>
          <p:cNvSpPr>
            <a:spLocks noChangeArrowheads="1"/>
          </p:cNvSpPr>
          <p:nvPr/>
        </p:nvSpPr>
        <p:spPr bwMode="auto">
          <a:xfrm>
            <a:off x="3886200" y="5199063"/>
            <a:ext cx="1752600" cy="439737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i="1">
                <a:latin typeface="Times New Roman" pitchFamily="18" charset="0"/>
              </a:rPr>
              <a:t>X</a:t>
            </a:r>
          </a:p>
        </p:txBody>
      </p:sp>
      <p:sp>
        <p:nvSpPr>
          <p:cNvPr id="48143" name="Oval 14"/>
          <p:cNvSpPr>
            <a:spLocks noChangeArrowheads="1"/>
          </p:cNvSpPr>
          <p:nvPr/>
        </p:nvSpPr>
        <p:spPr bwMode="auto">
          <a:xfrm>
            <a:off x="3886200" y="5732463"/>
            <a:ext cx="1752600" cy="439737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i="1">
                <a:latin typeface="Times New Roman" pitchFamily="18" charset="0"/>
              </a:rPr>
              <a:t>Y</a:t>
            </a:r>
          </a:p>
        </p:txBody>
      </p:sp>
      <p:sp>
        <p:nvSpPr>
          <p:cNvPr id="48144" name="Oval 15"/>
          <p:cNvSpPr>
            <a:spLocks noChangeArrowheads="1"/>
          </p:cNvSpPr>
          <p:nvPr/>
        </p:nvSpPr>
        <p:spPr bwMode="auto">
          <a:xfrm>
            <a:off x="3886200" y="6248400"/>
            <a:ext cx="1752600" cy="439738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i="1">
                <a:latin typeface="Times New Roman" pitchFamily="18" charset="0"/>
              </a:rPr>
              <a:t>Z</a:t>
            </a:r>
          </a:p>
        </p:txBody>
      </p:sp>
      <p:sp>
        <p:nvSpPr>
          <p:cNvPr id="48145" name="Line 16"/>
          <p:cNvSpPr>
            <a:spLocks noChangeShapeType="1"/>
          </p:cNvSpPr>
          <p:nvPr/>
        </p:nvSpPr>
        <p:spPr bwMode="auto">
          <a:xfrm flipV="1">
            <a:off x="2133600" y="1371600"/>
            <a:ext cx="0" cy="228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8146" name="Line 17"/>
          <p:cNvSpPr>
            <a:spLocks noChangeShapeType="1"/>
          </p:cNvSpPr>
          <p:nvPr/>
        </p:nvSpPr>
        <p:spPr bwMode="auto">
          <a:xfrm>
            <a:off x="2133600" y="2286000"/>
            <a:ext cx="0" cy="3048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8147" name="Line 18"/>
          <p:cNvSpPr>
            <a:spLocks noChangeShapeType="1"/>
          </p:cNvSpPr>
          <p:nvPr/>
        </p:nvSpPr>
        <p:spPr bwMode="auto">
          <a:xfrm flipV="1">
            <a:off x="2133600" y="3048000"/>
            <a:ext cx="0" cy="228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8148" name="Line 19"/>
          <p:cNvSpPr>
            <a:spLocks noChangeShapeType="1"/>
          </p:cNvSpPr>
          <p:nvPr/>
        </p:nvSpPr>
        <p:spPr bwMode="auto">
          <a:xfrm>
            <a:off x="2133600" y="3962400"/>
            <a:ext cx="0" cy="3048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8149" name="Line 20"/>
          <p:cNvSpPr>
            <a:spLocks noChangeShapeType="1"/>
          </p:cNvSpPr>
          <p:nvPr/>
        </p:nvSpPr>
        <p:spPr bwMode="auto">
          <a:xfrm flipV="1">
            <a:off x="2133600" y="4724400"/>
            <a:ext cx="0" cy="3048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8150" name="Line 21"/>
          <p:cNvSpPr>
            <a:spLocks noChangeShapeType="1"/>
          </p:cNvSpPr>
          <p:nvPr/>
        </p:nvSpPr>
        <p:spPr bwMode="auto">
          <a:xfrm>
            <a:off x="2133600" y="5638800"/>
            <a:ext cx="0" cy="3048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8151" name="Line 22"/>
          <p:cNvSpPr>
            <a:spLocks noChangeShapeType="1"/>
          </p:cNvSpPr>
          <p:nvPr/>
        </p:nvSpPr>
        <p:spPr bwMode="auto">
          <a:xfrm>
            <a:off x="2971800" y="4572000"/>
            <a:ext cx="9144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8152" name="Line 23"/>
          <p:cNvSpPr>
            <a:spLocks noChangeShapeType="1"/>
          </p:cNvSpPr>
          <p:nvPr/>
        </p:nvSpPr>
        <p:spPr bwMode="auto">
          <a:xfrm>
            <a:off x="2971800" y="2819400"/>
            <a:ext cx="990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8153" name="Line 24"/>
          <p:cNvSpPr>
            <a:spLocks noChangeShapeType="1"/>
          </p:cNvSpPr>
          <p:nvPr/>
        </p:nvSpPr>
        <p:spPr bwMode="auto">
          <a:xfrm>
            <a:off x="2971800" y="1143000"/>
            <a:ext cx="10668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8154" name="Text Box 25"/>
          <p:cNvSpPr txBox="1">
            <a:spLocks noChangeArrowheads="1"/>
          </p:cNvSpPr>
          <p:nvPr/>
        </p:nvSpPr>
        <p:spPr bwMode="auto">
          <a:xfrm>
            <a:off x="1828800" y="1295400"/>
            <a:ext cx="33655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Times New Roman" pitchFamily="18" charset="0"/>
              </a:rPr>
              <a:t>1</a:t>
            </a:r>
          </a:p>
        </p:txBody>
      </p:sp>
      <p:sp>
        <p:nvSpPr>
          <p:cNvPr id="48155" name="Text Box 26"/>
          <p:cNvSpPr txBox="1">
            <a:spLocks noChangeArrowheads="1"/>
          </p:cNvSpPr>
          <p:nvPr/>
        </p:nvSpPr>
        <p:spPr bwMode="auto">
          <a:xfrm>
            <a:off x="1752600" y="2209800"/>
            <a:ext cx="33655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latin typeface="Times New Roman" pitchFamily="18" charset="0"/>
              </a:rPr>
              <a:t>N</a:t>
            </a:r>
          </a:p>
        </p:txBody>
      </p:sp>
      <p:sp>
        <p:nvSpPr>
          <p:cNvPr id="48156" name="Text Box 27"/>
          <p:cNvSpPr txBox="1">
            <a:spLocks noChangeArrowheads="1"/>
          </p:cNvSpPr>
          <p:nvPr/>
        </p:nvSpPr>
        <p:spPr bwMode="auto">
          <a:xfrm>
            <a:off x="1676400" y="2971800"/>
            <a:ext cx="33655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latin typeface="Times New Roman" pitchFamily="18" charset="0"/>
              </a:rPr>
              <a:t>N</a:t>
            </a:r>
          </a:p>
        </p:txBody>
      </p:sp>
      <p:sp>
        <p:nvSpPr>
          <p:cNvPr id="48157" name="Text Box 28"/>
          <p:cNvSpPr txBox="1">
            <a:spLocks noChangeArrowheads="1"/>
          </p:cNvSpPr>
          <p:nvPr/>
        </p:nvSpPr>
        <p:spPr bwMode="auto">
          <a:xfrm>
            <a:off x="1676400" y="3886200"/>
            <a:ext cx="33655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latin typeface="Times New Roman" pitchFamily="18" charset="0"/>
              </a:rPr>
              <a:t>M</a:t>
            </a:r>
          </a:p>
        </p:txBody>
      </p:sp>
      <p:sp>
        <p:nvSpPr>
          <p:cNvPr id="48158" name="Text Box 29"/>
          <p:cNvSpPr txBox="1">
            <a:spLocks noChangeArrowheads="1"/>
          </p:cNvSpPr>
          <p:nvPr/>
        </p:nvSpPr>
        <p:spPr bwMode="auto">
          <a:xfrm>
            <a:off x="1676400" y="4724400"/>
            <a:ext cx="33655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latin typeface="Times New Roman" pitchFamily="18" charset="0"/>
              </a:rPr>
              <a:t>N</a:t>
            </a:r>
          </a:p>
        </p:txBody>
      </p:sp>
      <p:sp>
        <p:nvSpPr>
          <p:cNvPr id="48159" name="Text Box 30"/>
          <p:cNvSpPr txBox="1">
            <a:spLocks noChangeArrowheads="1"/>
          </p:cNvSpPr>
          <p:nvPr/>
        </p:nvSpPr>
        <p:spPr bwMode="auto">
          <a:xfrm>
            <a:off x="1676400" y="5562600"/>
            <a:ext cx="33655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latin typeface="Times New Roman" pitchFamily="18" charset="0"/>
              </a:rPr>
              <a:t>M</a:t>
            </a:r>
          </a:p>
        </p:txBody>
      </p:sp>
      <p:cxnSp>
        <p:nvCxnSpPr>
          <p:cNvPr id="48160" name="AutoShape 31"/>
          <p:cNvCxnSpPr>
            <a:cxnSpLocks noChangeShapeType="1"/>
            <a:stCxn id="48142" idx="2"/>
            <a:endCxn id="48138" idx="3"/>
          </p:cNvCxnSpPr>
          <p:nvPr/>
        </p:nvCxnSpPr>
        <p:spPr bwMode="auto">
          <a:xfrm flipH="1">
            <a:off x="2971800" y="5419725"/>
            <a:ext cx="914400" cy="76835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61" name="AutoShape 32"/>
          <p:cNvCxnSpPr>
            <a:cxnSpLocks noChangeShapeType="1"/>
            <a:stCxn id="48143" idx="2"/>
            <a:endCxn id="48138" idx="3"/>
          </p:cNvCxnSpPr>
          <p:nvPr/>
        </p:nvCxnSpPr>
        <p:spPr bwMode="auto">
          <a:xfrm flipH="1">
            <a:off x="2971800" y="5953125"/>
            <a:ext cx="914400" cy="23495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62" name="AutoShape 33"/>
          <p:cNvCxnSpPr>
            <a:cxnSpLocks noChangeShapeType="1"/>
            <a:stCxn id="48144" idx="2"/>
            <a:endCxn id="48138" idx="3"/>
          </p:cNvCxnSpPr>
          <p:nvPr/>
        </p:nvCxnSpPr>
        <p:spPr bwMode="auto">
          <a:xfrm flipH="1" flipV="1">
            <a:off x="2971800" y="6188075"/>
            <a:ext cx="914400" cy="28098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48163" name="Group 34"/>
          <p:cNvGrpSpPr>
            <a:grpSpLocks/>
          </p:cNvGrpSpPr>
          <p:nvPr/>
        </p:nvGrpSpPr>
        <p:grpSpPr bwMode="auto">
          <a:xfrm>
            <a:off x="6096000" y="3505200"/>
            <a:ext cx="2590800" cy="2743200"/>
            <a:chOff x="3840" y="2208"/>
            <a:chExt cx="1632" cy="1728"/>
          </a:xfrm>
        </p:grpSpPr>
        <p:sp>
          <p:nvSpPr>
            <p:cNvPr id="48172" name="AutoShape 35"/>
            <p:cNvSpPr>
              <a:spLocks noChangeArrowheads="1"/>
            </p:cNvSpPr>
            <p:nvPr/>
          </p:nvSpPr>
          <p:spPr bwMode="auto">
            <a:xfrm>
              <a:off x="3840" y="2208"/>
              <a:ext cx="1632" cy="172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73" name="Line 36"/>
            <p:cNvSpPr>
              <a:spLocks noChangeShapeType="1"/>
            </p:cNvSpPr>
            <p:nvPr/>
          </p:nvSpPr>
          <p:spPr bwMode="auto">
            <a:xfrm>
              <a:off x="4656" y="2256"/>
              <a:ext cx="0" cy="129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74" name="AutoShape 37"/>
            <p:cNvSpPr>
              <a:spLocks noChangeArrowheads="1"/>
            </p:cNvSpPr>
            <p:nvPr/>
          </p:nvSpPr>
          <p:spPr bwMode="auto">
            <a:xfrm>
              <a:off x="3840" y="3552"/>
              <a:ext cx="1632" cy="384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8164" name="Group 38"/>
          <p:cNvGrpSpPr>
            <a:grpSpLocks/>
          </p:cNvGrpSpPr>
          <p:nvPr/>
        </p:nvGrpSpPr>
        <p:grpSpPr bwMode="auto">
          <a:xfrm>
            <a:off x="2236788" y="1317625"/>
            <a:ext cx="963612" cy="4603750"/>
            <a:chOff x="1409" y="830"/>
            <a:chExt cx="607" cy="2900"/>
          </a:xfrm>
        </p:grpSpPr>
        <p:sp>
          <p:nvSpPr>
            <p:cNvPr id="48166" name="Text Box 39"/>
            <p:cNvSpPr txBox="1">
              <a:spLocks noChangeArrowheads="1"/>
            </p:cNvSpPr>
            <p:nvPr/>
          </p:nvSpPr>
          <p:spPr bwMode="auto">
            <a:xfrm>
              <a:off x="1409" y="830"/>
              <a:ext cx="532" cy="28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(4, </a:t>
              </a:r>
              <a:r>
                <a:rPr lang="de-DE">
                  <a:latin typeface="Times New Roman" pitchFamily="18" charset="0"/>
                  <a:sym typeface="Symbol" pitchFamily="18" charset="2"/>
                </a:rPr>
                <a:t>)</a:t>
              </a:r>
              <a:endParaRPr lang="de-DE">
                <a:latin typeface="Times New Roman" pitchFamily="18" charset="0"/>
              </a:endParaRPr>
            </a:p>
          </p:txBody>
        </p:sp>
        <p:sp>
          <p:nvSpPr>
            <p:cNvPr id="48167" name="Text Box 40"/>
            <p:cNvSpPr txBox="1">
              <a:spLocks noChangeArrowheads="1"/>
            </p:cNvSpPr>
            <p:nvPr/>
          </p:nvSpPr>
          <p:spPr bwMode="auto">
            <a:xfrm>
              <a:off x="1443" y="1334"/>
              <a:ext cx="484" cy="28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(1,1</a:t>
              </a:r>
              <a:r>
                <a:rPr lang="de-DE">
                  <a:latin typeface="Times New Roman" pitchFamily="18" charset="0"/>
                  <a:sym typeface="Symbol" pitchFamily="18" charset="2"/>
                </a:rPr>
                <a:t>)</a:t>
              </a:r>
              <a:endParaRPr lang="de-DE">
                <a:latin typeface="Times New Roman" pitchFamily="18" charset="0"/>
              </a:endParaRPr>
            </a:p>
          </p:txBody>
        </p:sp>
        <p:sp>
          <p:nvSpPr>
            <p:cNvPr id="48168" name="Text Box 41"/>
            <p:cNvSpPr txBox="1">
              <a:spLocks noChangeArrowheads="1"/>
            </p:cNvSpPr>
            <p:nvPr/>
          </p:nvSpPr>
          <p:spPr bwMode="auto">
            <a:xfrm>
              <a:off x="1484" y="1858"/>
              <a:ext cx="532" cy="28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(3, </a:t>
              </a:r>
              <a:r>
                <a:rPr lang="de-DE">
                  <a:latin typeface="Times New Roman" pitchFamily="18" charset="0"/>
                  <a:sym typeface="Symbol" pitchFamily="18" charset="2"/>
                </a:rPr>
                <a:t>)</a:t>
              </a:r>
              <a:endParaRPr lang="de-DE">
                <a:latin typeface="Times New Roman" pitchFamily="18" charset="0"/>
              </a:endParaRPr>
            </a:p>
          </p:txBody>
        </p:sp>
        <p:sp>
          <p:nvSpPr>
            <p:cNvPr id="48169" name="Text Box 42"/>
            <p:cNvSpPr txBox="1">
              <a:spLocks noChangeArrowheads="1"/>
            </p:cNvSpPr>
            <p:nvPr/>
          </p:nvSpPr>
          <p:spPr bwMode="auto">
            <a:xfrm>
              <a:off x="1419" y="2390"/>
              <a:ext cx="532" cy="28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(2, </a:t>
              </a:r>
              <a:r>
                <a:rPr lang="de-DE">
                  <a:latin typeface="Times New Roman" pitchFamily="18" charset="0"/>
                  <a:sym typeface="Symbol" pitchFamily="18" charset="2"/>
                </a:rPr>
                <a:t>2)</a:t>
              </a:r>
              <a:endParaRPr lang="de-DE">
                <a:latin typeface="Times New Roman" pitchFamily="18" charset="0"/>
              </a:endParaRPr>
            </a:p>
          </p:txBody>
        </p:sp>
        <p:sp>
          <p:nvSpPr>
            <p:cNvPr id="48170" name="Text Box 43"/>
            <p:cNvSpPr txBox="1">
              <a:spLocks noChangeArrowheads="1"/>
            </p:cNvSpPr>
            <p:nvPr/>
          </p:nvSpPr>
          <p:spPr bwMode="auto">
            <a:xfrm>
              <a:off x="1419" y="2963"/>
              <a:ext cx="532" cy="28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(2, </a:t>
              </a:r>
              <a:r>
                <a:rPr lang="de-DE">
                  <a:latin typeface="Times New Roman" pitchFamily="18" charset="0"/>
                  <a:sym typeface="Symbol" pitchFamily="18" charset="2"/>
                </a:rPr>
                <a:t>2)</a:t>
              </a:r>
              <a:endParaRPr lang="de-DE">
                <a:latin typeface="Times New Roman" pitchFamily="18" charset="0"/>
              </a:endParaRPr>
            </a:p>
          </p:txBody>
        </p:sp>
        <p:sp>
          <p:nvSpPr>
            <p:cNvPr id="48171" name="Text Box 44"/>
            <p:cNvSpPr txBox="1">
              <a:spLocks noChangeArrowheads="1"/>
            </p:cNvSpPr>
            <p:nvPr/>
          </p:nvSpPr>
          <p:spPr bwMode="auto">
            <a:xfrm>
              <a:off x="1419" y="3442"/>
              <a:ext cx="532" cy="28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(3, </a:t>
              </a:r>
              <a:r>
                <a:rPr lang="de-DE">
                  <a:latin typeface="Times New Roman" pitchFamily="18" charset="0"/>
                  <a:sym typeface="Symbol" pitchFamily="18" charset="2"/>
                </a:rPr>
                <a:t>)</a:t>
              </a:r>
              <a:endParaRPr lang="de-DE">
                <a:latin typeface="Times New Roman" pitchFamily="18" charset="0"/>
              </a:endParaRPr>
            </a:p>
          </p:txBody>
        </p:sp>
      </p:grpSp>
      <p:sp>
        <p:nvSpPr>
          <p:cNvPr id="48165" name="AutoShape 45"/>
          <p:cNvSpPr>
            <a:spLocks noChangeArrowheads="1"/>
          </p:cNvSpPr>
          <p:nvPr/>
        </p:nvSpPr>
        <p:spPr bwMode="auto">
          <a:xfrm>
            <a:off x="6781800" y="914400"/>
            <a:ext cx="2362200" cy="2362200"/>
          </a:xfrm>
          <a:prstGeom prst="cube">
            <a:avLst>
              <a:gd name="adj" fmla="val 25000"/>
            </a:avLst>
          </a:prstGeom>
          <a:solidFill>
            <a:srgbClr val="FF66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200">
                <a:latin typeface="Times New Roman" pitchFamily="18" charset="0"/>
              </a:rPr>
              <a:t>Beispiel-</a:t>
            </a:r>
          </a:p>
          <a:p>
            <a:r>
              <a:rPr lang="de-DE" sz="2200">
                <a:latin typeface="Times New Roman" pitchFamily="18" charset="0"/>
              </a:rPr>
              <a:t>Polyeder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Universitäts-Modell</a:t>
            </a:r>
            <a:br>
              <a:rPr lang="de-DE" dirty="0"/>
            </a:b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1"/>
            <a:ext cx="889248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091995-F622-45BF-8A0D-C1295DE40614}" type="slidenum">
              <a:rPr lang="en-US"/>
              <a:pPr/>
              <a:t>53</a:t>
            </a:fld>
            <a:endParaRPr lang="en-US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838200" y="-152400"/>
          <a:ext cx="7620000" cy="701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6603840" imgH="6270480" progId="Visio.Drawing.11">
                  <p:embed/>
                </p:oleObj>
              </mc:Choice>
              <mc:Fallback>
                <p:oleObj name="VISIO" r:id="rId3" imgW="6603840" imgH="6270480" progId="Visio.Drawing.11">
                  <p:embed/>
                  <p:pic>
                    <p:nvPicPr>
                      <p:cNvPr id="51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-152400"/>
                        <a:ext cx="7620000" cy="701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63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Umsetzung in Java</a:t>
            </a:r>
            <a:br>
              <a:rPr lang="de-DE" dirty="0"/>
            </a:br>
            <a:r>
              <a:rPr lang="de-DE" dirty="0"/>
              <a:t>1:1-Assoziation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CA72E9-5419-4B22-B4D8-812B6AE679D1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703" y="980728"/>
            <a:ext cx="7753055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Umsetzung in Java</a:t>
            </a:r>
            <a:br>
              <a:rPr lang="de-DE" dirty="0"/>
            </a:br>
            <a:r>
              <a:rPr lang="de-DE" dirty="0"/>
              <a:t>1:N-Assoziation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CA72E9-5419-4B22-B4D8-812B6AE679D1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8101728" cy="548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3106" y="4365104"/>
            <a:ext cx="464163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Umsetzung einer Assoziation in Java</a:t>
            </a:r>
            <a:br>
              <a:rPr lang="de-DE" sz="3200" dirty="0"/>
            </a:br>
            <a:r>
              <a:rPr lang="de-DE" sz="3200" dirty="0"/>
              <a:t>viele-viele (N:M)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8810668" cy="396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41168"/>
            <a:ext cx="5251485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0"/>
            <a:ext cx="8388424" cy="697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0" y="332656"/>
            <a:ext cx="3635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800" b="1" dirty="0"/>
              <a:t>Begrenzungs-</a:t>
            </a:r>
          </a:p>
          <a:p>
            <a:r>
              <a:rPr lang="de-DE" sz="2800" b="1" dirty="0"/>
              <a:t>Flächen-Modell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Polyeder in UML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852613"/>
            <a:ext cx="91440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121A0A-1A5B-46A2-B696-53430904DF57}" type="slidenum">
              <a:rPr lang="en-US"/>
              <a:pPr/>
              <a:t>59</a:t>
            </a:fld>
            <a:endParaRPr 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Anwendungsfälle (use cases)</a:t>
            </a: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228600" y="1376363"/>
          <a:ext cx="8915400" cy="548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6575400" imgH="4042800" progId="Visio.Drawing.11">
                  <p:embed/>
                </p:oleObj>
              </mc:Choice>
              <mc:Fallback>
                <p:oleObj name="VISIO" r:id="rId3" imgW="6575400" imgH="4042800" progId="Visio.Drawing.11">
                  <p:embed/>
                  <p:pic>
                    <p:nvPicPr>
                      <p:cNvPr id="614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376363"/>
                        <a:ext cx="8915400" cy="548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63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B50A1E-0CB9-4778-888A-9E4BC924DCBC}" type="slidenum">
              <a:rPr lang="en-US"/>
              <a:pPr/>
              <a:t>6</a:t>
            </a:fld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algn="ctr"/>
            <a:r>
              <a:rPr lang="de-DE"/>
              <a:t>Datenbankentwurf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5715000"/>
          </a:xfrm>
        </p:spPr>
        <p:txBody>
          <a:bodyPr/>
          <a:lstStyle/>
          <a:p>
            <a:pPr marL="457200" indent="-457200"/>
            <a:endParaRPr lang="de-DE" sz="1600" dirty="0"/>
          </a:p>
          <a:p>
            <a:pPr marL="457200" indent="-457200"/>
            <a:endParaRPr lang="de-DE" sz="1600" dirty="0"/>
          </a:p>
          <a:p>
            <a:pPr marL="457200" indent="-457200">
              <a:buFont typeface="Webdings" pitchFamily="18" charset="2"/>
              <a:buNone/>
            </a:pPr>
            <a:r>
              <a:rPr lang="de-DE" sz="2800" dirty="0"/>
              <a:t>Abstraktionsebenen des Datenbankentwurfs</a:t>
            </a:r>
          </a:p>
          <a:p>
            <a:pPr marL="457200" indent="-457200">
              <a:buFont typeface="Webdings" pitchFamily="18" charset="2"/>
              <a:buNone/>
            </a:pPr>
            <a:endParaRPr lang="de-DE" sz="2800" dirty="0"/>
          </a:p>
          <a:p>
            <a:pPr marL="457200" indent="-457200">
              <a:buFont typeface="Webdings" pitchFamily="18" charset="2"/>
              <a:buAutoNum type="arabicPeriod"/>
            </a:pPr>
            <a:r>
              <a:rPr lang="de-DE" sz="2800" dirty="0"/>
              <a:t>Konzeptuelle Ebene</a:t>
            </a:r>
          </a:p>
          <a:p>
            <a:pPr marL="457200" indent="-457200">
              <a:buFont typeface="Webdings" pitchFamily="18" charset="2"/>
              <a:buAutoNum type="arabicPeriod"/>
            </a:pPr>
            <a:endParaRPr lang="de-DE" sz="2800" dirty="0"/>
          </a:p>
          <a:p>
            <a:pPr marL="457200" indent="-457200">
              <a:buFont typeface="Webdings" pitchFamily="18" charset="2"/>
              <a:buAutoNum type="arabicPeriod"/>
            </a:pPr>
            <a:r>
              <a:rPr lang="de-DE" sz="2800" dirty="0" err="1"/>
              <a:t>Implementationsebene</a:t>
            </a:r>
            <a:endParaRPr lang="de-DE" sz="2800" dirty="0"/>
          </a:p>
          <a:p>
            <a:pPr marL="457200" indent="-457200">
              <a:buFont typeface="Webdings" pitchFamily="18" charset="2"/>
              <a:buAutoNum type="arabicPeriod"/>
            </a:pPr>
            <a:endParaRPr lang="de-DE" sz="2800" dirty="0"/>
          </a:p>
          <a:p>
            <a:pPr marL="457200" indent="-457200">
              <a:buFont typeface="Webdings" pitchFamily="18" charset="2"/>
              <a:buAutoNum type="arabicPeriod"/>
            </a:pPr>
            <a:r>
              <a:rPr lang="de-DE" sz="2800" dirty="0"/>
              <a:t>Physische Ebene</a:t>
            </a: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57FA61-572C-4F01-88B3-1BCF4830C136}" type="slidenum">
              <a:rPr lang="en-US"/>
              <a:pPr/>
              <a:t>60</a:t>
            </a:fld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Interaktions-Diagramm</a:t>
            </a:r>
            <a:r>
              <a:rPr lang="de-DE" sz="3200"/>
              <a:t>:</a:t>
            </a:r>
            <a:br>
              <a:rPr lang="de-DE" sz="3200"/>
            </a:br>
            <a:r>
              <a:rPr lang="de-DE" sz="3200"/>
              <a:t>Modellierung komplexer Anwendungen</a:t>
            </a:r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0" y="1738313"/>
          <a:ext cx="9144000" cy="416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7427880" imgH="3381840" progId="Visio.Drawing.11">
                  <p:embed/>
                </p:oleObj>
              </mc:Choice>
              <mc:Fallback>
                <p:oleObj name="VISIO" r:id="rId3" imgW="7427880" imgH="3381840" progId="Visio.Drawing.11">
                  <p:embed/>
                  <p:pic>
                    <p:nvPicPr>
                      <p:cNvPr id="717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38313"/>
                        <a:ext cx="9144000" cy="416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63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F1CCC7-D8DD-4E87-A90B-53F7BC5C716D}" type="slidenum">
              <a:rPr lang="en-US"/>
              <a:pPr/>
              <a:t>61</a:t>
            </a:fld>
            <a:endParaRPr lang="en-US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Interaktions-Diagramm: </a:t>
            </a:r>
            <a:r>
              <a:rPr lang="de-DE" i="1"/>
              <a:t>Prüfungsdurchführung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0" y="1163638"/>
          <a:ext cx="9144000" cy="453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7589880" imgH="3761640" progId="Visio.Drawing.11">
                  <p:embed/>
                </p:oleObj>
              </mc:Choice>
              <mc:Fallback>
                <p:oleObj name="VISIO" r:id="rId3" imgW="7589880" imgH="3761640" progId="Visio.Drawing.11">
                  <p:embed/>
                  <p:pic>
                    <p:nvPicPr>
                      <p:cNvPr id="819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63638"/>
                        <a:ext cx="9144000" cy="453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63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AC8022-8269-4D49-B8A3-2FE5CF9AF400}" type="slidenum">
              <a:rPr lang="en-US"/>
              <a:pPr/>
              <a:t>7</a:t>
            </a:fld>
            <a:endParaRPr 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algn="ctr"/>
            <a:r>
              <a:rPr lang="de-DE"/>
              <a:t>Allgemeiner „top-down Entwurf“</a:t>
            </a:r>
          </a:p>
        </p:txBody>
      </p:sp>
      <p:sp>
        <p:nvSpPr>
          <p:cNvPr id="12292" name="Line 11"/>
          <p:cNvSpPr>
            <a:spLocks noChangeShapeType="1"/>
          </p:cNvSpPr>
          <p:nvPr/>
        </p:nvSpPr>
        <p:spPr bwMode="auto">
          <a:xfrm>
            <a:off x="3211513" y="5997575"/>
            <a:ext cx="0" cy="1793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293" name="Line 12"/>
          <p:cNvSpPr>
            <a:spLocks noChangeShapeType="1"/>
          </p:cNvSpPr>
          <p:nvPr/>
        </p:nvSpPr>
        <p:spPr bwMode="auto">
          <a:xfrm flipH="1">
            <a:off x="1712913" y="6176963"/>
            <a:ext cx="1498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294" name="Rectangle 20"/>
          <p:cNvSpPr>
            <a:spLocks noChangeArrowheads="1"/>
          </p:cNvSpPr>
          <p:nvPr/>
        </p:nvSpPr>
        <p:spPr bwMode="auto">
          <a:xfrm>
            <a:off x="2911475" y="5459413"/>
            <a:ext cx="3394075" cy="53816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b="1">
                <a:latin typeface="Times New Roman" pitchFamily="18" charset="0"/>
              </a:rPr>
              <a:t>Einsatz des Systems</a:t>
            </a:r>
          </a:p>
        </p:txBody>
      </p:sp>
      <p:sp>
        <p:nvSpPr>
          <p:cNvPr id="12295" name="Rectangle 21"/>
          <p:cNvSpPr>
            <a:spLocks noChangeArrowheads="1"/>
          </p:cNvSpPr>
          <p:nvPr/>
        </p:nvSpPr>
        <p:spPr bwMode="auto">
          <a:xfrm>
            <a:off x="2911475" y="4294188"/>
            <a:ext cx="3394075" cy="53816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b="1">
                <a:latin typeface="Times New Roman" pitchFamily="18" charset="0"/>
              </a:rPr>
              <a:t>Entwurfsschritt 4</a:t>
            </a:r>
          </a:p>
        </p:txBody>
      </p:sp>
      <p:sp>
        <p:nvSpPr>
          <p:cNvPr id="12296" name="Rectangle 22"/>
          <p:cNvSpPr>
            <a:spLocks noChangeArrowheads="1"/>
          </p:cNvSpPr>
          <p:nvPr/>
        </p:nvSpPr>
        <p:spPr bwMode="auto">
          <a:xfrm>
            <a:off x="2911475" y="3217863"/>
            <a:ext cx="3394075" cy="53816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b="1">
                <a:latin typeface="Times New Roman" pitchFamily="18" charset="0"/>
              </a:rPr>
              <a:t>Enwurfsschritt 3</a:t>
            </a:r>
          </a:p>
        </p:txBody>
      </p:sp>
      <p:sp>
        <p:nvSpPr>
          <p:cNvPr id="12297" name="Rectangle 23"/>
          <p:cNvSpPr>
            <a:spLocks noChangeArrowheads="1"/>
          </p:cNvSpPr>
          <p:nvPr/>
        </p:nvSpPr>
        <p:spPr bwMode="auto">
          <a:xfrm>
            <a:off x="2911475" y="2232025"/>
            <a:ext cx="3394075" cy="5381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b="1">
                <a:latin typeface="Times New Roman" pitchFamily="18" charset="0"/>
              </a:rPr>
              <a:t>Enwurfsschritt 2</a:t>
            </a:r>
          </a:p>
        </p:txBody>
      </p:sp>
      <p:sp>
        <p:nvSpPr>
          <p:cNvPr id="12298" name="Rectangle 24"/>
          <p:cNvSpPr>
            <a:spLocks noChangeArrowheads="1"/>
          </p:cNvSpPr>
          <p:nvPr/>
        </p:nvSpPr>
        <p:spPr bwMode="auto">
          <a:xfrm>
            <a:off x="2911475" y="1066800"/>
            <a:ext cx="3394075" cy="6270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b="1">
                <a:latin typeface="Times New Roman" pitchFamily="18" charset="0"/>
              </a:rPr>
              <a:t>Enwurfsschritt 1</a:t>
            </a:r>
          </a:p>
          <a:p>
            <a:r>
              <a:rPr lang="de-DE" b="1">
                <a:latin typeface="Times New Roman" pitchFamily="18" charset="0"/>
              </a:rPr>
              <a:t>Anforderungsanalyse</a:t>
            </a:r>
          </a:p>
        </p:txBody>
      </p:sp>
      <p:sp>
        <p:nvSpPr>
          <p:cNvPr id="12299" name="Line 26"/>
          <p:cNvSpPr>
            <a:spLocks noChangeShapeType="1"/>
          </p:cNvSpPr>
          <p:nvPr/>
        </p:nvSpPr>
        <p:spPr bwMode="auto">
          <a:xfrm>
            <a:off x="6107113" y="5997575"/>
            <a:ext cx="0" cy="1793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00" name="Line 27"/>
          <p:cNvSpPr>
            <a:spLocks noChangeShapeType="1"/>
          </p:cNvSpPr>
          <p:nvPr/>
        </p:nvSpPr>
        <p:spPr bwMode="auto">
          <a:xfrm>
            <a:off x="6107113" y="6176963"/>
            <a:ext cx="598487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01" name="Line 29"/>
          <p:cNvSpPr>
            <a:spLocks noChangeShapeType="1"/>
          </p:cNvSpPr>
          <p:nvPr/>
        </p:nvSpPr>
        <p:spPr bwMode="auto">
          <a:xfrm flipV="1">
            <a:off x="6705600" y="4564063"/>
            <a:ext cx="0" cy="16129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02" name="Line 30"/>
          <p:cNvSpPr>
            <a:spLocks noChangeShapeType="1"/>
          </p:cNvSpPr>
          <p:nvPr/>
        </p:nvSpPr>
        <p:spPr bwMode="auto">
          <a:xfrm flipH="1">
            <a:off x="6305550" y="4564063"/>
            <a:ext cx="4000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03" name="Line 33"/>
          <p:cNvSpPr>
            <a:spLocks noChangeShapeType="1"/>
          </p:cNvSpPr>
          <p:nvPr/>
        </p:nvSpPr>
        <p:spPr bwMode="auto">
          <a:xfrm flipH="1">
            <a:off x="1214438" y="6176963"/>
            <a:ext cx="4984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04" name="Line 34"/>
          <p:cNvSpPr>
            <a:spLocks noChangeShapeType="1"/>
          </p:cNvSpPr>
          <p:nvPr/>
        </p:nvSpPr>
        <p:spPr bwMode="auto">
          <a:xfrm flipV="1">
            <a:off x="1214438" y="1335088"/>
            <a:ext cx="0" cy="4841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05" name="Line 35"/>
          <p:cNvSpPr>
            <a:spLocks noChangeShapeType="1"/>
          </p:cNvSpPr>
          <p:nvPr/>
        </p:nvSpPr>
        <p:spPr bwMode="auto">
          <a:xfrm>
            <a:off x="1214438" y="1335088"/>
            <a:ext cx="1697037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06" name="Line 40"/>
          <p:cNvSpPr>
            <a:spLocks noChangeShapeType="1"/>
          </p:cNvSpPr>
          <p:nvPr/>
        </p:nvSpPr>
        <p:spPr bwMode="auto">
          <a:xfrm flipV="1">
            <a:off x="1612900" y="2501900"/>
            <a:ext cx="0" cy="37655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07" name="Line 42"/>
          <p:cNvSpPr>
            <a:spLocks noChangeShapeType="1"/>
          </p:cNvSpPr>
          <p:nvPr/>
        </p:nvSpPr>
        <p:spPr bwMode="auto">
          <a:xfrm>
            <a:off x="1612900" y="2501900"/>
            <a:ext cx="1198563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08" name="Line 43"/>
          <p:cNvSpPr>
            <a:spLocks noChangeShapeType="1"/>
          </p:cNvSpPr>
          <p:nvPr/>
        </p:nvSpPr>
        <p:spPr bwMode="auto">
          <a:xfrm>
            <a:off x="3609975" y="5997575"/>
            <a:ext cx="0" cy="53816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09" name="Line 45"/>
          <p:cNvSpPr>
            <a:spLocks noChangeShapeType="1"/>
          </p:cNvSpPr>
          <p:nvPr/>
        </p:nvSpPr>
        <p:spPr bwMode="auto">
          <a:xfrm>
            <a:off x="3409950" y="5997575"/>
            <a:ext cx="0" cy="3587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10" name="Line 46"/>
          <p:cNvSpPr>
            <a:spLocks noChangeShapeType="1"/>
          </p:cNvSpPr>
          <p:nvPr/>
        </p:nvSpPr>
        <p:spPr bwMode="auto">
          <a:xfrm flipH="1">
            <a:off x="1612900" y="6356350"/>
            <a:ext cx="17970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11" name="Line 47"/>
          <p:cNvSpPr>
            <a:spLocks noChangeShapeType="1"/>
          </p:cNvSpPr>
          <p:nvPr/>
        </p:nvSpPr>
        <p:spPr bwMode="auto">
          <a:xfrm flipV="1">
            <a:off x="1612900" y="6176963"/>
            <a:ext cx="0" cy="1793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12" name="Line 48"/>
          <p:cNvSpPr>
            <a:spLocks noChangeShapeType="1"/>
          </p:cNvSpPr>
          <p:nvPr/>
        </p:nvSpPr>
        <p:spPr bwMode="auto">
          <a:xfrm flipH="1">
            <a:off x="2212975" y="6535738"/>
            <a:ext cx="1397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13" name="Line 49"/>
          <p:cNvSpPr>
            <a:spLocks noChangeShapeType="1"/>
          </p:cNvSpPr>
          <p:nvPr/>
        </p:nvSpPr>
        <p:spPr bwMode="auto">
          <a:xfrm flipV="1">
            <a:off x="2212975" y="3487738"/>
            <a:ext cx="0" cy="3048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14" name="Line 50"/>
          <p:cNvSpPr>
            <a:spLocks noChangeShapeType="1"/>
          </p:cNvSpPr>
          <p:nvPr/>
        </p:nvSpPr>
        <p:spPr bwMode="auto">
          <a:xfrm>
            <a:off x="2212975" y="3487738"/>
            <a:ext cx="6985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15" name="Line 51"/>
          <p:cNvSpPr>
            <a:spLocks noChangeShapeType="1"/>
          </p:cNvSpPr>
          <p:nvPr/>
        </p:nvSpPr>
        <p:spPr bwMode="auto">
          <a:xfrm>
            <a:off x="3311525" y="2770188"/>
            <a:ext cx="0" cy="2682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16" name="Line 53"/>
          <p:cNvSpPr>
            <a:spLocks noChangeShapeType="1"/>
          </p:cNvSpPr>
          <p:nvPr/>
        </p:nvSpPr>
        <p:spPr bwMode="auto">
          <a:xfrm flipH="1">
            <a:off x="1214438" y="3038475"/>
            <a:ext cx="2097087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17" name="Text Box 54"/>
          <p:cNvSpPr txBox="1">
            <a:spLocks noChangeArrowheads="1"/>
          </p:cNvSpPr>
          <p:nvPr/>
        </p:nvSpPr>
        <p:spPr bwMode="auto">
          <a:xfrm>
            <a:off x="990600" y="2514600"/>
            <a:ext cx="519113" cy="7016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 b="1">
                <a:latin typeface="Times New Roman" pitchFamily="18" charset="0"/>
              </a:rPr>
              <a:t>.</a:t>
            </a:r>
          </a:p>
        </p:txBody>
      </p:sp>
      <p:sp>
        <p:nvSpPr>
          <p:cNvPr id="12318" name="Line 55"/>
          <p:cNvSpPr>
            <a:spLocks noChangeShapeType="1"/>
          </p:cNvSpPr>
          <p:nvPr/>
        </p:nvSpPr>
        <p:spPr bwMode="auto">
          <a:xfrm>
            <a:off x="3311525" y="3756025"/>
            <a:ext cx="0" cy="1793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19" name="Line 56"/>
          <p:cNvSpPr>
            <a:spLocks noChangeShapeType="1"/>
          </p:cNvSpPr>
          <p:nvPr/>
        </p:nvSpPr>
        <p:spPr bwMode="auto">
          <a:xfrm flipH="1">
            <a:off x="1214438" y="3935413"/>
            <a:ext cx="2097087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20" name="Line 57"/>
          <p:cNvSpPr>
            <a:spLocks noChangeShapeType="1"/>
          </p:cNvSpPr>
          <p:nvPr/>
        </p:nvSpPr>
        <p:spPr bwMode="auto">
          <a:xfrm>
            <a:off x="3609975" y="3756025"/>
            <a:ext cx="0" cy="3587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21" name="Line 58"/>
          <p:cNvSpPr>
            <a:spLocks noChangeShapeType="1"/>
          </p:cNvSpPr>
          <p:nvPr/>
        </p:nvSpPr>
        <p:spPr bwMode="auto">
          <a:xfrm flipH="1">
            <a:off x="1612900" y="4114800"/>
            <a:ext cx="19970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22" name="Text Box 59"/>
          <p:cNvSpPr txBox="1">
            <a:spLocks noChangeArrowheads="1"/>
          </p:cNvSpPr>
          <p:nvPr/>
        </p:nvSpPr>
        <p:spPr bwMode="auto">
          <a:xfrm>
            <a:off x="914400" y="3429000"/>
            <a:ext cx="598488" cy="7016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 b="1">
                <a:latin typeface="Times New Roman" pitchFamily="18" charset="0"/>
              </a:rPr>
              <a:t>.</a:t>
            </a:r>
          </a:p>
        </p:txBody>
      </p:sp>
      <p:sp>
        <p:nvSpPr>
          <p:cNvPr id="12323" name="Text Box 60"/>
          <p:cNvSpPr txBox="1">
            <a:spLocks noChangeArrowheads="1"/>
          </p:cNvSpPr>
          <p:nvPr/>
        </p:nvSpPr>
        <p:spPr bwMode="auto">
          <a:xfrm>
            <a:off x="1412875" y="3846513"/>
            <a:ext cx="500063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latin typeface="Times New Roman" pitchFamily="18" charset="0"/>
                <a:cs typeface="Times New Roman" pitchFamily="18" charset="0"/>
              </a:rPr>
              <a:t>•</a:t>
            </a:r>
            <a:endParaRPr lang="de-DE" b="1">
              <a:latin typeface="Times New Roman" pitchFamily="18" charset="0"/>
            </a:endParaRPr>
          </a:p>
        </p:txBody>
      </p:sp>
      <p:sp>
        <p:nvSpPr>
          <p:cNvPr id="12324" name="Line 61"/>
          <p:cNvSpPr>
            <a:spLocks noChangeShapeType="1"/>
          </p:cNvSpPr>
          <p:nvPr/>
        </p:nvSpPr>
        <p:spPr bwMode="auto">
          <a:xfrm>
            <a:off x="3409950" y="4832350"/>
            <a:ext cx="0" cy="1793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25" name="Line 64"/>
          <p:cNvSpPr>
            <a:spLocks noChangeShapeType="1"/>
          </p:cNvSpPr>
          <p:nvPr/>
        </p:nvSpPr>
        <p:spPr bwMode="auto">
          <a:xfrm flipH="1">
            <a:off x="1214438" y="5011738"/>
            <a:ext cx="2195512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26" name="Line 68"/>
          <p:cNvSpPr>
            <a:spLocks noChangeShapeType="1"/>
          </p:cNvSpPr>
          <p:nvPr/>
        </p:nvSpPr>
        <p:spPr bwMode="auto">
          <a:xfrm>
            <a:off x="3609975" y="4832350"/>
            <a:ext cx="0" cy="3587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27" name="Line 69"/>
          <p:cNvSpPr>
            <a:spLocks noChangeShapeType="1"/>
          </p:cNvSpPr>
          <p:nvPr/>
        </p:nvSpPr>
        <p:spPr bwMode="auto">
          <a:xfrm flipH="1">
            <a:off x="1612900" y="5191125"/>
            <a:ext cx="19970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28" name="Line 70"/>
          <p:cNvSpPr>
            <a:spLocks noChangeShapeType="1"/>
          </p:cNvSpPr>
          <p:nvPr/>
        </p:nvSpPr>
        <p:spPr bwMode="auto">
          <a:xfrm>
            <a:off x="3810000" y="4832350"/>
            <a:ext cx="0" cy="538163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29" name="Line 71"/>
          <p:cNvSpPr>
            <a:spLocks noChangeShapeType="1"/>
          </p:cNvSpPr>
          <p:nvPr/>
        </p:nvSpPr>
        <p:spPr bwMode="auto">
          <a:xfrm flipH="1">
            <a:off x="2212975" y="5370513"/>
            <a:ext cx="15970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30" name="Text Box 72"/>
          <p:cNvSpPr txBox="1">
            <a:spLocks noChangeArrowheads="1"/>
          </p:cNvSpPr>
          <p:nvPr/>
        </p:nvSpPr>
        <p:spPr bwMode="auto">
          <a:xfrm>
            <a:off x="1143000" y="4921250"/>
            <a:ext cx="569913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b="1">
              <a:latin typeface="Times New Roman" pitchFamily="18" charset="0"/>
            </a:endParaRPr>
          </a:p>
        </p:txBody>
      </p:sp>
      <p:sp>
        <p:nvSpPr>
          <p:cNvPr id="12331" name="Text Box 73"/>
          <p:cNvSpPr txBox="1">
            <a:spLocks noChangeArrowheads="1"/>
          </p:cNvSpPr>
          <p:nvPr/>
        </p:nvSpPr>
        <p:spPr bwMode="auto">
          <a:xfrm>
            <a:off x="1025525" y="4495800"/>
            <a:ext cx="498475" cy="7016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 b="1">
                <a:latin typeface="Times New Roman" pitchFamily="18" charset="0"/>
              </a:rPr>
              <a:t>.</a:t>
            </a:r>
          </a:p>
        </p:txBody>
      </p:sp>
      <p:sp>
        <p:nvSpPr>
          <p:cNvPr id="12332" name="Text Box 74"/>
          <p:cNvSpPr txBox="1">
            <a:spLocks noChangeArrowheads="1"/>
          </p:cNvSpPr>
          <p:nvPr/>
        </p:nvSpPr>
        <p:spPr bwMode="auto">
          <a:xfrm>
            <a:off x="1371600" y="4652963"/>
            <a:ext cx="500063" cy="7016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 b="1">
                <a:latin typeface="Times New Roman" pitchFamily="18" charset="0"/>
              </a:rPr>
              <a:t>.</a:t>
            </a:r>
          </a:p>
        </p:txBody>
      </p:sp>
      <p:sp>
        <p:nvSpPr>
          <p:cNvPr id="12333" name="Text Box 75"/>
          <p:cNvSpPr txBox="1">
            <a:spLocks noChangeArrowheads="1"/>
          </p:cNvSpPr>
          <p:nvPr/>
        </p:nvSpPr>
        <p:spPr bwMode="auto">
          <a:xfrm>
            <a:off x="2012950" y="4832350"/>
            <a:ext cx="398463" cy="7016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 b="1">
                <a:latin typeface="Times New Roman" pitchFamily="18" charset="0"/>
              </a:rPr>
              <a:t>.</a:t>
            </a:r>
          </a:p>
        </p:txBody>
      </p:sp>
      <p:sp>
        <p:nvSpPr>
          <p:cNvPr id="12334" name="Text Box 76"/>
          <p:cNvSpPr txBox="1">
            <a:spLocks noChangeArrowheads="1"/>
          </p:cNvSpPr>
          <p:nvPr/>
        </p:nvSpPr>
        <p:spPr bwMode="auto">
          <a:xfrm>
            <a:off x="1025525" y="5638800"/>
            <a:ext cx="498475" cy="7016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 b="1">
                <a:latin typeface="Times New Roman" pitchFamily="18" charset="0"/>
              </a:rPr>
              <a:t>.</a:t>
            </a:r>
          </a:p>
        </p:txBody>
      </p:sp>
      <p:sp>
        <p:nvSpPr>
          <p:cNvPr id="12335" name="Text Box 77"/>
          <p:cNvSpPr txBox="1">
            <a:spLocks noChangeArrowheads="1"/>
          </p:cNvSpPr>
          <p:nvPr/>
        </p:nvSpPr>
        <p:spPr bwMode="auto">
          <a:xfrm>
            <a:off x="1463675" y="5834063"/>
            <a:ext cx="311150" cy="7016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4000" b="1">
                <a:latin typeface="Times New Roman" pitchFamily="18" charset="0"/>
              </a:rPr>
              <a:t>.</a:t>
            </a:r>
          </a:p>
        </p:txBody>
      </p:sp>
      <p:sp>
        <p:nvSpPr>
          <p:cNvPr id="12336" name="Text Box 78"/>
          <p:cNvSpPr txBox="1">
            <a:spLocks noChangeArrowheads="1"/>
          </p:cNvSpPr>
          <p:nvPr/>
        </p:nvSpPr>
        <p:spPr bwMode="auto">
          <a:xfrm>
            <a:off x="1912938" y="5997575"/>
            <a:ext cx="598487" cy="7016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 b="1">
                <a:latin typeface="Times New Roman" pitchFamily="18" charset="0"/>
              </a:rPr>
              <a:t>.</a:t>
            </a:r>
          </a:p>
        </p:txBody>
      </p:sp>
      <p:sp>
        <p:nvSpPr>
          <p:cNvPr id="12337" name="Line 79"/>
          <p:cNvSpPr>
            <a:spLocks noChangeShapeType="1"/>
          </p:cNvSpPr>
          <p:nvPr/>
        </p:nvSpPr>
        <p:spPr bwMode="auto">
          <a:xfrm>
            <a:off x="4508500" y="1693863"/>
            <a:ext cx="0" cy="538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38" name="Line 80"/>
          <p:cNvSpPr>
            <a:spLocks noChangeShapeType="1"/>
          </p:cNvSpPr>
          <p:nvPr/>
        </p:nvSpPr>
        <p:spPr bwMode="auto">
          <a:xfrm>
            <a:off x="4508500" y="2770188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39" name="Line 81"/>
          <p:cNvSpPr>
            <a:spLocks noChangeShapeType="1"/>
          </p:cNvSpPr>
          <p:nvPr/>
        </p:nvSpPr>
        <p:spPr bwMode="auto">
          <a:xfrm>
            <a:off x="4508500" y="3756025"/>
            <a:ext cx="0" cy="538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40" name="Line 82"/>
          <p:cNvSpPr>
            <a:spLocks noChangeShapeType="1"/>
          </p:cNvSpPr>
          <p:nvPr/>
        </p:nvSpPr>
        <p:spPr bwMode="auto">
          <a:xfrm>
            <a:off x="4508500" y="4832350"/>
            <a:ext cx="0" cy="538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67D4EF-F270-4814-AF5F-925CF0B3F49E}" type="slidenum">
              <a:rPr lang="en-US"/>
              <a:pPr/>
              <a:t>8</a:t>
            </a:fld>
            <a:endParaRPr lang="en-US"/>
          </a:p>
        </p:txBody>
      </p:sp>
      <p:grpSp>
        <p:nvGrpSpPr>
          <p:cNvPr id="13315" name="Group 42"/>
          <p:cNvGrpSpPr>
            <a:grpSpLocks/>
          </p:cNvGrpSpPr>
          <p:nvPr/>
        </p:nvGrpSpPr>
        <p:grpSpPr bwMode="auto">
          <a:xfrm>
            <a:off x="0" y="503238"/>
            <a:ext cx="9144000" cy="6354762"/>
            <a:chOff x="0" y="0"/>
            <a:chExt cx="5760" cy="4003"/>
          </a:xfrm>
        </p:grpSpPr>
        <p:sp>
          <p:nvSpPr>
            <p:cNvPr id="13317" name="Oval 3"/>
            <p:cNvSpPr>
              <a:spLocks noChangeArrowheads="1"/>
            </p:cNvSpPr>
            <p:nvPr/>
          </p:nvSpPr>
          <p:spPr bwMode="auto">
            <a:xfrm>
              <a:off x="4510" y="3168"/>
              <a:ext cx="1250" cy="768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Hardware/BS-</a:t>
              </a:r>
            </a:p>
            <a:p>
              <a:r>
                <a:rPr lang="de-DE">
                  <a:latin typeface="Times New Roman" pitchFamily="18" charset="0"/>
                </a:rPr>
                <a:t>Charakteristika</a:t>
              </a:r>
            </a:p>
          </p:txBody>
        </p:sp>
        <p:sp>
          <p:nvSpPr>
            <p:cNvPr id="13318" name="Oval 4"/>
            <p:cNvSpPr>
              <a:spLocks noChangeArrowheads="1"/>
            </p:cNvSpPr>
            <p:nvPr/>
          </p:nvSpPr>
          <p:spPr bwMode="auto">
            <a:xfrm>
              <a:off x="3369" y="0"/>
              <a:ext cx="1959" cy="675"/>
            </a:xfrm>
            <a:prstGeom prst="ellips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Datenverarbeitungs-</a:t>
              </a:r>
            </a:p>
            <a:p>
              <a:r>
                <a:rPr lang="de-DE">
                  <a:latin typeface="Times New Roman" pitchFamily="18" charset="0"/>
                </a:rPr>
                <a:t>anforderungen</a:t>
              </a:r>
            </a:p>
          </p:txBody>
        </p:sp>
        <p:sp>
          <p:nvSpPr>
            <p:cNvPr id="13319" name="Oval 5"/>
            <p:cNvSpPr>
              <a:spLocks noChangeArrowheads="1"/>
            </p:cNvSpPr>
            <p:nvPr/>
          </p:nvSpPr>
          <p:spPr bwMode="auto">
            <a:xfrm>
              <a:off x="0" y="192"/>
              <a:ext cx="1824" cy="529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Informations-</a:t>
              </a:r>
            </a:p>
            <a:p>
              <a:r>
                <a:rPr lang="de-DE">
                  <a:latin typeface="Times New Roman" pitchFamily="18" charset="0"/>
                </a:rPr>
                <a:t>anforderungen</a:t>
              </a:r>
            </a:p>
          </p:txBody>
        </p:sp>
        <p:sp>
          <p:nvSpPr>
            <p:cNvPr id="13320" name="Text Box 7"/>
            <p:cNvSpPr txBox="1">
              <a:spLocks noChangeArrowheads="1"/>
            </p:cNvSpPr>
            <p:nvPr/>
          </p:nvSpPr>
          <p:spPr bwMode="auto">
            <a:xfrm>
              <a:off x="2663" y="3577"/>
              <a:ext cx="1609" cy="426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80000"/>
                </a:lnSpc>
                <a:spcBef>
                  <a:spcPct val="50000"/>
                </a:spcBef>
              </a:pPr>
              <a:r>
                <a:rPr lang="de-DE">
                  <a:latin typeface="Times New Roman" pitchFamily="18" charset="0"/>
                </a:rPr>
                <a:t>physische Datenbankstruktur</a:t>
              </a:r>
            </a:p>
          </p:txBody>
        </p:sp>
        <p:sp>
          <p:nvSpPr>
            <p:cNvPr id="13321" name="Oval 6"/>
            <p:cNvSpPr>
              <a:spLocks noChangeArrowheads="1"/>
            </p:cNvSpPr>
            <p:nvPr/>
          </p:nvSpPr>
          <p:spPr bwMode="auto">
            <a:xfrm>
              <a:off x="4176" y="1584"/>
              <a:ext cx="1530" cy="583"/>
            </a:xfrm>
            <a:prstGeom prst="ellipse">
              <a:avLst/>
            </a:prstGeom>
            <a:noFill/>
            <a:ln w="57150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DBMS-</a:t>
              </a:r>
            </a:p>
            <a:p>
              <a:r>
                <a:rPr lang="de-DE">
                  <a:latin typeface="Times New Roman" pitchFamily="18" charset="0"/>
                </a:rPr>
                <a:t>Charakteristika</a:t>
              </a:r>
            </a:p>
          </p:txBody>
        </p:sp>
        <p:sp>
          <p:nvSpPr>
            <p:cNvPr id="13322" name="Rectangle 8"/>
            <p:cNvSpPr>
              <a:spLocks noChangeArrowheads="1"/>
            </p:cNvSpPr>
            <p:nvPr/>
          </p:nvSpPr>
          <p:spPr bwMode="auto">
            <a:xfrm>
              <a:off x="1963" y="3132"/>
              <a:ext cx="1359" cy="418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Physischer </a:t>
              </a:r>
            </a:p>
            <a:p>
              <a:r>
                <a:rPr lang="de-DE">
                  <a:latin typeface="Times New Roman" pitchFamily="18" charset="0"/>
                </a:rPr>
                <a:t>Entwurf</a:t>
              </a:r>
            </a:p>
          </p:txBody>
        </p:sp>
        <p:sp>
          <p:nvSpPr>
            <p:cNvPr id="13323" name="Rectangle 9"/>
            <p:cNvSpPr>
              <a:spLocks noChangeArrowheads="1"/>
            </p:cNvSpPr>
            <p:nvPr/>
          </p:nvSpPr>
          <p:spPr bwMode="auto">
            <a:xfrm>
              <a:off x="1963" y="2295"/>
              <a:ext cx="1359" cy="418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Implementations-</a:t>
              </a:r>
            </a:p>
            <a:p>
              <a:r>
                <a:rPr lang="de-DE">
                  <a:latin typeface="Times New Roman" pitchFamily="18" charset="0"/>
                </a:rPr>
                <a:t>entwurf</a:t>
              </a:r>
            </a:p>
          </p:txBody>
        </p:sp>
        <p:sp>
          <p:nvSpPr>
            <p:cNvPr id="13324" name="Rectangle 10"/>
            <p:cNvSpPr>
              <a:spLocks noChangeArrowheads="1"/>
            </p:cNvSpPr>
            <p:nvPr/>
          </p:nvSpPr>
          <p:spPr bwMode="auto">
            <a:xfrm>
              <a:off x="1963" y="1511"/>
              <a:ext cx="1359" cy="418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Konzeptueller</a:t>
              </a:r>
            </a:p>
            <a:p>
              <a:r>
                <a:rPr lang="de-DE">
                  <a:latin typeface="Times New Roman" pitchFamily="18" charset="0"/>
                </a:rPr>
                <a:t>Enwurf</a:t>
              </a:r>
            </a:p>
          </p:txBody>
        </p:sp>
        <p:sp>
          <p:nvSpPr>
            <p:cNvPr id="13325" name="Rectangle 11"/>
            <p:cNvSpPr>
              <a:spLocks noChangeArrowheads="1"/>
            </p:cNvSpPr>
            <p:nvPr/>
          </p:nvSpPr>
          <p:spPr bwMode="auto">
            <a:xfrm>
              <a:off x="1963" y="674"/>
              <a:ext cx="1359" cy="419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Anforderungs-</a:t>
              </a:r>
            </a:p>
            <a:p>
              <a:r>
                <a:rPr lang="de-DE">
                  <a:latin typeface="Times New Roman" pitchFamily="18" charset="0"/>
                </a:rPr>
                <a:t>analyse</a:t>
              </a:r>
            </a:p>
          </p:txBody>
        </p:sp>
        <p:sp>
          <p:nvSpPr>
            <p:cNvPr id="13326" name="Line 12"/>
            <p:cNvSpPr>
              <a:spLocks noChangeShapeType="1"/>
            </p:cNvSpPr>
            <p:nvPr/>
          </p:nvSpPr>
          <p:spPr bwMode="auto">
            <a:xfrm>
              <a:off x="2615" y="1093"/>
              <a:ext cx="0" cy="41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27" name="Line 13"/>
            <p:cNvSpPr>
              <a:spLocks noChangeShapeType="1"/>
            </p:cNvSpPr>
            <p:nvPr/>
          </p:nvSpPr>
          <p:spPr bwMode="auto">
            <a:xfrm>
              <a:off x="2615" y="1929"/>
              <a:ext cx="0" cy="36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28" name="Line 15"/>
            <p:cNvSpPr>
              <a:spLocks noChangeShapeType="1"/>
            </p:cNvSpPr>
            <p:nvPr/>
          </p:nvSpPr>
          <p:spPr bwMode="auto">
            <a:xfrm>
              <a:off x="2615" y="2713"/>
              <a:ext cx="0" cy="41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29" name="Text Box 16"/>
            <p:cNvSpPr txBox="1">
              <a:spLocks noChangeArrowheads="1"/>
            </p:cNvSpPr>
            <p:nvPr/>
          </p:nvSpPr>
          <p:spPr bwMode="auto">
            <a:xfrm>
              <a:off x="2592" y="2688"/>
              <a:ext cx="1849" cy="426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80000"/>
                </a:lnSpc>
                <a:spcBef>
                  <a:spcPct val="20000"/>
                </a:spcBef>
              </a:pPr>
              <a:r>
                <a:rPr lang="de-DE">
                  <a:latin typeface="Times New Roman" pitchFamily="18" charset="0"/>
                </a:rPr>
                <a:t>logische Datenbankstruktur</a:t>
              </a:r>
            </a:p>
          </p:txBody>
        </p:sp>
        <p:sp>
          <p:nvSpPr>
            <p:cNvPr id="13330" name="Text Box 17"/>
            <p:cNvSpPr txBox="1">
              <a:spLocks noChangeArrowheads="1"/>
            </p:cNvSpPr>
            <p:nvPr/>
          </p:nvSpPr>
          <p:spPr bwMode="auto">
            <a:xfrm>
              <a:off x="2640" y="1920"/>
              <a:ext cx="1362" cy="38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70000"/>
                </a:lnSpc>
              </a:pPr>
              <a:r>
                <a:rPr lang="de-DE">
                  <a:latin typeface="Times New Roman" pitchFamily="18" charset="0"/>
                </a:rPr>
                <a:t>Informations-struktur</a:t>
              </a:r>
            </a:p>
          </p:txBody>
        </p:sp>
        <p:sp>
          <p:nvSpPr>
            <p:cNvPr id="13331" name="Text Box 18"/>
            <p:cNvSpPr txBox="1">
              <a:spLocks noChangeArrowheads="1"/>
            </p:cNvSpPr>
            <p:nvPr/>
          </p:nvSpPr>
          <p:spPr bwMode="auto">
            <a:xfrm>
              <a:off x="2592" y="1104"/>
              <a:ext cx="1195" cy="38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de-DE">
                  <a:latin typeface="Times New Roman" pitchFamily="18" charset="0"/>
                </a:rPr>
                <a:t>Anforderungs-spezifikation</a:t>
              </a:r>
            </a:p>
          </p:txBody>
        </p:sp>
        <p:sp>
          <p:nvSpPr>
            <p:cNvPr id="13332" name="Line 19"/>
            <p:cNvSpPr>
              <a:spLocks noChangeShapeType="1"/>
            </p:cNvSpPr>
            <p:nvPr/>
          </p:nvSpPr>
          <p:spPr bwMode="auto">
            <a:xfrm>
              <a:off x="4082" y="674"/>
              <a:ext cx="0" cy="2486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33" name="Line 20"/>
            <p:cNvSpPr>
              <a:spLocks noChangeShapeType="1"/>
            </p:cNvSpPr>
            <p:nvPr/>
          </p:nvSpPr>
          <p:spPr bwMode="auto">
            <a:xfrm flipH="1">
              <a:off x="3322" y="3160"/>
              <a:ext cx="760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34" name="Line 21"/>
            <p:cNvSpPr>
              <a:spLocks noChangeShapeType="1"/>
            </p:cNvSpPr>
            <p:nvPr/>
          </p:nvSpPr>
          <p:spPr bwMode="auto">
            <a:xfrm flipH="1">
              <a:off x="3322" y="2464"/>
              <a:ext cx="760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35" name="Line 22"/>
            <p:cNvSpPr>
              <a:spLocks noChangeShapeType="1"/>
            </p:cNvSpPr>
            <p:nvPr/>
          </p:nvSpPr>
          <p:spPr bwMode="auto">
            <a:xfrm flipH="1">
              <a:off x="3322" y="873"/>
              <a:ext cx="760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36" name="Line 23"/>
            <p:cNvSpPr>
              <a:spLocks noChangeShapeType="1"/>
            </p:cNvSpPr>
            <p:nvPr/>
          </p:nvSpPr>
          <p:spPr bwMode="auto">
            <a:xfrm flipH="1">
              <a:off x="4137" y="2166"/>
              <a:ext cx="815" cy="1093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37" name="Line 24"/>
            <p:cNvSpPr>
              <a:spLocks noChangeShapeType="1"/>
            </p:cNvSpPr>
            <p:nvPr/>
          </p:nvSpPr>
          <p:spPr bwMode="auto">
            <a:xfrm flipH="1">
              <a:off x="3322" y="3259"/>
              <a:ext cx="815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38" name="Line 25"/>
            <p:cNvSpPr>
              <a:spLocks noChangeShapeType="1"/>
            </p:cNvSpPr>
            <p:nvPr/>
          </p:nvSpPr>
          <p:spPr bwMode="auto">
            <a:xfrm flipH="1" flipV="1">
              <a:off x="4137" y="3359"/>
              <a:ext cx="380" cy="19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39" name="Line 26"/>
            <p:cNvSpPr>
              <a:spLocks noChangeShapeType="1"/>
            </p:cNvSpPr>
            <p:nvPr/>
          </p:nvSpPr>
          <p:spPr bwMode="auto">
            <a:xfrm flipH="1">
              <a:off x="3312" y="3360"/>
              <a:ext cx="815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40" name="Line 27"/>
            <p:cNvSpPr>
              <a:spLocks noChangeShapeType="1"/>
            </p:cNvSpPr>
            <p:nvPr/>
          </p:nvSpPr>
          <p:spPr bwMode="auto">
            <a:xfrm>
              <a:off x="768" y="1171"/>
              <a:ext cx="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41" name="Text Box 31"/>
            <p:cNvSpPr txBox="1">
              <a:spLocks noChangeArrowheads="1"/>
            </p:cNvSpPr>
            <p:nvPr/>
          </p:nvSpPr>
          <p:spPr bwMode="auto">
            <a:xfrm>
              <a:off x="1200" y="1968"/>
              <a:ext cx="1404" cy="28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de-DE">
                  <a:latin typeface="Times New Roman" pitchFamily="18" charset="0"/>
                </a:rPr>
                <a:t>ER Schema</a:t>
              </a:r>
            </a:p>
          </p:txBody>
        </p:sp>
        <p:cxnSp>
          <p:nvCxnSpPr>
            <p:cNvPr id="13342" name="AutoShape 34"/>
            <p:cNvCxnSpPr>
              <a:cxnSpLocks noChangeShapeType="1"/>
              <a:stCxn id="13319" idx="4"/>
              <a:endCxn id="13324" idx="1"/>
            </p:cNvCxnSpPr>
            <p:nvPr/>
          </p:nvCxnSpPr>
          <p:spPr bwMode="auto">
            <a:xfrm rot="16200000" flipH="1">
              <a:off x="944" y="701"/>
              <a:ext cx="987" cy="1051"/>
            </a:xfrm>
            <a:prstGeom prst="bentConnector2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3343" name="AutoShape 35"/>
            <p:cNvCxnSpPr>
              <a:cxnSpLocks noChangeShapeType="1"/>
              <a:stCxn id="13319" idx="4"/>
              <a:endCxn id="13325" idx="1"/>
            </p:cNvCxnSpPr>
            <p:nvPr/>
          </p:nvCxnSpPr>
          <p:spPr bwMode="auto">
            <a:xfrm rot="16200000" flipH="1">
              <a:off x="1362" y="283"/>
              <a:ext cx="151" cy="1051"/>
            </a:xfrm>
            <a:prstGeom prst="bentConnector2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3344" name="Line 40"/>
            <p:cNvSpPr>
              <a:spLocks noChangeShapeType="1"/>
            </p:cNvSpPr>
            <p:nvPr/>
          </p:nvSpPr>
          <p:spPr bwMode="auto">
            <a:xfrm flipH="1">
              <a:off x="3312" y="2592"/>
              <a:ext cx="1296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45" name="Line 41"/>
            <p:cNvSpPr>
              <a:spLocks noChangeShapeType="1"/>
            </p:cNvSpPr>
            <p:nvPr/>
          </p:nvSpPr>
          <p:spPr bwMode="auto">
            <a:xfrm>
              <a:off x="2640" y="3552"/>
              <a:ext cx="0" cy="43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3316" name="Rectangle 43"/>
          <p:cNvSpPr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kumimoji="1" lang="de-DE" sz="3600">
                <a:solidFill>
                  <a:schemeClr val="tx2"/>
                </a:solidFill>
                <a:latin typeface="Arial Black" pitchFamily="34" charset="0"/>
              </a:rPr>
              <a:t>Phasen des Datenbankentwurfs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3758E5-1B37-4188-AA84-311B16767E54}" type="slidenum">
              <a:rPr lang="en-US"/>
              <a:pPr/>
              <a:t>9</a:t>
            </a:fld>
            <a:endParaRPr 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algn="ctr"/>
            <a:r>
              <a:rPr lang="de-DE"/>
              <a:t>Anforderungsanalyse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915400" cy="5141913"/>
          </a:xfrm>
        </p:spPr>
        <p:txBody>
          <a:bodyPr/>
          <a:lstStyle/>
          <a:p>
            <a:pPr marL="381000" indent="-381000">
              <a:lnSpc>
                <a:spcPct val="80000"/>
              </a:lnSpc>
              <a:buFont typeface="Webdings" pitchFamily="18" charset="2"/>
              <a:buAutoNum type="arabicPeriod"/>
            </a:pPr>
            <a:r>
              <a:rPr lang="de-DE"/>
              <a:t>Identifikation von Organisationseinheiten</a:t>
            </a:r>
          </a:p>
          <a:p>
            <a:pPr marL="381000" indent="-381000">
              <a:lnSpc>
                <a:spcPct val="80000"/>
              </a:lnSpc>
              <a:buFont typeface="Webdings" pitchFamily="18" charset="2"/>
              <a:buAutoNum type="arabicPeriod"/>
            </a:pPr>
            <a:endParaRPr lang="de-DE"/>
          </a:p>
          <a:p>
            <a:pPr marL="381000" indent="-381000">
              <a:lnSpc>
                <a:spcPct val="80000"/>
              </a:lnSpc>
              <a:buFont typeface="Webdings" pitchFamily="18" charset="2"/>
              <a:buAutoNum type="arabicPeriod"/>
            </a:pPr>
            <a:r>
              <a:rPr lang="de-DE"/>
              <a:t> Identifikation der zu unterstützenden Aufgaben</a:t>
            </a:r>
          </a:p>
          <a:p>
            <a:pPr marL="381000" indent="-381000">
              <a:lnSpc>
                <a:spcPct val="80000"/>
              </a:lnSpc>
              <a:buFont typeface="Webdings" pitchFamily="18" charset="2"/>
              <a:buAutoNum type="arabicPeriod"/>
            </a:pPr>
            <a:endParaRPr lang="de-DE"/>
          </a:p>
          <a:p>
            <a:pPr marL="381000" indent="-381000">
              <a:lnSpc>
                <a:spcPct val="80000"/>
              </a:lnSpc>
              <a:buFont typeface="Webdings" pitchFamily="18" charset="2"/>
              <a:buAutoNum type="arabicPeriod"/>
            </a:pPr>
            <a:r>
              <a:rPr lang="de-DE"/>
              <a:t>Anforderungs-Sammelplan</a:t>
            </a:r>
          </a:p>
          <a:p>
            <a:pPr marL="381000" indent="-381000">
              <a:lnSpc>
                <a:spcPct val="80000"/>
              </a:lnSpc>
              <a:buFont typeface="Webdings" pitchFamily="18" charset="2"/>
              <a:buAutoNum type="arabicPeriod"/>
            </a:pPr>
            <a:endParaRPr lang="de-DE"/>
          </a:p>
          <a:p>
            <a:pPr marL="381000" indent="-381000">
              <a:lnSpc>
                <a:spcPct val="80000"/>
              </a:lnSpc>
              <a:buFont typeface="Webdings" pitchFamily="18" charset="2"/>
              <a:buAutoNum type="arabicPeriod"/>
            </a:pPr>
            <a:r>
              <a:rPr lang="de-DE"/>
              <a:t>Anforderungs-Sammlung</a:t>
            </a:r>
          </a:p>
          <a:p>
            <a:pPr marL="381000" indent="-381000">
              <a:lnSpc>
                <a:spcPct val="80000"/>
              </a:lnSpc>
              <a:buFont typeface="Webdings" pitchFamily="18" charset="2"/>
              <a:buAutoNum type="arabicPeriod"/>
            </a:pPr>
            <a:endParaRPr lang="de-DE"/>
          </a:p>
          <a:p>
            <a:pPr marL="381000" indent="-381000">
              <a:lnSpc>
                <a:spcPct val="80000"/>
              </a:lnSpc>
              <a:buFont typeface="Webdings" pitchFamily="18" charset="2"/>
              <a:buAutoNum type="arabicPeriod"/>
            </a:pPr>
            <a:r>
              <a:rPr lang="de-DE"/>
              <a:t>Filterung</a:t>
            </a:r>
          </a:p>
          <a:p>
            <a:pPr marL="381000" indent="-381000">
              <a:lnSpc>
                <a:spcPct val="80000"/>
              </a:lnSpc>
              <a:buFont typeface="Webdings" pitchFamily="18" charset="2"/>
              <a:buAutoNum type="arabicPeriod"/>
            </a:pPr>
            <a:endParaRPr lang="de-DE"/>
          </a:p>
          <a:p>
            <a:pPr marL="381000" indent="-381000">
              <a:lnSpc>
                <a:spcPct val="80000"/>
              </a:lnSpc>
              <a:buFont typeface="Webdings" pitchFamily="18" charset="2"/>
              <a:buAutoNum type="arabicPeriod"/>
            </a:pPr>
            <a:r>
              <a:rPr lang="de-DE"/>
              <a:t>Satzklassifikationen</a:t>
            </a:r>
          </a:p>
          <a:p>
            <a:pPr marL="381000" indent="-381000">
              <a:lnSpc>
                <a:spcPct val="80000"/>
              </a:lnSpc>
              <a:buFont typeface="Webdings" pitchFamily="18" charset="2"/>
              <a:buAutoNum type="arabicPeriod"/>
            </a:pPr>
            <a:endParaRPr lang="de-DE"/>
          </a:p>
          <a:p>
            <a:pPr marL="381000" indent="-381000">
              <a:lnSpc>
                <a:spcPct val="80000"/>
              </a:lnSpc>
              <a:buFont typeface="Webdings" pitchFamily="18" charset="2"/>
              <a:buAutoNum type="arabicPeriod"/>
            </a:pPr>
            <a:r>
              <a:rPr lang="de-DE"/>
              <a:t>Formalisierung 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1_ErwHashing">
  <a:themeElements>
    <a:clrScheme name="1_ErwHashing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ErwHashing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ErwHashing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rwHashing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rwHashing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rwHashing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rwHashing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rwHashing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rwHashing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</Template>
  <TotalTime>0</TotalTime>
  <Words>1035</Words>
  <Application>Microsoft Office PowerPoint</Application>
  <PresentationFormat>On-screen Show (4:3)</PresentationFormat>
  <Paragraphs>405</Paragraphs>
  <Slides>61</Slides>
  <Notes>56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1_ErwHashing</vt:lpstr>
      <vt:lpstr>Einführung in die Informatik II für Ingenieurwissenschaften (MSE)</vt:lpstr>
      <vt:lpstr>Vorlesung: Prof. Alfons Kemper alfons.kemper@in.tum.de</vt:lpstr>
      <vt:lpstr>Übungsbetrieb</vt:lpstr>
      <vt:lpstr>Organisatorisches I</vt:lpstr>
      <vt:lpstr>Organisatorisches II</vt:lpstr>
      <vt:lpstr>Datenbankentwurf</vt:lpstr>
      <vt:lpstr>Allgemeiner „top-down Entwurf“</vt:lpstr>
      <vt:lpstr>PowerPoint Presentation</vt:lpstr>
      <vt:lpstr>Anforderungsanalyse</vt:lpstr>
      <vt:lpstr>Objektbeschreibung</vt:lpstr>
      <vt:lpstr>Beziehungsbeschreibung: prüfen</vt:lpstr>
      <vt:lpstr>Prozeßbeschreibungen</vt:lpstr>
      <vt:lpstr>PowerPoint Presentation</vt:lpstr>
      <vt:lpstr>Datenmodellierung mit UML</vt:lpstr>
      <vt:lpstr>Klassen/Objekttypen in Java</vt:lpstr>
      <vt:lpstr>Werte versus Objekte </vt:lpstr>
      <vt:lpstr>Java Klassendefinition: Syntax</vt:lpstr>
      <vt:lpstr>Klassen/Objekttypen in UML</vt:lpstr>
      <vt:lpstr>Klassen in Java</vt:lpstr>
      <vt:lpstr>Instanziierung</vt:lpstr>
      <vt:lpstr>Instanziierung eines Quaders </vt:lpstr>
      <vt:lpstr>Resultierendes Objektnetz </vt:lpstr>
      <vt:lpstr>Objekt besteht aus (OID, Typ, Rep)</vt:lpstr>
      <vt:lpstr>Shared Subobjects/Gemeinsame Unterobjekte</vt:lpstr>
      <vt:lpstr>Shared Subobjects/Gemeinsame Unterobjekte</vt:lpstr>
      <vt:lpstr>Wertvergleich versus Objektvergleich</vt:lpstr>
      <vt:lpstr>Beziehungen/Assoziationen in UML</vt:lpstr>
      <vt:lpstr>Klassen und Assoziationen</vt:lpstr>
      <vt:lpstr>Referenzierung/Dereferenzierung </vt:lpstr>
      <vt:lpstr>Kollektionen mit Arrays </vt:lpstr>
      <vt:lpstr>Kollektion als shared subobject</vt:lpstr>
      <vt:lpstr>Kollektionen sind „first class citizens“</vt:lpstr>
      <vt:lpstr>Kollektion natürlich auch als Typ einer Instanzvariablen möglich …</vt:lpstr>
      <vt:lpstr>PowerPoint Presentation</vt:lpstr>
      <vt:lpstr>Objekt-Netz</vt:lpstr>
      <vt:lpstr>Typisierung von (Pfad-)Ausdrücken</vt:lpstr>
      <vt:lpstr>Typisierung von (Pfad-)Ausdrücken</vt:lpstr>
      <vt:lpstr>Typisierung … cont‘d</vt:lpstr>
      <vt:lpstr>Speicherbereinigung / Garbage Collection</vt:lpstr>
      <vt:lpstr>Klassen-Attribute </vt:lpstr>
      <vt:lpstr>Klassen-Attribute: Zugriff und Modifikation</vt:lpstr>
      <vt:lpstr>Systematische Modellierung mit UML und Umsetzung in Java</vt:lpstr>
      <vt:lpstr>Assoziationen</vt:lpstr>
      <vt:lpstr>Multiplizität</vt:lpstr>
      <vt:lpstr>Multiplizität/Funktionalität einer Assoziation </vt:lpstr>
      <vt:lpstr>Funktionalitäten </vt:lpstr>
      <vt:lpstr>PowerPoint Presentation</vt:lpstr>
      <vt:lpstr>Aggregation/Komposition</vt:lpstr>
      <vt:lpstr>Aggregation/Komposition</vt:lpstr>
      <vt:lpstr>Begrenzungsflächenmodellierung von Polyedern in UML</vt:lpstr>
      <vt:lpstr>Begrenzungsflächendarstellung</vt:lpstr>
      <vt:lpstr>Universitäts-Modell </vt:lpstr>
      <vt:lpstr>PowerPoint Presentation</vt:lpstr>
      <vt:lpstr>Umsetzung in Java 1:1-Assoziation</vt:lpstr>
      <vt:lpstr>Umsetzung in Java 1:N-Assoziation</vt:lpstr>
      <vt:lpstr>Umsetzung einer Assoziation in Java viele-viele (N:M)</vt:lpstr>
      <vt:lpstr>PowerPoint Presentation</vt:lpstr>
      <vt:lpstr>Polyeder in UML</vt:lpstr>
      <vt:lpstr>Anwendungsfälle (use cases)</vt:lpstr>
      <vt:lpstr>Interaktions-Diagramm: Modellierung komplexer Anwendungen</vt:lpstr>
      <vt:lpstr>Interaktions-Diagramm: Prüfungsdurchführung</vt:lpstr>
    </vt:vector>
  </TitlesOfParts>
  <Company>Universität Passau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Alfons Kemper</dc:creator>
  <cp:lastModifiedBy>ga96yow</cp:lastModifiedBy>
  <cp:revision>287</cp:revision>
  <cp:lastPrinted>2001-09-20T09:53:27Z</cp:lastPrinted>
  <dcterms:created xsi:type="dcterms:W3CDTF">2001-02-01T15:15:28Z</dcterms:created>
  <dcterms:modified xsi:type="dcterms:W3CDTF">2023-04-12T09:17:27Z</dcterms:modified>
</cp:coreProperties>
</file>