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402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85" r:id="rId14"/>
    <p:sldId id="386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9" r:id="rId23"/>
    <p:sldId id="380" r:id="rId24"/>
    <p:sldId id="378" r:id="rId25"/>
    <p:sldId id="383" r:id="rId26"/>
    <p:sldId id="381" r:id="rId27"/>
    <p:sldId id="382" r:id="rId28"/>
    <p:sldId id="384" r:id="rId29"/>
    <p:sldId id="387" r:id="rId30"/>
    <p:sldId id="388" r:id="rId31"/>
    <p:sldId id="389" r:id="rId32"/>
    <p:sldId id="397" r:id="rId33"/>
    <p:sldId id="398" r:id="rId34"/>
    <p:sldId id="390" r:id="rId35"/>
    <p:sldId id="391" r:id="rId36"/>
    <p:sldId id="392" r:id="rId37"/>
    <p:sldId id="393" r:id="rId38"/>
    <p:sldId id="394" r:id="rId39"/>
    <p:sldId id="395" r:id="rId40"/>
    <p:sldId id="401" r:id="rId41"/>
    <p:sldId id="396" r:id="rId42"/>
    <p:sldId id="399" r:id="rId43"/>
    <p:sldId id="400" r:id="rId44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66FF"/>
    <a:srgbClr val="66FF99"/>
    <a:srgbClr val="FF3300"/>
    <a:srgbClr val="0000FF"/>
    <a:srgbClr val="CC0066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4" autoAdjust="0"/>
    <p:restoredTop sz="94660"/>
  </p:normalViewPr>
  <p:slideViewPr>
    <p:cSldViewPr>
      <p:cViewPr varScale="1">
        <p:scale>
          <a:sx n="164" d="100"/>
          <a:sy n="164" d="100"/>
        </p:scale>
        <p:origin x="1776" y="104"/>
      </p:cViewPr>
      <p:guideLst>
        <p:guide orient="horz" pos="2256"/>
        <p:guide pos="259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83" y="0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3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83" y="9722883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7DCA4AC-BCCE-4635-A279-1EB7F12EDE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604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93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85" y="4861442"/>
            <a:ext cx="567753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93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8C9C300-1DD7-487B-82E0-A1C6F8DB42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088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966F86C-0D3A-44F2-859F-69CAEC311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9C9F-B241-45DB-8733-C18281496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2BDC-D41C-442E-B5DF-4966E456A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EEA4-D346-44FF-BE26-BC8C1467A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AD7B-5B18-4755-AC42-E71B38CF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5B32-975F-48FB-9393-5B371BC43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3454-1FCB-44F5-8D23-B85F79F2B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CE52-440C-436B-9070-A58E3BADF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01CE-CD78-4826-8B0E-9C91D2E23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72E9-5419-4B22-B4D8-812B6AE67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867B-6663-4EEA-A61D-84CFDEB4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7A8E-7F6A-4487-B0C4-54CB3BB7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A267C2EB-5B2C-4F85-8B52-433721A8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 in die Informatik II</a:t>
            </a:r>
            <a:br>
              <a:rPr lang="de-DE" dirty="0"/>
            </a:br>
            <a:r>
              <a:rPr lang="de-DE" dirty="0"/>
              <a:t>für Ingenieurwissenschaften (MSE)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Prof. Alfons Kemper, </a:t>
            </a:r>
            <a:r>
              <a:rPr lang="de-DE" dirty="0" err="1"/>
              <a:t>Ph.D</a:t>
            </a:r>
            <a:r>
              <a:rPr lang="de-DE" dirty="0"/>
              <a:t>.</a:t>
            </a:r>
          </a:p>
          <a:p>
            <a:r>
              <a:rPr lang="de-DE"/>
              <a:t>Christoph Anneser</a:t>
            </a:r>
            <a:endParaRPr lang="de-DE" dirty="0"/>
          </a:p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1: </a:t>
            </a:r>
          </a:p>
          <a:p>
            <a:pPr lvl="1"/>
            <a:r>
              <a:rPr lang="de-DE" dirty="0"/>
              <a:t>Objektorientierte Modellierung (in UML) und</a:t>
            </a:r>
          </a:p>
          <a:p>
            <a:pPr lvl="1"/>
            <a:r>
              <a:rPr lang="de-DE" dirty="0"/>
              <a:t>Programmierung in Java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2:</a:t>
            </a:r>
          </a:p>
          <a:p>
            <a:pPr lvl="1"/>
            <a:r>
              <a:rPr lang="de-DE" dirty="0"/>
              <a:t>Datenbanksysteme: Eine Einführung</a:t>
            </a:r>
          </a:p>
          <a:p>
            <a:pPr lvl="1"/>
            <a:r>
              <a:rPr lang="de-DE" dirty="0"/>
              <a:t>Alfons Kemper und Andre </a:t>
            </a:r>
            <a:r>
              <a:rPr lang="de-DE" dirty="0" err="1"/>
              <a:t>Eickler</a:t>
            </a:r>
            <a:endParaRPr lang="de-DE" dirty="0"/>
          </a:p>
          <a:p>
            <a:pPr lvl="1"/>
            <a:r>
              <a:rPr lang="de-DE" dirty="0" err="1"/>
              <a:t>Oldenbourg</a:t>
            </a:r>
            <a:r>
              <a:rPr lang="de-DE" dirty="0"/>
              <a:t> Verlag, 10. Auflage,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Object Oriented Software Engineering Using UML, Patterns, and Java: International Version"/>
          <p:cNvPicPr>
            <a:picLocks noChangeAspect="1" noChangeArrowheads="1"/>
          </p:cNvPicPr>
          <p:nvPr/>
        </p:nvPicPr>
        <p:blipFill>
          <a:blip r:embed="rId2" cstate="print"/>
          <a:srcRect l="13438" t="14282" r="21043"/>
          <a:stretch>
            <a:fillRect/>
          </a:stretch>
        </p:blipFill>
        <p:spPr bwMode="auto">
          <a:xfrm>
            <a:off x="6948264" y="1052736"/>
            <a:ext cx="2195736" cy="2872655"/>
          </a:xfrm>
          <a:prstGeom prst="rect">
            <a:avLst/>
          </a:prstGeom>
          <a:noFill/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82" y="3861048"/>
            <a:ext cx="227576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89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Generische Typen in Java und UML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7"/>
            <a:ext cx="9484584" cy="367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131332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Java </a:t>
            </a:r>
            <a:r>
              <a:rPr lang="de-DE" dirty="0" err="1"/>
              <a:t>Collection</a:t>
            </a:r>
            <a:r>
              <a:rPr lang="de-DE" dirty="0"/>
              <a:t> Framework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04894"/>
            <a:ext cx="9144000" cy="386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1.20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6" r="-8336"/>
          <a:stretch>
            <a:fillRect/>
          </a:stretch>
        </p:blipFill>
        <p:spPr>
          <a:xfrm>
            <a:off x="-900609" y="33536"/>
            <a:ext cx="10877565" cy="670783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27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Nutzungsbeispiele</a:t>
            </a:r>
          </a:p>
        </p:txBody>
      </p:sp>
      <p:pic>
        <p:nvPicPr>
          <p:cNvPr id="5" name="Inhaltsplatzhalter 4" descr="Bildschirmfoto 2013-05-07 um 11.31.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667" b="-48667"/>
          <a:stretch>
            <a:fillRect/>
          </a:stretch>
        </p:blipFill>
        <p:spPr>
          <a:xfrm>
            <a:off x="28848" y="-171400"/>
            <a:ext cx="9144000" cy="5184576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Bild 5" descr="Bildschirmfoto 2013-05-07 um 11.32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1" y="3717032"/>
            <a:ext cx="9612561" cy="21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504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für die Modellierung von Assoziationen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78" y="1916832"/>
            <a:ext cx="8869202" cy="413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Wrapper für Sorten/Werte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1239958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Auto-</a:t>
            </a:r>
            <a:r>
              <a:rPr lang="de-DE" dirty="0" err="1"/>
              <a:t>Boxing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1556792"/>
            <a:ext cx="11274078" cy="15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Modellierungs-Beispiel: Universität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216" y="476672"/>
            <a:ext cx="664801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8352928" cy="802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8640"/>
            <a:ext cx="78295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Kollektionen in Java</a:t>
            </a:r>
            <a:br>
              <a:rPr lang="de-DE" dirty="0"/>
            </a:br>
            <a:r>
              <a:rPr lang="de-DE" sz="3200" dirty="0"/>
              <a:t>Aufzählungstypen, Generische Typen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/>
              <a:t>Wiederverwendbare Kollektionsklassen</a:t>
            </a:r>
          </a:p>
          <a:p>
            <a:pPr lvl="1"/>
            <a:r>
              <a:rPr lang="de-DE" sz="3600" dirty="0"/>
              <a:t>Typparameter </a:t>
            </a:r>
          </a:p>
          <a:p>
            <a:pPr lvl="1"/>
            <a:r>
              <a:rPr lang="de-DE" sz="3600" dirty="0"/>
              <a:t>Vordefinierte Kollektionen in der Java </a:t>
            </a:r>
            <a:r>
              <a:rPr lang="de-DE" sz="3600" dirty="0" err="1"/>
              <a:t>Collections</a:t>
            </a:r>
            <a:r>
              <a:rPr lang="de-DE" sz="3600" dirty="0"/>
              <a:t> Bibliothek</a:t>
            </a:r>
          </a:p>
          <a:p>
            <a:pPr lvl="1"/>
            <a:r>
              <a:rPr lang="de-DE" sz="3600" dirty="0"/>
              <a:t>Insbesondere für die Modellierung von Assoziationen sinnvoll zu nutzen</a:t>
            </a:r>
          </a:p>
          <a:p>
            <a:pPr lvl="1"/>
            <a:r>
              <a:rPr lang="de-DE" sz="3600" dirty="0"/>
              <a:t>Und für die Indexierung von Objekten</a:t>
            </a:r>
          </a:p>
          <a:p>
            <a:pPr lvl="2"/>
            <a:r>
              <a:rPr lang="de-DE" sz="3200" dirty="0"/>
              <a:t>Schnelles Auffinden bei der Suche </a:t>
            </a:r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-1169489"/>
            <a:ext cx="8352928" cy="802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3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76390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2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78676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76390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59"/>
            <a:ext cx="8424936" cy="539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026"/>
            <a:ext cx="6380653" cy="682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3624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684802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9144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Datenstrukturen für Kollektionen:</a:t>
            </a:r>
            <a:br>
              <a:rPr lang="de-DE" dirty="0"/>
            </a:br>
            <a:r>
              <a:rPr lang="de-DE" dirty="0"/>
              <a:t>Suchbäume und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Suchbäume haben logarithmische Höhe </a:t>
            </a:r>
          </a:p>
          <a:p>
            <a:pPr lvl="1"/>
            <a:r>
              <a:rPr lang="de-DE" dirty="0"/>
              <a:t>Suche kostet dann O(log N)</a:t>
            </a:r>
          </a:p>
          <a:p>
            <a:pPr lvl="2"/>
            <a:r>
              <a:rPr lang="de-DE" dirty="0"/>
              <a:t>N Elemente im </a:t>
            </a:r>
            <a:r>
              <a:rPr lang="de-DE" dirty="0" err="1"/>
              <a:t>Suchbaum</a:t>
            </a:r>
            <a:endParaRPr lang="de-DE" dirty="0"/>
          </a:p>
          <a:p>
            <a:pPr lvl="2"/>
            <a:r>
              <a:rPr lang="de-DE" dirty="0"/>
              <a:t>Bei 10.000.000.000 Einträge nicht zu vernachlässigen</a:t>
            </a:r>
          </a:p>
          <a:p>
            <a:pPr lvl="1"/>
            <a:r>
              <a:rPr lang="de-DE" dirty="0"/>
              <a:t>Unterstützt auch Bereichsanfragen</a:t>
            </a:r>
          </a:p>
          <a:p>
            <a:pPr lvl="1"/>
            <a:r>
              <a:rPr lang="de-DE" dirty="0" err="1"/>
              <a:t>TreeSet</a:t>
            </a:r>
            <a:r>
              <a:rPr lang="de-DE" dirty="0"/>
              <a:t> und </a:t>
            </a:r>
            <a:r>
              <a:rPr lang="de-DE" dirty="0" err="1"/>
              <a:t>TreeMap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Hashing</a:t>
            </a:r>
            <a:r>
              <a:rPr lang="de-DE" dirty="0"/>
              <a:t> ist unabhängig von der Anzahl der Elemente</a:t>
            </a:r>
          </a:p>
          <a:p>
            <a:pPr lvl="1"/>
            <a:r>
              <a:rPr lang="de-DE" dirty="0"/>
              <a:t>O(1) Suchkosten</a:t>
            </a:r>
          </a:p>
          <a:p>
            <a:pPr lvl="1"/>
            <a:r>
              <a:rPr lang="de-DE" dirty="0"/>
              <a:t>Egal ob 200 oder 10.000.000.000 Einträge indexiert werden</a:t>
            </a:r>
          </a:p>
          <a:p>
            <a:pPr lvl="1"/>
            <a:r>
              <a:rPr lang="de-DE" dirty="0"/>
              <a:t>Aber nur Punktanfragen (</a:t>
            </a:r>
            <a:r>
              <a:rPr lang="de-DE" dirty="0" err="1"/>
              <a:t>exact</a:t>
            </a:r>
            <a:r>
              <a:rPr lang="de-DE" dirty="0"/>
              <a:t> </a:t>
            </a:r>
            <a:r>
              <a:rPr lang="de-DE" dirty="0" err="1"/>
              <a:t>match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HashSet</a:t>
            </a:r>
            <a:r>
              <a:rPr lang="de-DE" dirty="0"/>
              <a:t> und </a:t>
            </a:r>
            <a:r>
              <a:rPr lang="de-DE" dirty="0" err="1"/>
              <a:t>HashSet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215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Aufzählungstypen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841648"/>
          </a:xfrm>
        </p:spPr>
        <p:txBody>
          <a:bodyPr/>
          <a:lstStyle/>
          <a:p>
            <a:r>
              <a:rPr lang="de-DE" dirty="0"/>
              <a:t>Notlösung: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816570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Binäre Suchbäume</a:t>
            </a:r>
          </a:p>
        </p:txBody>
      </p:sp>
      <p:pic>
        <p:nvPicPr>
          <p:cNvPr id="5" name="Inhaltsplatzhalter 4" descr="Bildschirmfoto 2013-05-07 um 12.03.3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85" b="-18485"/>
          <a:stretch>
            <a:fillRect/>
          </a:stretch>
        </p:blipFill>
        <p:spPr>
          <a:xfrm>
            <a:off x="-180528" y="941410"/>
            <a:ext cx="9594470" cy="591659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6899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Problem: Degenerierter </a:t>
            </a:r>
            <a:r>
              <a:rPr lang="de-DE" dirty="0" err="1"/>
              <a:t>Suchbaum</a:t>
            </a:r>
            <a:br>
              <a:rPr lang="de-DE" dirty="0"/>
            </a:br>
            <a:r>
              <a:rPr lang="de-DE" dirty="0"/>
              <a:t>Lösung: balancierter AVL-Baum</a:t>
            </a:r>
          </a:p>
        </p:txBody>
      </p:sp>
      <p:pic>
        <p:nvPicPr>
          <p:cNvPr id="5" name="Inhaltsplatzhalter 4" descr="Bildschirmfoto 2013-05-07 um 12.09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61" r="-25261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3675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AVL-Baum: Balancierung während des </a:t>
            </a:r>
            <a:r>
              <a:rPr lang="de-DE" dirty="0" err="1"/>
              <a:t>einfügens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Höhe des des linken Teilbaums unterscheidet sich von der Höhe des rechten Teilbaums um maximal 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1850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21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048" b="-23048"/>
          <a:stretch>
            <a:fillRect/>
          </a:stretch>
        </p:blipFill>
        <p:spPr>
          <a:xfrm>
            <a:off x="0" y="-603448"/>
            <a:ext cx="9144000" cy="56388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7049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13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61" r="-34961"/>
          <a:stretch>
            <a:fillRect/>
          </a:stretch>
        </p:blipFill>
        <p:spPr>
          <a:xfrm>
            <a:off x="251520" y="44624"/>
            <a:ext cx="11121081" cy="68580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6460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14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95" r="-38695"/>
          <a:stretch>
            <a:fillRect/>
          </a:stretch>
        </p:blipFill>
        <p:spPr>
          <a:xfrm>
            <a:off x="-1" y="332656"/>
            <a:ext cx="10581639" cy="652534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2885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16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05" r="-16605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6775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16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25" r="-49125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3972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18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99" r="-55099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4967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 descr="Bildschirmfoto 2013-05-07 um 12.18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r="3251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476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Aufzählungstypen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841648"/>
          </a:xfrm>
        </p:spPr>
        <p:txBody>
          <a:bodyPr/>
          <a:lstStyle/>
          <a:p>
            <a:r>
              <a:rPr lang="de-DE" dirty="0"/>
              <a:t>besser: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09" y="2996952"/>
            <a:ext cx="916901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579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24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39" r="-35139"/>
          <a:stretch>
            <a:fillRect/>
          </a:stretch>
        </p:blipFill>
        <p:spPr>
          <a:xfrm>
            <a:off x="-1" y="-99392"/>
            <a:ext cx="11282257" cy="695739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4038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25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68" r="-47868"/>
          <a:stretch>
            <a:fillRect/>
          </a:stretch>
        </p:blipFill>
        <p:spPr>
          <a:xfrm>
            <a:off x="-1" y="-99392"/>
            <a:ext cx="11282257" cy="695739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5234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28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52" r="-30752"/>
          <a:stretch>
            <a:fillRect/>
          </a:stretch>
        </p:blipFill>
        <p:spPr>
          <a:xfrm>
            <a:off x="-1" y="-99392"/>
            <a:ext cx="11282257" cy="695739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095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881" y="0"/>
            <a:ext cx="8089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573" y="476672"/>
            <a:ext cx="6154552" cy="603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Generische Klassen: Motivation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620688"/>
            <a:ext cx="9585114" cy="469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Generisch … aber nicht typsicher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502" y="908720"/>
            <a:ext cx="6590973" cy="524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… durch type </a:t>
            </a:r>
            <a:r>
              <a:rPr lang="de-DE" dirty="0" err="1"/>
              <a:t>casting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993" y="2132856"/>
            <a:ext cx="9528602" cy="33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314</Words>
  <Application>Microsoft Office PowerPoint</Application>
  <PresentationFormat>On-screen Show (4:3)</PresentationFormat>
  <Paragraphs>122</Paragraphs>
  <Slides>43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Arial Black</vt:lpstr>
      <vt:lpstr>Tahoma</vt:lpstr>
      <vt:lpstr>Times New Roman</vt:lpstr>
      <vt:lpstr>Webdings</vt:lpstr>
      <vt:lpstr>1_ErwHashing</vt:lpstr>
      <vt:lpstr>Einführung in die Informatik II für Ingenieurwissenschaften (MSE)</vt:lpstr>
      <vt:lpstr>Kollektionen in Java Aufzählungstypen, Generische Typen</vt:lpstr>
      <vt:lpstr>Aufzählungstypen</vt:lpstr>
      <vt:lpstr>Aufzählungstypen</vt:lpstr>
      <vt:lpstr>PowerPoint Presentation</vt:lpstr>
      <vt:lpstr>PowerPoint Presentation</vt:lpstr>
      <vt:lpstr>Generische Klassen: Motivation </vt:lpstr>
      <vt:lpstr>Generisch … aber nicht typsicher </vt:lpstr>
      <vt:lpstr>Nutzung … durch type casting</vt:lpstr>
      <vt:lpstr>Generische Typen in Java und UML</vt:lpstr>
      <vt:lpstr>Nutzung</vt:lpstr>
      <vt:lpstr>Das Java Collection Framework </vt:lpstr>
      <vt:lpstr>PowerPoint Presentation</vt:lpstr>
      <vt:lpstr>Nutzungsbeispiele</vt:lpstr>
      <vt:lpstr>Nutzung für die Modellierung von Assoziationen</vt:lpstr>
      <vt:lpstr>Wrapper für Sorten/Werte </vt:lpstr>
      <vt:lpstr>Auto-Boxing</vt:lpstr>
      <vt:lpstr>Modellierungs-Beispiel: Universität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Datenstrukturen für Kollektionen: Suchbäume und Hashing</vt:lpstr>
      <vt:lpstr>Binäre Suchbäume</vt:lpstr>
      <vt:lpstr>Problem: Degenerierter Suchbaum Lösung: balancierter AVL-Baum</vt:lpstr>
      <vt:lpstr>AVL-Baum: Balancierung während des einfügens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Hashing</vt:lpstr>
      <vt:lpstr>PowerPoint Presentation</vt:lpstr>
      <vt:lpstr>PowerPoint Presentation</vt:lpstr>
      <vt:lpstr>PowerPoint Presentation</vt:lpstr>
    </vt:vector>
  </TitlesOfParts>
  <Company>Universität Passau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ga96yow</cp:lastModifiedBy>
  <cp:revision>178</cp:revision>
  <cp:lastPrinted>2001-09-20T09:53:27Z</cp:lastPrinted>
  <dcterms:created xsi:type="dcterms:W3CDTF">2001-02-01T15:15:28Z</dcterms:created>
  <dcterms:modified xsi:type="dcterms:W3CDTF">2021-03-25T09:55:03Z</dcterms:modified>
</cp:coreProperties>
</file>