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1" r:id="rId1"/>
  </p:sldMasterIdLst>
  <p:notesMasterIdLst>
    <p:notesMasterId r:id="rId35"/>
  </p:notesMasterIdLst>
  <p:handoutMasterIdLst>
    <p:handoutMasterId r:id="rId36"/>
  </p:handoutMasterIdLst>
  <p:sldIdLst>
    <p:sldId id="304" r:id="rId2"/>
    <p:sldId id="256" r:id="rId3"/>
    <p:sldId id="257" r:id="rId4"/>
    <p:sldId id="273" r:id="rId5"/>
    <p:sldId id="321" r:id="rId6"/>
    <p:sldId id="323" r:id="rId7"/>
    <p:sldId id="324" r:id="rId8"/>
    <p:sldId id="260" r:id="rId9"/>
    <p:sldId id="322" r:id="rId10"/>
    <p:sldId id="264" r:id="rId11"/>
    <p:sldId id="309" r:id="rId12"/>
    <p:sldId id="274" r:id="rId13"/>
    <p:sldId id="265" r:id="rId14"/>
    <p:sldId id="267" r:id="rId15"/>
    <p:sldId id="275" r:id="rId16"/>
    <p:sldId id="268" r:id="rId17"/>
    <p:sldId id="276" r:id="rId18"/>
    <p:sldId id="277" r:id="rId19"/>
    <p:sldId id="271" r:id="rId20"/>
    <p:sldId id="272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318" r:id="rId34"/>
  </p:sldIdLst>
  <p:sldSz cx="9144000" cy="6858000" type="screen4x3"/>
  <p:notesSz cx="7099300" cy="10234613"/>
  <p:embeddedFontLst>
    <p:embeddedFont>
      <p:font typeface="Arial Black" pitchFamily="34" charset="0"/>
      <p:bold r:id="rId37"/>
    </p:embeddedFont>
    <p:embeddedFont>
      <p:font typeface="Tahoma" pitchFamily="34" charset="0"/>
      <p:regular r:id="rId38"/>
      <p:bold r:id="rId39"/>
    </p:embeddedFont>
    <p:embeddedFont>
      <p:font typeface="Webdings" pitchFamily="18" charset="2"/>
      <p:regular r:id="rId40"/>
    </p:embeddedFont>
    <p:embeddedFont>
      <p:font typeface="JoinFont" pitchFamily="2" charset="0"/>
      <p:regular r:id="rId41"/>
    </p:embeddedFont>
  </p:embeddedFontLst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FF3300"/>
    <a:srgbClr val="FF6600"/>
    <a:srgbClr val="FF99FF"/>
    <a:srgbClr val="99FF99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7" autoAdjust="0"/>
    <p:restoredTop sz="94660"/>
  </p:normalViewPr>
  <p:slideViewPr>
    <p:cSldViewPr>
      <p:cViewPr>
        <p:scale>
          <a:sx n="100" d="100"/>
          <a:sy n="100" d="100"/>
        </p:scale>
        <p:origin x="-2190" y="-822"/>
      </p:cViewPr>
      <p:guideLst>
        <p:guide orient="horz" pos="2928"/>
        <p:guide pos="3216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5480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64" tIns="47583" rIns="95164" bIns="47583" numCol="1" anchor="t" anchorCtr="0" compatLnSpc="1">
            <a:prstTxWarp prst="textNoShape">
              <a:avLst/>
            </a:prstTxWarp>
          </a:bodyPr>
          <a:lstStyle>
            <a:lvl1pPr algn="l" defTabSz="95262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821" y="0"/>
            <a:ext cx="3075479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64" tIns="47583" rIns="95164" bIns="47583" numCol="1" anchor="t" anchorCtr="0" compatLnSpc="1">
            <a:prstTxWarp prst="textNoShape">
              <a:avLst/>
            </a:prstTxWarp>
          </a:bodyPr>
          <a:lstStyle>
            <a:lvl1pPr algn="r" defTabSz="95262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946"/>
            <a:ext cx="3075480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64" tIns="47583" rIns="95164" bIns="47583" numCol="1" anchor="b" anchorCtr="0" compatLnSpc="1">
            <a:prstTxWarp prst="textNoShape">
              <a:avLst/>
            </a:prstTxWarp>
          </a:bodyPr>
          <a:lstStyle>
            <a:lvl1pPr algn="l" defTabSz="95262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821" y="9723946"/>
            <a:ext cx="3075479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64" tIns="47583" rIns="95164" bIns="47583" numCol="1" anchor="b" anchorCtr="0" compatLnSpc="1">
            <a:prstTxWarp prst="textNoShape">
              <a:avLst/>
            </a:prstTxWarp>
          </a:bodyPr>
          <a:lstStyle>
            <a:lvl1pPr algn="r" defTabSz="95262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30E75B9F-3488-4D1C-8815-84473EAE55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5480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757" tIns="41878" rIns="83757" bIns="41878" numCol="1" anchor="t" anchorCtr="0" compatLnSpc="1">
            <a:prstTxWarp prst="textNoShape">
              <a:avLst/>
            </a:prstTxWarp>
          </a:bodyPr>
          <a:lstStyle>
            <a:lvl1pPr algn="l" defTabSz="837451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3" y="0"/>
            <a:ext cx="3075480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757" tIns="41878" rIns="83757" bIns="41878" numCol="1" anchor="t" anchorCtr="0" compatLnSpc="1">
            <a:prstTxWarp prst="textNoShape">
              <a:avLst/>
            </a:prstTxWarp>
          </a:bodyPr>
          <a:lstStyle>
            <a:lvl1pPr algn="r" defTabSz="837451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57" y="4861155"/>
            <a:ext cx="5676787" cy="4605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757" tIns="41878" rIns="83757" bIns="418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673"/>
            <a:ext cx="3075480" cy="51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757" tIns="41878" rIns="83757" bIns="41878" numCol="1" anchor="b" anchorCtr="0" compatLnSpc="1">
            <a:prstTxWarp prst="textNoShape">
              <a:avLst/>
            </a:prstTxWarp>
          </a:bodyPr>
          <a:lstStyle>
            <a:lvl1pPr algn="l" defTabSz="837451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3" y="9720673"/>
            <a:ext cx="3075480" cy="51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757" tIns="41878" rIns="83757" bIns="41878" numCol="1" anchor="b" anchorCtr="0" compatLnSpc="1">
            <a:prstTxWarp prst="textNoShape">
              <a:avLst/>
            </a:prstTxWarp>
          </a:bodyPr>
          <a:lstStyle>
            <a:lvl1pPr algn="r" defTabSz="837451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FA61430D-BFED-4B18-A01A-F8289C0A14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ACDBD5-2739-4E02-A973-17D4C884D99A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0A2EE4-60C1-4363-A743-1458C18F39EF}" type="slidenum">
              <a:rPr lang="de-DE" smtClean="0"/>
              <a:pPr/>
              <a:t>10</a:t>
            </a:fld>
            <a:endParaRPr lang="de-DE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E08FB8-FD23-4926-8D2E-C4D09CAA7CFA}" type="slidenum">
              <a:rPr lang="de-DE" smtClean="0"/>
              <a:pPr/>
              <a:t>11</a:t>
            </a:fld>
            <a:endParaRPr lang="de-DE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201A52-DFA5-4CE9-B7B9-EBA17B7056EB}" type="slidenum">
              <a:rPr lang="de-DE" smtClean="0"/>
              <a:pPr/>
              <a:t>12</a:t>
            </a:fld>
            <a:endParaRPr lang="de-DE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208216-DA31-4253-BD6D-131F854963E6}" type="slidenum">
              <a:rPr lang="de-DE" smtClean="0"/>
              <a:pPr/>
              <a:t>13</a:t>
            </a:fld>
            <a:endParaRPr lang="de-DE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437D22-C49B-42A5-9B0A-E42E868C2DF3}" type="slidenum">
              <a:rPr lang="de-DE" smtClean="0"/>
              <a:pPr/>
              <a:t>14</a:t>
            </a:fld>
            <a:endParaRPr lang="de-D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AF9818-BE44-4D4B-9C30-3B48248DBEAD}" type="slidenum">
              <a:rPr lang="de-DE" smtClean="0"/>
              <a:pPr/>
              <a:t>15</a:t>
            </a:fld>
            <a:endParaRPr lang="de-DE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6905FF-D2C5-4067-AA53-9F51D664A2C3}" type="slidenum">
              <a:rPr lang="de-DE" smtClean="0"/>
              <a:pPr/>
              <a:t>16</a:t>
            </a:fld>
            <a:endParaRPr lang="de-DE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C16FE7-968E-4404-A590-4346D81F9B4F}" type="slidenum">
              <a:rPr lang="de-DE" smtClean="0"/>
              <a:pPr/>
              <a:t>17</a:t>
            </a:fld>
            <a:endParaRPr lang="de-DE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DF81F-675F-4C8D-8E90-0AE012609956}" type="slidenum">
              <a:rPr lang="de-DE" smtClean="0"/>
              <a:pPr/>
              <a:t>18</a:t>
            </a:fld>
            <a:endParaRPr lang="de-DE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30429-1CA9-48A9-8A3A-C12C49617B54}" type="slidenum">
              <a:rPr lang="de-DE" smtClean="0"/>
              <a:pPr/>
              <a:t>19</a:t>
            </a:fld>
            <a:endParaRPr lang="de-DE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747971-8E73-45A5-9E6D-A9E20854FC83}" type="slidenum">
              <a:rPr lang="de-DE" smtClean="0"/>
              <a:pPr/>
              <a:t>2</a:t>
            </a:fld>
            <a:endParaRPr lang="de-DE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7ADD6D-678D-4D50-B8B2-F5D33EDEBD51}" type="slidenum">
              <a:rPr lang="de-DE" smtClean="0"/>
              <a:pPr/>
              <a:t>20</a:t>
            </a:fld>
            <a:endParaRPr lang="de-DE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DB7DCA-9BF5-4CE6-BCFD-F766409B8C7F}" type="slidenum">
              <a:rPr lang="de-DE" smtClean="0"/>
              <a:pPr/>
              <a:t>21</a:t>
            </a:fld>
            <a:endParaRPr lang="de-DE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056F21-D49A-4016-ACE2-DC21C1FEAF20}" type="slidenum">
              <a:rPr lang="de-DE" smtClean="0"/>
              <a:pPr/>
              <a:t>22</a:t>
            </a:fld>
            <a:endParaRPr lang="de-DE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E6B989-9E25-4570-97F7-09A1342E0C29}" type="slidenum">
              <a:rPr lang="de-DE" smtClean="0"/>
              <a:pPr/>
              <a:t>23</a:t>
            </a:fld>
            <a:endParaRPr lang="de-DE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88E63D-0169-4AC0-8FB2-7FD36D8EF475}" type="slidenum">
              <a:rPr lang="de-DE" smtClean="0"/>
              <a:pPr/>
              <a:t>24</a:t>
            </a:fld>
            <a:endParaRPr lang="de-DE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FDFE37-5C7D-4846-9E02-EA43A0B34DC0}" type="slidenum">
              <a:rPr lang="de-DE" smtClean="0"/>
              <a:pPr/>
              <a:t>25</a:t>
            </a:fld>
            <a:endParaRPr lang="de-DE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36234-C12E-4014-8113-D503F0B58A34}" type="slidenum">
              <a:rPr lang="de-DE" smtClean="0"/>
              <a:pPr/>
              <a:t>26</a:t>
            </a:fld>
            <a:endParaRPr lang="de-D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F92C4-BDBC-44D4-94AA-FB9B57F292AE}" type="slidenum">
              <a:rPr lang="de-DE" smtClean="0"/>
              <a:pPr/>
              <a:t>27</a:t>
            </a:fld>
            <a:endParaRPr lang="de-DE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246653-8972-406E-9BFC-468C06C19152}" type="slidenum">
              <a:rPr lang="de-DE" smtClean="0"/>
              <a:pPr/>
              <a:t>28</a:t>
            </a:fld>
            <a:endParaRPr lang="de-DE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F333E5-7170-4076-9E81-765C49D9EA9C}" type="slidenum">
              <a:rPr lang="de-DE" smtClean="0"/>
              <a:pPr/>
              <a:t>29</a:t>
            </a:fld>
            <a:endParaRPr lang="de-DE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5E35A-5BD1-4A52-9256-47ED64F62DE1}" type="slidenum">
              <a:rPr lang="de-DE" smtClean="0"/>
              <a:pPr/>
              <a:t>3</a:t>
            </a:fld>
            <a:endParaRPr lang="de-DE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282257-D63D-48AC-A666-311CE38F6044}" type="slidenum">
              <a:rPr lang="de-DE" smtClean="0"/>
              <a:pPr/>
              <a:t>30</a:t>
            </a:fld>
            <a:endParaRPr lang="de-DE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4AE6C7-CC67-471A-8669-48D956962CEC}" type="slidenum">
              <a:rPr lang="de-DE" smtClean="0"/>
              <a:pPr/>
              <a:t>31</a:t>
            </a:fld>
            <a:endParaRPr lang="de-DE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35568-1971-46CC-A630-3378B54B56E9}" type="slidenum">
              <a:rPr lang="de-DE" smtClean="0"/>
              <a:pPr/>
              <a:t>32</a:t>
            </a:fld>
            <a:endParaRPr lang="de-DE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35568-1971-46CC-A630-3378B54B56E9}" type="slidenum">
              <a:rPr lang="de-DE" smtClean="0"/>
              <a:pPr/>
              <a:t>33</a:t>
            </a:fld>
            <a:endParaRPr lang="de-DE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CF39F9-E5F1-4464-B2AB-C6B7BFB5B147}" type="slidenum">
              <a:rPr lang="de-DE" smtClean="0"/>
              <a:pPr/>
              <a:t>4</a:t>
            </a:fld>
            <a:endParaRPr lang="de-DE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61430D-BFED-4B18-A01A-F8289C0A14CB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61430D-BFED-4B18-A01A-F8289C0A14CB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61430D-BFED-4B18-A01A-F8289C0A14CB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D12B23-C328-4761-B14A-85689E5355FC}" type="slidenum">
              <a:rPr lang="de-DE" smtClean="0"/>
              <a:pPr/>
              <a:t>8</a:t>
            </a:fld>
            <a:endParaRPr lang="de-DE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B6C431-A01E-4029-98A8-F988717CC339}" type="slidenum">
              <a:rPr lang="de-DE" smtClean="0"/>
              <a:pPr/>
              <a:t>9</a:t>
            </a:fld>
            <a:endParaRPr lang="de-DE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828800"/>
            <a:ext cx="8229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Hier klicken, um Master-Titelformat zu bearbeiten.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ebdings" pitchFamily="18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Hier klicken, um Master-Untertitelformat zu bearbeiten.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A3AE5F74-2998-425F-BB33-CB27E9F8A03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68A4A-3E86-4A5C-8433-A8AA7E0B83C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86CEC-DB9F-4F63-A2A7-ABC924D0ADE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9DEC2-16C4-4040-8537-863F574BF60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9BC65-2073-4FF4-AB1A-BE49DEF40CF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D4F95-1E88-4E59-9B4C-F7D006AFDEC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AA737-DA01-4057-9800-CAC7FD79656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06C70-2C35-47F4-ABEA-9E839EF10EB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03CA-7243-401F-A3B1-0BDD9205042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FE694-CCD1-47FF-9F21-D1CA6286F1C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CF11C-5842-415E-B6C8-468EBE75598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Master-Titelformat zu bearbeiten.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rgbClr val="CC66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CC66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66FF"/>
                </a:solidFill>
              </a:defRPr>
            </a:lvl1pPr>
          </a:lstStyle>
          <a:p>
            <a:pPr>
              <a:defRPr/>
            </a:pPr>
            <a:fld id="{9C092B41-F4AB-4A51-BB34-019708C35AC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r>
              <a:rPr lang="de-DE" sz="2800" smtClean="0"/>
              <a:t>Historische Entwicklung relationaler DBMS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r>
              <a:rPr lang="de-DE" sz="3200" smtClean="0"/>
              <a:t>Beziehungen unseres Beispiel-Schemas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2852936"/>
            <a:ext cx="9144000" cy="4005064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dirty="0" smtClean="0">
                <a:solidFill>
                  <a:srgbClr val="CC0099"/>
                </a:solidFill>
              </a:rPr>
              <a:t>hören</a:t>
            </a:r>
            <a:r>
              <a:rPr lang="de-DE" dirty="0" smtClean="0">
                <a:solidFill>
                  <a:srgbClr val="CC0099"/>
                </a:solidFill>
              </a:rPr>
              <a:t> : {[</a:t>
            </a:r>
            <a:r>
              <a:rPr lang="de-DE" u="sng" dirty="0" err="1" smtClean="0">
                <a:solidFill>
                  <a:srgbClr val="CC0099"/>
                </a:solidFill>
              </a:rPr>
              <a:t>MatrNr</a:t>
            </a:r>
            <a:r>
              <a:rPr lang="de-DE" u="sng" dirty="0" smtClean="0">
                <a:solidFill>
                  <a:srgbClr val="CC0099"/>
                </a:solidFill>
              </a:rPr>
              <a:t>: integer, </a:t>
            </a:r>
            <a:r>
              <a:rPr lang="de-DE" u="sng" dirty="0" err="1" smtClean="0">
                <a:solidFill>
                  <a:srgbClr val="CC0099"/>
                </a:solidFill>
              </a:rPr>
              <a:t>VorlNr</a:t>
            </a:r>
            <a:r>
              <a:rPr lang="de-DE" u="sng" dirty="0" smtClean="0">
                <a:solidFill>
                  <a:srgbClr val="CC0099"/>
                </a:solidFill>
              </a:rPr>
              <a:t>: integer</a:t>
            </a:r>
            <a:r>
              <a:rPr lang="de-DE" dirty="0" smtClean="0">
                <a:solidFill>
                  <a:srgbClr val="CC0099"/>
                </a:solidFill>
              </a:rPr>
              <a:t>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dirty="0" smtClean="0"/>
              <a:t>lesen </a:t>
            </a:r>
            <a:r>
              <a:rPr lang="de-DE" dirty="0" smtClean="0"/>
              <a:t>: {[</a:t>
            </a:r>
            <a:r>
              <a:rPr lang="de-DE" dirty="0" err="1" smtClean="0"/>
              <a:t>PersNr</a:t>
            </a:r>
            <a:r>
              <a:rPr lang="de-DE" dirty="0" smtClean="0"/>
              <a:t>: integer, </a:t>
            </a:r>
            <a:r>
              <a:rPr lang="de-DE" u="sng" dirty="0" err="1" smtClean="0"/>
              <a:t>VorlNr</a:t>
            </a:r>
            <a:r>
              <a:rPr lang="de-DE" u="sng" dirty="0" smtClean="0"/>
              <a:t>: integer</a:t>
            </a:r>
            <a:r>
              <a:rPr lang="de-DE" dirty="0" smtClean="0"/>
              <a:t>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dirty="0" err="1" smtClean="0"/>
              <a:t>arbeitenFür</a:t>
            </a:r>
            <a:r>
              <a:rPr lang="de-DE" dirty="0" smtClean="0"/>
              <a:t> : {[</a:t>
            </a:r>
            <a:r>
              <a:rPr lang="de-DE" u="sng" dirty="0" err="1" smtClean="0"/>
              <a:t>AssistentenPersNr</a:t>
            </a:r>
            <a:r>
              <a:rPr lang="de-DE" u="sng" dirty="0" smtClean="0"/>
              <a:t>: integer</a:t>
            </a:r>
            <a:r>
              <a:rPr lang="de-DE" dirty="0" smtClean="0"/>
              <a:t>, </a:t>
            </a:r>
            <a:r>
              <a:rPr lang="de-DE" i="1" dirty="0" err="1" smtClean="0"/>
              <a:t>ProfPersNr</a:t>
            </a:r>
            <a:r>
              <a:rPr lang="de-DE" i="1" dirty="0" smtClean="0"/>
              <a:t>: integer</a:t>
            </a:r>
            <a:r>
              <a:rPr lang="de-DE" dirty="0" smtClean="0"/>
              <a:t>]}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dirty="0" smtClean="0"/>
              <a:t>voraussetzen</a:t>
            </a:r>
            <a:r>
              <a:rPr lang="de-DE" dirty="0" smtClean="0"/>
              <a:t> : {[</a:t>
            </a:r>
            <a:r>
              <a:rPr lang="de-DE" u="sng" dirty="0" smtClean="0"/>
              <a:t>Vorgänger: integer, Nachfolger: integer</a:t>
            </a:r>
            <a:r>
              <a:rPr lang="de-DE" dirty="0" smtClean="0"/>
              <a:t>]} 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dirty="0" smtClean="0"/>
              <a:t>prüfen</a:t>
            </a:r>
            <a:r>
              <a:rPr lang="de-DE" dirty="0" smtClean="0"/>
              <a:t> : {[</a:t>
            </a:r>
            <a:r>
              <a:rPr lang="de-DE" u="sng" dirty="0" err="1" smtClean="0"/>
              <a:t>MatrNr</a:t>
            </a:r>
            <a:r>
              <a:rPr lang="de-DE" u="sng" dirty="0" smtClean="0"/>
              <a:t>: integer, </a:t>
            </a:r>
            <a:r>
              <a:rPr lang="de-DE" u="sng" dirty="0" err="1" smtClean="0"/>
              <a:t>VorlNr</a:t>
            </a:r>
            <a:r>
              <a:rPr lang="de-DE" u="sng" dirty="0" smtClean="0"/>
              <a:t>: integer</a:t>
            </a:r>
            <a:r>
              <a:rPr lang="de-DE" dirty="0" smtClean="0"/>
              <a:t>, </a:t>
            </a:r>
            <a:r>
              <a:rPr lang="de-DE" dirty="0" err="1" smtClean="0"/>
              <a:t>PersNr</a:t>
            </a:r>
            <a:r>
              <a:rPr lang="de-DE" dirty="0" smtClean="0"/>
              <a:t>: integer, </a:t>
            </a:r>
          </a:p>
          <a:p>
            <a:pPr>
              <a:lnSpc>
                <a:spcPct val="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dirty="0" smtClean="0"/>
              <a:t>		       Note: </a:t>
            </a:r>
            <a:r>
              <a:rPr lang="de-DE" dirty="0" err="1" smtClean="0"/>
              <a:t>decimal</a:t>
            </a:r>
            <a:r>
              <a:rPr lang="de-DE" dirty="0" smtClean="0"/>
              <a:t>]} 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467544" y="836712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Studenten</a:t>
            </a:r>
          </a:p>
        </p:txBody>
      </p:sp>
      <p:sp>
        <p:nvSpPr>
          <p:cNvPr id="25609" name="Rectangle 11"/>
          <p:cNvSpPr>
            <a:spLocks noChangeArrowheads="1"/>
          </p:cNvSpPr>
          <p:nvPr/>
        </p:nvSpPr>
        <p:spPr bwMode="auto">
          <a:xfrm>
            <a:off x="5580112" y="692696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Vorlesungen</a:t>
            </a:r>
          </a:p>
        </p:txBody>
      </p:sp>
      <p:sp>
        <p:nvSpPr>
          <p:cNvPr id="25613" name="Rectangle 20"/>
          <p:cNvSpPr>
            <a:spLocks noChangeArrowheads="1"/>
          </p:cNvSpPr>
          <p:nvPr/>
        </p:nvSpPr>
        <p:spPr bwMode="auto">
          <a:xfrm>
            <a:off x="0" y="304800"/>
            <a:ext cx="525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endParaRPr kumimoji="1" lang="de-DE" sz="3600">
              <a:solidFill>
                <a:schemeClr val="tx2"/>
              </a:solidFill>
              <a:latin typeface="Arial Black" pitchFamily="34" charset="0"/>
            </a:endParaRPr>
          </a:p>
        </p:txBody>
      </p:sp>
      <p:cxnSp>
        <p:nvCxnSpPr>
          <p:cNvPr id="25614" name="AutoShape 21"/>
          <p:cNvCxnSpPr>
            <a:cxnSpLocks noChangeShapeType="1"/>
            <a:endCxn id="29" idx="1"/>
          </p:cNvCxnSpPr>
          <p:nvPr/>
        </p:nvCxnSpPr>
        <p:spPr bwMode="auto">
          <a:xfrm>
            <a:off x="2123728" y="1628800"/>
            <a:ext cx="3456384" cy="3600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23" name="Text Box 35"/>
          <p:cNvSpPr txBox="1">
            <a:spLocks noChangeArrowheads="1"/>
          </p:cNvSpPr>
          <p:nvPr/>
        </p:nvSpPr>
        <p:spPr bwMode="auto">
          <a:xfrm>
            <a:off x="2335866" y="1628800"/>
            <a:ext cx="2870337" cy="46166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</a:rPr>
              <a:t>many-to-many</a:t>
            </a:r>
            <a:r>
              <a:rPr lang="de-DE" b="1" dirty="0" smtClean="0">
                <a:latin typeface="Times New Roman" pitchFamily="18" charset="0"/>
              </a:rPr>
              <a:t>, N:M</a:t>
            </a:r>
            <a:endParaRPr lang="de-DE" b="1" dirty="0">
              <a:latin typeface="Times New Roman" pitchFamily="18" charset="0"/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467544" y="1268760"/>
            <a:ext cx="1631950" cy="1080120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de-DE" dirty="0" smtClean="0">
              <a:latin typeface="Times New Roman" pitchFamily="18" charset="0"/>
            </a:endParaRPr>
          </a:p>
          <a:p>
            <a:pPr algn="l"/>
            <a:r>
              <a:rPr lang="de-DE" b="1" dirty="0" err="1" smtClean="0">
                <a:solidFill>
                  <a:srgbClr val="00B050"/>
                </a:solidFill>
                <a:latin typeface="Times New Roman" pitchFamily="18" charset="0"/>
              </a:rPr>
              <a:t>MatrNr</a:t>
            </a:r>
            <a:endParaRPr lang="de-DE" b="1" dirty="0" smtClean="0">
              <a:solidFill>
                <a:srgbClr val="00B050"/>
              </a:solidFill>
              <a:latin typeface="Times New Roman" pitchFamily="18" charset="0"/>
            </a:endParaRPr>
          </a:p>
          <a:p>
            <a:pPr algn="l"/>
            <a:r>
              <a:rPr lang="de-DE" dirty="0" smtClean="0">
                <a:latin typeface="Times New Roman" pitchFamily="18" charset="0"/>
              </a:rPr>
              <a:t>Name</a:t>
            </a:r>
          </a:p>
          <a:p>
            <a:pPr algn="l"/>
            <a:r>
              <a:rPr lang="de-DE" dirty="0" smtClean="0">
                <a:latin typeface="Times New Roman" pitchFamily="18" charset="0"/>
              </a:rPr>
              <a:t>Semester</a:t>
            </a:r>
          </a:p>
          <a:p>
            <a:endParaRPr lang="de-DE" dirty="0">
              <a:latin typeface="Times New Roman" pitchFamily="18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580112" y="1124744"/>
            <a:ext cx="1631950" cy="1080120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de-DE" dirty="0" smtClean="0">
              <a:latin typeface="Times New Roman" pitchFamily="18" charset="0"/>
            </a:endParaRPr>
          </a:p>
          <a:p>
            <a:pPr algn="l"/>
            <a:r>
              <a:rPr lang="de-DE" b="1" dirty="0" err="1" smtClean="0">
                <a:solidFill>
                  <a:srgbClr val="00B050"/>
                </a:solidFill>
                <a:latin typeface="Times New Roman" pitchFamily="18" charset="0"/>
              </a:rPr>
              <a:t>VorlNr</a:t>
            </a:r>
            <a:endParaRPr lang="de-DE" b="1" dirty="0" smtClean="0">
              <a:solidFill>
                <a:srgbClr val="00B050"/>
              </a:solidFill>
              <a:latin typeface="Times New Roman" pitchFamily="18" charset="0"/>
            </a:endParaRPr>
          </a:p>
          <a:p>
            <a:pPr algn="l"/>
            <a:r>
              <a:rPr lang="de-DE" dirty="0" smtClean="0">
                <a:latin typeface="Times New Roman" pitchFamily="18" charset="0"/>
              </a:rPr>
              <a:t>Titel</a:t>
            </a:r>
          </a:p>
          <a:p>
            <a:pPr algn="l"/>
            <a:r>
              <a:rPr lang="de-DE" dirty="0" smtClean="0">
                <a:latin typeface="Times New Roman" pitchFamily="18" charset="0"/>
              </a:rPr>
              <a:t>SWS</a:t>
            </a:r>
          </a:p>
          <a:p>
            <a:endParaRPr lang="de-DE" dirty="0">
              <a:latin typeface="Times New Roman" pitchFamily="18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2267744" y="1124744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(1,*)        hören     (0,*)</a:t>
            </a:r>
            <a:endParaRPr lang="de-DE" dirty="0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467544" y="2348880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dirty="0" smtClean="0">
                <a:latin typeface="Times New Roman" pitchFamily="18" charset="0"/>
              </a:rPr>
              <a:t>…</a:t>
            </a:r>
            <a:endParaRPr lang="de-DE" dirty="0">
              <a:latin typeface="Times New Roman" pitchFamily="18" charset="0"/>
            </a:endParaRP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5580112" y="2204864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dirty="0" smtClean="0">
                <a:latin typeface="Times New Roman" pitchFamily="18" charset="0"/>
              </a:rPr>
              <a:t>…</a:t>
            </a:r>
            <a:endParaRPr lang="de-DE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r>
              <a:rPr lang="de-DE" sz="3200" smtClean="0"/>
              <a:t>Beziehungen unseres Beispiel-Schemas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49500"/>
            <a:ext cx="9144000" cy="4508500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dirty="0" smtClean="0"/>
              <a:t>hören</a:t>
            </a:r>
            <a:r>
              <a:rPr lang="de-DE" dirty="0" smtClean="0"/>
              <a:t> : {[</a:t>
            </a:r>
            <a:r>
              <a:rPr lang="de-DE" u="sng" dirty="0" err="1" smtClean="0"/>
              <a:t>MatrNr</a:t>
            </a:r>
            <a:r>
              <a:rPr lang="de-DE" u="sng" dirty="0" smtClean="0"/>
              <a:t>: integer, </a:t>
            </a:r>
            <a:r>
              <a:rPr lang="de-DE" u="sng" dirty="0" err="1" smtClean="0"/>
              <a:t>VorlNr</a:t>
            </a:r>
            <a:r>
              <a:rPr lang="de-DE" u="sng" dirty="0" smtClean="0"/>
              <a:t>: integer</a:t>
            </a:r>
            <a:r>
              <a:rPr lang="de-DE" dirty="0" smtClean="0"/>
              <a:t>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dirty="0" smtClean="0">
                <a:solidFill>
                  <a:srgbClr val="7030A0"/>
                </a:solidFill>
              </a:rPr>
              <a:t>lesen </a:t>
            </a:r>
            <a:r>
              <a:rPr lang="de-DE" dirty="0" smtClean="0">
                <a:solidFill>
                  <a:srgbClr val="7030A0"/>
                </a:solidFill>
              </a:rPr>
              <a:t>: {[</a:t>
            </a:r>
            <a:r>
              <a:rPr lang="de-DE" dirty="0" err="1" smtClean="0">
                <a:solidFill>
                  <a:srgbClr val="7030A0"/>
                </a:solidFill>
              </a:rPr>
              <a:t>PersNr</a:t>
            </a:r>
            <a:r>
              <a:rPr lang="de-DE" dirty="0" smtClean="0">
                <a:solidFill>
                  <a:srgbClr val="7030A0"/>
                </a:solidFill>
              </a:rPr>
              <a:t>: integer, </a:t>
            </a:r>
            <a:r>
              <a:rPr lang="de-DE" u="sng" dirty="0" err="1" smtClean="0">
                <a:solidFill>
                  <a:srgbClr val="7030A0"/>
                </a:solidFill>
              </a:rPr>
              <a:t>VorlNr</a:t>
            </a:r>
            <a:r>
              <a:rPr lang="de-DE" u="sng" dirty="0" smtClean="0">
                <a:solidFill>
                  <a:srgbClr val="7030A0"/>
                </a:solidFill>
              </a:rPr>
              <a:t>: integer</a:t>
            </a:r>
            <a:r>
              <a:rPr lang="de-DE" dirty="0" smtClean="0">
                <a:solidFill>
                  <a:srgbClr val="7030A0"/>
                </a:solidFill>
              </a:rPr>
              <a:t>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dirty="0" err="1" smtClean="0"/>
              <a:t>arbeitenFür</a:t>
            </a:r>
            <a:r>
              <a:rPr lang="de-DE" dirty="0" smtClean="0"/>
              <a:t> : {[</a:t>
            </a:r>
            <a:r>
              <a:rPr lang="de-DE" u="sng" dirty="0" err="1" smtClean="0"/>
              <a:t>AssistentenPersNr</a:t>
            </a:r>
            <a:r>
              <a:rPr lang="de-DE" u="sng" dirty="0" smtClean="0"/>
              <a:t>: integer</a:t>
            </a:r>
            <a:r>
              <a:rPr lang="de-DE" dirty="0" smtClean="0"/>
              <a:t>, </a:t>
            </a:r>
            <a:r>
              <a:rPr lang="de-DE" i="1" dirty="0" err="1" smtClean="0"/>
              <a:t>ProfPersNr</a:t>
            </a:r>
            <a:r>
              <a:rPr lang="de-DE" i="1" dirty="0" smtClean="0"/>
              <a:t>: integer</a:t>
            </a:r>
            <a:r>
              <a:rPr lang="de-DE" dirty="0" smtClean="0"/>
              <a:t>]}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dirty="0" smtClean="0"/>
              <a:t>voraussetzen</a:t>
            </a:r>
            <a:r>
              <a:rPr lang="de-DE" dirty="0" smtClean="0"/>
              <a:t> : {[</a:t>
            </a:r>
            <a:r>
              <a:rPr lang="de-DE" u="sng" dirty="0" smtClean="0"/>
              <a:t>Vorgänger: integer, Nachfolger: integer</a:t>
            </a:r>
            <a:r>
              <a:rPr lang="de-DE" dirty="0" smtClean="0"/>
              <a:t>]} 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dirty="0" smtClean="0"/>
              <a:t>prüfen</a:t>
            </a:r>
            <a:r>
              <a:rPr lang="de-DE" dirty="0" smtClean="0"/>
              <a:t> : {[</a:t>
            </a:r>
            <a:r>
              <a:rPr lang="de-DE" u="sng" dirty="0" err="1" smtClean="0"/>
              <a:t>MatrNr</a:t>
            </a:r>
            <a:r>
              <a:rPr lang="de-DE" u="sng" dirty="0" smtClean="0"/>
              <a:t>: integer, </a:t>
            </a:r>
            <a:r>
              <a:rPr lang="de-DE" u="sng" dirty="0" err="1" smtClean="0"/>
              <a:t>VorlNr</a:t>
            </a:r>
            <a:r>
              <a:rPr lang="de-DE" u="sng" dirty="0" smtClean="0"/>
              <a:t>: integer</a:t>
            </a:r>
            <a:r>
              <a:rPr lang="de-DE" dirty="0" smtClean="0"/>
              <a:t>, </a:t>
            </a:r>
            <a:r>
              <a:rPr lang="de-DE" dirty="0" err="1" smtClean="0"/>
              <a:t>PersNr</a:t>
            </a:r>
            <a:r>
              <a:rPr lang="de-DE" dirty="0" smtClean="0"/>
              <a:t>: integer, </a:t>
            </a:r>
          </a:p>
          <a:p>
            <a:pPr>
              <a:lnSpc>
                <a:spcPct val="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dirty="0" smtClean="0"/>
              <a:t>		       Note: </a:t>
            </a:r>
            <a:r>
              <a:rPr lang="de-DE" dirty="0" err="1" smtClean="0"/>
              <a:t>decimal</a:t>
            </a:r>
            <a:r>
              <a:rPr lang="de-DE" dirty="0" smtClean="0"/>
              <a:t>]} </a:t>
            </a:r>
          </a:p>
        </p:txBody>
      </p:sp>
      <p:sp>
        <p:nvSpPr>
          <p:cNvPr id="26628" name="Rectangle 13"/>
          <p:cNvSpPr>
            <a:spLocks noChangeArrowheads="1"/>
          </p:cNvSpPr>
          <p:nvPr/>
        </p:nvSpPr>
        <p:spPr bwMode="auto">
          <a:xfrm>
            <a:off x="0" y="304800"/>
            <a:ext cx="525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endParaRPr kumimoji="1" lang="de-DE" sz="360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71430" y="548680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dirty="0" smtClean="0">
                <a:latin typeface="Times New Roman" pitchFamily="18" charset="0"/>
              </a:rPr>
              <a:t>Professoren</a:t>
            </a:r>
            <a:endParaRPr lang="de-DE" dirty="0">
              <a:latin typeface="Times New Roman" pitchFamily="18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5583998" y="404664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Vorlesungen</a:t>
            </a:r>
          </a:p>
        </p:txBody>
      </p:sp>
      <p:cxnSp>
        <p:nvCxnSpPr>
          <p:cNvPr id="7" name="AutoShape 21"/>
          <p:cNvCxnSpPr>
            <a:cxnSpLocks noChangeShapeType="1"/>
            <a:endCxn id="10" idx="1"/>
          </p:cNvCxnSpPr>
          <p:nvPr/>
        </p:nvCxnSpPr>
        <p:spPr bwMode="auto">
          <a:xfrm>
            <a:off x="2127614" y="1340768"/>
            <a:ext cx="3456384" cy="3600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544937" y="1340768"/>
            <a:ext cx="2459969" cy="46166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</a:rPr>
              <a:t>one-to-many</a:t>
            </a:r>
            <a:r>
              <a:rPr lang="de-DE" b="1" dirty="0" smtClean="0">
                <a:latin typeface="Times New Roman" pitchFamily="18" charset="0"/>
              </a:rPr>
              <a:t>, 1:N</a:t>
            </a:r>
            <a:endParaRPr lang="de-DE" b="1" dirty="0">
              <a:latin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1430" y="980728"/>
            <a:ext cx="1631950" cy="1080120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de-DE" dirty="0" smtClean="0">
              <a:latin typeface="Times New Roman" pitchFamily="18" charset="0"/>
            </a:endParaRPr>
          </a:p>
          <a:p>
            <a:pPr algn="l"/>
            <a:r>
              <a:rPr lang="de-DE" b="1" dirty="0" err="1" smtClean="0">
                <a:solidFill>
                  <a:srgbClr val="00B050"/>
                </a:solidFill>
                <a:latin typeface="Times New Roman" pitchFamily="18" charset="0"/>
              </a:rPr>
              <a:t>PersNr</a:t>
            </a:r>
            <a:endParaRPr lang="de-DE" b="1" dirty="0" smtClean="0">
              <a:solidFill>
                <a:srgbClr val="00B050"/>
              </a:solidFill>
              <a:latin typeface="Times New Roman" pitchFamily="18" charset="0"/>
            </a:endParaRPr>
          </a:p>
          <a:p>
            <a:pPr algn="l"/>
            <a:r>
              <a:rPr lang="de-DE" dirty="0" smtClean="0">
                <a:latin typeface="Times New Roman" pitchFamily="18" charset="0"/>
              </a:rPr>
              <a:t>Name</a:t>
            </a:r>
          </a:p>
          <a:p>
            <a:pPr algn="l"/>
            <a:r>
              <a:rPr lang="de-DE" dirty="0" smtClean="0">
                <a:latin typeface="Times New Roman" pitchFamily="18" charset="0"/>
              </a:rPr>
              <a:t>Rang</a:t>
            </a:r>
          </a:p>
          <a:p>
            <a:endParaRPr lang="de-DE" dirty="0">
              <a:latin typeface="Times New Roman" pitchFamily="18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583998" y="836712"/>
            <a:ext cx="1631950" cy="1080120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de-DE" dirty="0" smtClean="0">
              <a:latin typeface="Times New Roman" pitchFamily="18" charset="0"/>
            </a:endParaRPr>
          </a:p>
          <a:p>
            <a:pPr algn="l"/>
            <a:r>
              <a:rPr lang="de-DE" b="1" dirty="0" err="1" smtClean="0">
                <a:solidFill>
                  <a:srgbClr val="00B050"/>
                </a:solidFill>
                <a:latin typeface="Times New Roman" pitchFamily="18" charset="0"/>
              </a:rPr>
              <a:t>VorlNr</a:t>
            </a:r>
            <a:endParaRPr lang="de-DE" b="1" dirty="0" smtClean="0">
              <a:solidFill>
                <a:srgbClr val="00B050"/>
              </a:solidFill>
              <a:latin typeface="Times New Roman" pitchFamily="18" charset="0"/>
            </a:endParaRPr>
          </a:p>
          <a:p>
            <a:pPr algn="l"/>
            <a:r>
              <a:rPr lang="de-DE" dirty="0" smtClean="0">
                <a:latin typeface="Times New Roman" pitchFamily="18" charset="0"/>
              </a:rPr>
              <a:t>Titel</a:t>
            </a:r>
          </a:p>
          <a:p>
            <a:pPr algn="l"/>
            <a:r>
              <a:rPr lang="de-DE" dirty="0" smtClean="0">
                <a:latin typeface="Times New Roman" pitchFamily="18" charset="0"/>
              </a:rPr>
              <a:t>SWS</a:t>
            </a:r>
          </a:p>
          <a:p>
            <a:endParaRPr lang="de-DE" dirty="0">
              <a:latin typeface="Times New Roman" pitchFamily="18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271630" y="836712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(1,1)        lesen     (0,*)</a:t>
            </a:r>
            <a:endParaRPr lang="de-DE" dirty="0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471430" y="2060848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dirty="0" smtClean="0">
                <a:latin typeface="Times New Roman" pitchFamily="18" charset="0"/>
              </a:rPr>
              <a:t>…</a:t>
            </a:r>
            <a:endParaRPr lang="de-DE" dirty="0">
              <a:latin typeface="Times New Roman" pitchFamily="18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5583998" y="1916832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dirty="0" smtClean="0">
                <a:latin typeface="Times New Roman" pitchFamily="18" charset="0"/>
              </a:rPr>
              <a:t>…</a:t>
            </a:r>
            <a:endParaRPr lang="de-DE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de-DE" smtClean="0"/>
              <a:t>Schlüssel der Relationen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65400"/>
            <a:ext cx="9144000" cy="4292600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smtClean="0"/>
              <a:t>hören</a:t>
            </a:r>
            <a:r>
              <a:rPr lang="de-DE" smtClean="0"/>
              <a:t> : {[</a:t>
            </a:r>
            <a:r>
              <a:rPr lang="de-DE" u="sng" smtClean="0"/>
              <a:t>MatrNr: integer, VorlNr: integer</a:t>
            </a:r>
            <a:r>
              <a:rPr lang="de-DE" smtClean="0"/>
              <a:t>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smtClean="0"/>
              <a:t>lesen </a:t>
            </a:r>
            <a:r>
              <a:rPr lang="de-DE" smtClean="0"/>
              <a:t>: {[PersNr: integer, </a:t>
            </a:r>
            <a:r>
              <a:rPr lang="de-DE" u="sng" smtClean="0"/>
              <a:t>VorlNr: integer</a:t>
            </a:r>
            <a:r>
              <a:rPr lang="de-DE" smtClean="0"/>
              <a:t>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smtClean="0"/>
              <a:t>arbeitenFür</a:t>
            </a:r>
            <a:r>
              <a:rPr lang="de-DE" smtClean="0"/>
              <a:t> : {[</a:t>
            </a:r>
            <a:r>
              <a:rPr lang="de-DE" u="sng" smtClean="0"/>
              <a:t>AssistentenPersNr: integer</a:t>
            </a:r>
            <a:r>
              <a:rPr lang="de-DE" smtClean="0"/>
              <a:t>, </a:t>
            </a:r>
            <a:r>
              <a:rPr lang="de-DE" i="1" smtClean="0"/>
              <a:t>ProfPersNr: integer</a:t>
            </a:r>
            <a:r>
              <a:rPr lang="de-DE" smtClean="0"/>
              <a:t>]}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smtClean="0"/>
              <a:t>voraussetzen</a:t>
            </a:r>
            <a:r>
              <a:rPr lang="de-DE" smtClean="0"/>
              <a:t> : {[</a:t>
            </a:r>
            <a:r>
              <a:rPr lang="de-DE" u="sng" smtClean="0"/>
              <a:t>Vorgänger: integer, Nachfolger: integer</a:t>
            </a:r>
            <a:r>
              <a:rPr lang="de-DE" smtClean="0"/>
              <a:t>]} 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b="1" smtClean="0"/>
              <a:t>prüfen</a:t>
            </a:r>
            <a:r>
              <a:rPr lang="de-DE" smtClean="0"/>
              <a:t> : {[</a:t>
            </a:r>
            <a:r>
              <a:rPr lang="de-DE" u="sng" smtClean="0"/>
              <a:t>MatrNr: integer, VorlNr: integer</a:t>
            </a:r>
            <a:r>
              <a:rPr lang="de-DE" smtClean="0"/>
              <a:t>, PersNr: integer, </a:t>
            </a:r>
          </a:p>
          <a:p>
            <a:pPr>
              <a:lnSpc>
                <a:spcPct val="4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smtClean="0"/>
              <a:t>		       Note: decimal]}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57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914400"/>
          </a:xfrm>
        </p:spPr>
        <p:txBody>
          <a:bodyPr/>
          <a:lstStyle/>
          <a:p>
            <a:r>
              <a:rPr lang="de-DE" smtClean="0"/>
              <a:t>Ausprägung der Beziehung </a:t>
            </a:r>
            <a:r>
              <a:rPr lang="de-DE" i="1" smtClean="0"/>
              <a:t>hören</a:t>
            </a:r>
          </a:p>
        </p:txBody>
      </p:sp>
      <p:graphicFrame>
        <p:nvGraphicFramePr>
          <p:cNvPr id="79016" name="Group 168"/>
          <p:cNvGraphicFramePr>
            <a:graphicFrameLocks noGrp="1"/>
          </p:cNvGraphicFramePr>
          <p:nvPr>
            <p:ph type="body" idx="4294967295"/>
          </p:nvPr>
        </p:nvGraphicFramePr>
        <p:xfrm>
          <a:off x="0" y="914400"/>
          <a:ext cx="2362200" cy="1965960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</a:tblGrid>
              <a:tr h="3143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Studenten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9020" name="Group 172"/>
          <p:cNvGraphicFramePr>
            <a:graphicFrameLocks noGrp="1"/>
          </p:cNvGraphicFramePr>
          <p:nvPr/>
        </p:nvGraphicFramePr>
        <p:xfrm>
          <a:off x="3276600" y="762000"/>
          <a:ext cx="2286000" cy="5261866"/>
        </p:xfrm>
        <a:graphic>
          <a:graphicData uri="http://schemas.openxmlformats.org/drawingml/2006/table">
            <a:tbl>
              <a:tblPr/>
              <a:tblGrid>
                <a:gridCol w="1144588"/>
                <a:gridCol w="1141412"/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hören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5216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5259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9017" name="Group 169"/>
          <p:cNvGraphicFramePr>
            <a:graphicFrameLocks noGrp="1"/>
          </p:cNvGraphicFramePr>
          <p:nvPr/>
        </p:nvGraphicFramePr>
        <p:xfrm>
          <a:off x="6781800" y="838200"/>
          <a:ext cx="2362200" cy="1965960"/>
        </p:xfrm>
        <a:graphic>
          <a:graphicData uri="http://schemas.openxmlformats.org/drawingml/2006/table">
            <a:tbl>
              <a:tblPr/>
              <a:tblGrid>
                <a:gridCol w="1144588"/>
                <a:gridCol w="1217612"/>
              </a:tblGrid>
              <a:tr h="3143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62" name="Rectangle 173"/>
          <p:cNvSpPr>
            <a:spLocks noChangeArrowheads="1"/>
          </p:cNvSpPr>
          <p:nvPr/>
        </p:nvSpPr>
        <p:spPr bwMode="auto">
          <a:xfrm>
            <a:off x="107504" y="6237312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Studenten</a:t>
            </a:r>
          </a:p>
        </p:txBody>
      </p:sp>
      <p:sp>
        <p:nvSpPr>
          <p:cNvPr id="28764" name="Rectangle 175"/>
          <p:cNvSpPr>
            <a:spLocks noChangeArrowheads="1"/>
          </p:cNvSpPr>
          <p:nvPr/>
        </p:nvSpPr>
        <p:spPr bwMode="auto">
          <a:xfrm>
            <a:off x="7308304" y="6237312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Vorlesungen</a:t>
            </a:r>
          </a:p>
        </p:txBody>
      </p:sp>
      <p:cxnSp>
        <p:nvCxnSpPr>
          <p:cNvPr id="28765" name="AutoShape 176"/>
          <p:cNvCxnSpPr>
            <a:cxnSpLocks noChangeShapeType="1"/>
            <a:stCxn id="28762" idx="3"/>
            <a:endCxn id="28764" idx="1"/>
          </p:cNvCxnSpPr>
          <p:nvPr/>
        </p:nvCxnSpPr>
        <p:spPr bwMode="auto">
          <a:xfrm>
            <a:off x="1739454" y="6465119"/>
            <a:ext cx="55688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28768" name="Text Box 181"/>
          <p:cNvSpPr txBox="1">
            <a:spLocks noChangeArrowheads="1"/>
          </p:cNvSpPr>
          <p:nvPr/>
        </p:nvSpPr>
        <p:spPr bwMode="auto">
          <a:xfrm>
            <a:off x="2195736" y="5877272"/>
            <a:ext cx="458788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 dirty="0">
                <a:latin typeface="Times New Roman" pitchFamily="18" charset="0"/>
              </a:rPr>
              <a:t>N</a:t>
            </a:r>
          </a:p>
        </p:txBody>
      </p:sp>
      <p:sp>
        <p:nvSpPr>
          <p:cNvPr id="22" name="Text Box 181"/>
          <p:cNvSpPr txBox="1">
            <a:spLocks noChangeArrowheads="1"/>
          </p:cNvSpPr>
          <p:nvPr/>
        </p:nvSpPr>
        <p:spPr bwMode="auto">
          <a:xfrm>
            <a:off x="6543344" y="5877272"/>
            <a:ext cx="548548" cy="55399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 dirty="0" smtClean="0">
                <a:latin typeface="Times New Roman" pitchFamily="18" charset="0"/>
              </a:rPr>
              <a:t>M</a:t>
            </a:r>
            <a:endParaRPr lang="de-DE" sz="3000" b="1" dirty="0">
              <a:latin typeface="Times New Roman" pitchFamily="18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3923928" y="6021288"/>
            <a:ext cx="97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hören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Verfeinerung des relationalen Schemas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357563"/>
            <a:ext cx="8915400" cy="3500437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r>
              <a:rPr lang="de-DE" sz="2000" b="1" smtClean="0"/>
              <a:t>1:N-Beziehung</a:t>
            </a:r>
          </a:p>
          <a:p>
            <a:r>
              <a:rPr lang="de-DE" sz="2000" smtClean="0"/>
              <a:t>Initial-Entwurf</a:t>
            </a:r>
          </a:p>
          <a:p>
            <a:pPr lvl="1"/>
            <a:r>
              <a:rPr lang="de-DE" sz="2000" smtClean="0"/>
              <a:t>	</a:t>
            </a:r>
            <a:r>
              <a:rPr lang="de-DE" sz="2000" b="1" i="1" smtClean="0"/>
              <a:t>Vorlesungen :</a:t>
            </a:r>
            <a:r>
              <a:rPr lang="de-DE" sz="2000" i="1" smtClean="0"/>
              <a:t> </a:t>
            </a:r>
            <a:r>
              <a:rPr lang="de-DE" sz="2000" smtClean="0"/>
              <a:t>{[</a:t>
            </a:r>
            <a:r>
              <a:rPr lang="de-DE" sz="2000" i="1" u="sng" smtClean="0"/>
              <a:t>VorlNr</a:t>
            </a:r>
            <a:r>
              <a:rPr lang="de-DE" sz="2000" i="1" smtClean="0"/>
              <a:t>, Titel, SWS</a:t>
            </a:r>
            <a:r>
              <a:rPr lang="de-DE" sz="2000" smtClean="0"/>
              <a:t>]}</a:t>
            </a:r>
          </a:p>
          <a:p>
            <a:pPr lvl="1"/>
            <a:endParaRPr lang="de-DE" sz="2000" smtClean="0"/>
          </a:p>
          <a:p>
            <a:pPr lvl="1"/>
            <a:r>
              <a:rPr lang="de-DE" sz="2000" smtClean="0"/>
              <a:t>	</a:t>
            </a:r>
            <a:r>
              <a:rPr lang="de-DE" sz="2000" b="1" i="1" smtClean="0"/>
              <a:t>Professoren :</a:t>
            </a:r>
            <a:r>
              <a:rPr lang="de-DE" sz="2000" i="1" smtClean="0"/>
              <a:t> </a:t>
            </a:r>
            <a:r>
              <a:rPr lang="de-DE" sz="2000" smtClean="0"/>
              <a:t>{[</a:t>
            </a:r>
            <a:r>
              <a:rPr lang="de-DE" sz="2000" i="1" u="sng" smtClean="0"/>
              <a:t>PersNr</a:t>
            </a:r>
            <a:r>
              <a:rPr lang="de-DE" sz="2000" i="1" smtClean="0"/>
              <a:t>, Name, Rang, Raum</a:t>
            </a:r>
            <a:r>
              <a:rPr lang="de-DE" sz="2000" smtClean="0"/>
              <a:t>]}</a:t>
            </a:r>
          </a:p>
          <a:p>
            <a:pPr lvl="1"/>
            <a:endParaRPr lang="de-DE" sz="2000" smtClean="0"/>
          </a:p>
          <a:p>
            <a:pPr lvl="1"/>
            <a:r>
              <a:rPr lang="de-DE" sz="2000" smtClean="0"/>
              <a:t>	</a:t>
            </a:r>
            <a:r>
              <a:rPr lang="de-DE" sz="2000" b="1" i="1" smtClean="0"/>
              <a:t>lesen:</a:t>
            </a:r>
            <a:r>
              <a:rPr lang="de-DE" sz="2000" i="1" smtClean="0"/>
              <a:t> </a:t>
            </a:r>
            <a:r>
              <a:rPr lang="de-DE" sz="2000" smtClean="0"/>
              <a:t>{[</a:t>
            </a:r>
            <a:r>
              <a:rPr lang="de-DE" sz="2000" i="1" u="sng" smtClean="0"/>
              <a:t>VorlNr</a:t>
            </a:r>
            <a:r>
              <a:rPr lang="de-DE" sz="2000" i="1" smtClean="0"/>
              <a:t>, PersNr</a:t>
            </a:r>
            <a:r>
              <a:rPr lang="de-DE" sz="2000" smtClean="0"/>
              <a:t>]}</a:t>
            </a:r>
          </a:p>
          <a:p>
            <a:pPr>
              <a:buFont typeface="Webdings" pitchFamily="18" charset="2"/>
              <a:buNone/>
            </a:pPr>
            <a:endParaRPr lang="de-DE" sz="2000" smtClean="0"/>
          </a:p>
          <a:p>
            <a:pPr>
              <a:buFont typeface="Webdings" pitchFamily="18" charset="2"/>
              <a:buNone/>
            </a:pPr>
            <a:r>
              <a:rPr lang="de-DE" sz="2000" smtClean="0"/>
              <a:t>		</a:t>
            </a:r>
          </a:p>
          <a:p>
            <a:pPr>
              <a:buFont typeface="Webdings" pitchFamily="18" charset="2"/>
              <a:buNone/>
            </a:pPr>
            <a:endParaRPr lang="de-DE" sz="2000" smtClean="0"/>
          </a:p>
          <a:p>
            <a:pPr>
              <a:buFont typeface="Webdings" pitchFamily="18" charset="2"/>
              <a:buNone/>
            </a:pPr>
            <a:endParaRPr lang="de-DE" sz="2000" smtClean="0"/>
          </a:p>
          <a:p>
            <a:pPr>
              <a:buFont typeface="Webdings" pitchFamily="18" charset="2"/>
              <a:buNone/>
            </a:pPr>
            <a:endParaRPr lang="de-DE" sz="2000" smtClean="0"/>
          </a:p>
          <a:p>
            <a:pPr>
              <a:buFont typeface="Webdings" pitchFamily="18" charset="2"/>
              <a:buNone/>
            </a:pPr>
            <a:endParaRPr lang="de-DE" sz="2000" smtClean="0"/>
          </a:p>
          <a:p>
            <a:pPr>
              <a:buFont typeface="Webdings" pitchFamily="18" charset="2"/>
              <a:buNone/>
            </a:pPr>
            <a:endParaRPr lang="de-DE" sz="2000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52400" y="2057400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Professoren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858000" y="1981200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Vorlesungen</a:t>
            </a:r>
          </a:p>
        </p:txBody>
      </p:sp>
      <p:cxnSp>
        <p:nvCxnSpPr>
          <p:cNvPr id="29703" name="AutoShape 8"/>
          <p:cNvCxnSpPr>
            <a:cxnSpLocks noChangeShapeType="1"/>
            <a:stCxn id="29700" idx="3"/>
            <a:endCxn id="29701" idx="1"/>
          </p:cNvCxnSpPr>
          <p:nvPr/>
        </p:nvCxnSpPr>
        <p:spPr bwMode="auto">
          <a:xfrm flipV="1">
            <a:off x="1784350" y="2209007"/>
            <a:ext cx="5073650" cy="76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29705" name="Text Box 17"/>
          <p:cNvSpPr txBox="1">
            <a:spLocks noChangeArrowheads="1"/>
          </p:cNvSpPr>
          <p:nvPr/>
        </p:nvSpPr>
        <p:spPr bwMode="auto">
          <a:xfrm>
            <a:off x="2362200" y="2133600"/>
            <a:ext cx="374650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>
                <a:latin typeface="Times New Roman" pitchFamily="18" charset="0"/>
              </a:rPr>
              <a:t>1</a:t>
            </a:r>
          </a:p>
        </p:txBody>
      </p:sp>
      <p:sp>
        <p:nvSpPr>
          <p:cNvPr id="29706" name="Text Box 18"/>
          <p:cNvSpPr txBox="1">
            <a:spLocks noChangeArrowheads="1"/>
          </p:cNvSpPr>
          <p:nvPr/>
        </p:nvSpPr>
        <p:spPr bwMode="auto">
          <a:xfrm>
            <a:off x="6019800" y="2057400"/>
            <a:ext cx="458788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>
                <a:latin typeface="Times New Roman" pitchFamily="18" charset="0"/>
              </a:rPr>
              <a:t>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779912" y="1772816"/>
            <a:ext cx="922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lesen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Verfeinerung des relationalen Schemas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915400" cy="5638800"/>
          </a:xfrm>
        </p:spPr>
        <p:txBody>
          <a:bodyPr/>
          <a:lstStyle/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de-DE" b="1" smtClean="0"/>
              <a:t>1:N-Beziehung</a:t>
            </a:r>
          </a:p>
          <a:p>
            <a:pPr>
              <a:lnSpc>
                <a:spcPct val="80000"/>
              </a:lnSpc>
            </a:pPr>
            <a:r>
              <a:rPr lang="de-DE" smtClean="0"/>
              <a:t>Initial-Entwurf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de-DE" smtClean="0"/>
              <a:t>		</a:t>
            </a:r>
            <a:r>
              <a:rPr lang="de-DE" b="1" i="1" smtClean="0"/>
              <a:t>Vorlesungen :</a:t>
            </a:r>
            <a:r>
              <a:rPr lang="de-DE" i="1" smtClean="0"/>
              <a:t> </a:t>
            </a:r>
            <a:r>
              <a:rPr lang="de-DE" smtClean="0"/>
              <a:t>{[</a:t>
            </a:r>
            <a:r>
              <a:rPr lang="de-DE" i="1" u="sng" smtClean="0"/>
              <a:t>VorlNr</a:t>
            </a:r>
            <a:r>
              <a:rPr lang="de-DE" i="1" smtClean="0"/>
              <a:t>, Titel, SWS</a:t>
            </a:r>
            <a:r>
              <a:rPr lang="de-DE" smtClean="0"/>
              <a:t>]}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de-DE" smtClean="0"/>
              <a:t>		</a:t>
            </a:r>
            <a:r>
              <a:rPr lang="de-DE" b="1" i="1" smtClean="0"/>
              <a:t>Professoren :</a:t>
            </a:r>
            <a:r>
              <a:rPr lang="de-DE" i="1" smtClean="0"/>
              <a:t> </a:t>
            </a:r>
            <a:r>
              <a:rPr lang="de-DE" smtClean="0"/>
              <a:t>{[</a:t>
            </a:r>
            <a:r>
              <a:rPr lang="de-DE" i="1" u="sng" smtClean="0"/>
              <a:t>PersNr</a:t>
            </a:r>
            <a:r>
              <a:rPr lang="de-DE" i="1" smtClean="0"/>
              <a:t>, Name, Rang, Raum</a:t>
            </a:r>
            <a:r>
              <a:rPr lang="de-DE" smtClean="0"/>
              <a:t>]}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de-DE" smtClean="0"/>
              <a:t>		</a:t>
            </a:r>
            <a:r>
              <a:rPr lang="de-DE" b="1" i="1" smtClean="0"/>
              <a:t>lesen:</a:t>
            </a:r>
            <a:r>
              <a:rPr lang="de-DE" i="1" smtClean="0"/>
              <a:t> </a:t>
            </a:r>
            <a:r>
              <a:rPr lang="de-DE" smtClean="0"/>
              <a:t>{[</a:t>
            </a:r>
            <a:r>
              <a:rPr lang="de-DE" i="1" u="sng" smtClean="0"/>
              <a:t>VorlNr</a:t>
            </a:r>
            <a:r>
              <a:rPr lang="de-DE" i="1" smtClean="0"/>
              <a:t>, PersNr</a:t>
            </a:r>
            <a:r>
              <a:rPr lang="de-DE" smtClean="0"/>
              <a:t>]}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endParaRPr lang="de-DE" smtClean="0"/>
          </a:p>
          <a:p>
            <a:pPr>
              <a:lnSpc>
                <a:spcPct val="80000"/>
              </a:lnSpc>
            </a:pPr>
            <a:r>
              <a:rPr lang="de-DE" smtClean="0"/>
              <a:t>Verfeinerung durch Zusammenfassung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de-DE" smtClean="0"/>
              <a:t>		</a:t>
            </a:r>
            <a:r>
              <a:rPr lang="de-DE" b="1" i="1" smtClean="0"/>
              <a:t>Vorlesungen :</a:t>
            </a:r>
            <a:r>
              <a:rPr lang="de-DE" i="1" smtClean="0"/>
              <a:t> </a:t>
            </a:r>
            <a:r>
              <a:rPr lang="de-DE" smtClean="0"/>
              <a:t>{[</a:t>
            </a:r>
            <a:r>
              <a:rPr lang="de-DE" i="1" u="sng" smtClean="0"/>
              <a:t>VorlNr</a:t>
            </a:r>
            <a:r>
              <a:rPr lang="de-DE" i="1" smtClean="0"/>
              <a:t>, Titel, SWS, </a:t>
            </a:r>
            <a:r>
              <a:rPr lang="de-DE" b="1" i="1" smtClean="0">
                <a:solidFill>
                  <a:srgbClr val="CC0099"/>
                </a:solidFill>
              </a:rPr>
              <a:t>gelesenVon</a:t>
            </a:r>
            <a:r>
              <a:rPr lang="de-DE" smtClean="0"/>
              <a:t>]}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de-DE" smtClean="0"/>
              <a:t>		</a:t>
            </a:r>
            <a:r>
              <a:rPr lang="de-DE" b="1" i="1" smtClean="0"/>
              <a:t>Professoren :</a:t>
            </a:r>
            <a:r>
              <a:rPr lang="de-DE" i="1" smtClean="0"/>
              <a:t> </a:t>
            </a:r>
            <a:r>
              <a:rPr lang="de-DE" smtClean="0"/>
              <a:t>{[</a:t>
            </a:r>
            <a:r>
              <a:rPr lang="de-DE" i="1" u="sng" smtClean="0"/>
              <a:t>PersNr</a:t>
            </a:r>
            <a:r>
              <a:rPr lang="de-DE" i="1" smtClean="0"/>
              <a:t>, Name, Rang, Raum</a:t>
            </a:r>
            <a:r>
              <a:rPr lang="de-DE" smtClean="0"/>
              <a:t>]}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endParaRPr lang="de-DE" b="1" smtClean="0"/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de-DE" sz="3600" b="1" smtClean="0"/>
              <a:t>Regel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de-DE" smtClean="0"/>
              <a:t>Relationen mit gleichem Schlüssel kann man zusammenfassen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de-DE" b="1" smtClean="0"/>
              <a:t>aber nur diese und keine anderen!</a:t>
            </a:r>
            <a:endParaRPr lang="de-DE" smtClean="0"/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endParaRPr lang="de-DE" smtClean="0"/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endParaRPr lang="de-DE" smtClean="0"/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endParaRPr lang="de-DE" smtClean="0"/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endParaRPr lang="de-DE" smtClean="0"/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endParaRPr lang="de-DE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Ausprägung von </a:t>
            </a:r>
            <a:r>
              <a:rPr lang="de-DE" i="1" smtClean="0"/>
              <a:t>Professoren </a:t>
            </a:r>
            <a:r>
              <a:rPr lang="de-DE" smtClean="0"/>
              <a:t>und </a:t>
            </a:r>
            <a:r>
              <a:rPr lang="de-DE" i="1" smtClean="0"/>
              <a:t>Vorlesung</a:t>
            </a:r>
            <a:endParaRPr lang="de-DE" smtClean="0"/>
          </a:p>
        </p:txBody>
      </p:sp>
      <p:graphicFrame>
        <p:nvGraphicFramePr>
          <p:cNvPr id="85066" name="Group 74"/>
          <p:cNvGraphicFramePr>
            <a:graphicFrameLocks noGrp="1"/>
          </p:cNvGraphicFramePr>
          <p:nvPr/>
        </p:nvGraphicFramePr>
        <p:xfrm>
          <a:off x="152400" y="1514475"/>
          <a:ext cx="3581400" cy="3291840"/>
        </p:xfrm>
        <a:graphic>
          <a:graphicData uri="http://schemas.openxmlformats.org/drawingml/2006/table">
            <a:tbl>
              <a:tblPr/>
              <a:tblGrid>
                <a:gridCol w="781050"/>
                <a:gridCol w="1457325"/>
                <a:gridCol w="596900"/>
                <a:gridCol w="746125"/>
              </a:tblGrid>
              <a:tr h="2286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Russel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Kopernikus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Popper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Kant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158" name="Group 166"/>
          <p:cNvGraphicFramePr>
            <a:graphicFrameLocks noGrp="1"/>
          </p:cNvGraphicFramePr>
          <p:nvPr/>
        </p:nvGraphicFramePr>
        <p:xfrm>
          <a:off x="4038600" y="762000"/>
          <a:ext cx="5105400" cy="4663440"/>
        </p:xfrm>
        <a:graphic>
          <a:graphicData uri="http://schemas.openxmlformats.org/drawingml/2006/table">
            <a:tbl>
              <a:tblPr/>
              <a:tblGrid>
                <a:gridCol w="785813"/>
                <a:gridCol w="2414587"/>
                <a:gridCol w="762000"/>
                <a:gridCol w="1143000"/>
              </a:tblGrid>
              <a:tr h="2286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Titel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SWS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Gelesen Von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Grundzüge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Erkenntnistheorie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Mäeutik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Logik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Wissenschaftstheorie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5216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Bioethik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5259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Der Wiener Kreis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Glaube und Wissen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4630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Die 3 Kritiken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19770" y="6013697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Professoren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125370" y="5937497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Vorlesungen</a:t>
            </a:r>
          </a:p>
        </p:txBody>
      </p:sp>
      <p:cxnSp>
        <p:nvCxnSpPr>
          <p:cNvPr id="14" name="AutoShape 8"/>
          <p:cNvCxnSpPr>
            <a:cxnSpLocks noChangeShapeType="1"/>
            <a:stCxn id="12" idx="3"/>
            <a:endCxn id="13" idx="1"/>
          </p:cNvCxnSpPr>
          <p:nvPr/>
        </p:nvCxnSpPr>
        <p:spPr bwMode="auto">
          <a:xfrm flipV="1">
            <a:off x="2051720" y="6165304"/>
            <a:ext cx="5073650" cy="76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2629570" y="6089897"/>
            <a:ext cx="374650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>
                <a:latin typeface="Times New Roman" pitchFamily="18" charset="0"/>
              </a:rPr>
              <a:t>1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287170" y="6013697"/>
            <a:ext cx="458788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>
                <a:latin typeface="Times New Roman" pitchFamily="18" charset="0"/>
              </a:rPr>
              <a:t>N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047282" y="5729113"/>
            <a:ext cx="922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lesen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Vorsicht: So geht es </a:t>
            </a:r>
            <a:r>
              <a:rPr lang="de-DE" smtClean="0">
                <a:solidFill>
                  <a:srgbClr val="CC0099"/>
                </a:solidFill>
              </a:rPr>
              <a:t>NICHT</a:t>
            </a:r>
            <a:br>
              <a:rPr lang="de-DE" smtClean="0">
                <a:solidFill>
                  <a:srgbClr val="CC0099"/>
                </a:solidFill>
              </a:rPr>
            </a:br>
            <a:endParaRPr lang="de-DE" smtClean="0">
              <a:solidFill>
                <a:srgbClr val="CC0099"/>
              </a:solidFill>
            </a:endParaRPr>
          </a:p>
        </p:txBody>
      </p:sp>
      <p:graphicFrame>
        <p:nvGraphicFramePr>
          <p:cNvPr id="96448" name="Group 192"/>
          <p:cNvGraphicFramePr>
            <a:graphicFrameLocks noGrp="1"/>
          </p:cNvGraphicFramePr>
          <p:nvPr/>
        </p:nvGraphicFramePr>
        <p:xfrm>
          <a:off x="152400" y="1514475"/>
          <a:ext cx="4327525" cy="3291840"/>
        </p:xfrm>
        <a:graphic>
          <a:graphicData uri="http://schemas.openxmlformats.org/drawingml/2006/table">
            <a:tbl>
              <a:tblPr/>
              <a:tblGrid>
                <a:gridCol w="781050"/>
                <a:gridCol w="1457325"/>
                <a:gridCol w="596900"/>
                <a:gridCol w="746125"/>
                <a:gridCol w="746125"/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liest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??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6379" name="Group 123"/>
          <p:cNvGraphicFramePr>
            <a:graphicFrameLocks noGrp="1"/>
          </p:cNvGraphicFramePr>
          <p:nvPr/>
        </p:nvGraphicFramePr>
        <p:xfrm>
          <a:off x="5181600" y="762000"/>
          <a:ext cx="3962400" cy="4389120"/>
        </p:xfrm>
        <a:graphic>
          <a:graphicData uri="http://schemas.openxmlformats.org/drawingml/2006/table">
            <a:tbl>
              <a:tblPr/>
              <a:tblGrid>
                <a:gridCol w="785813"/>
                <a:gridCol w="2414587"/>
                <a:gridCol w="7620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Titel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SWS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Grundzüge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Erkenntnistheorie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Mäeutik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Logik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Wissenschaftstheorie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5216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Bioethik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5259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Der Wiener Kreis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Glaube und Wissen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4630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Die 3 Kritiken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75754" y="5941689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Professoren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6981354" y="5865489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Vorlesungen</a:t>
            </a:r>
          </a:p>
        </p:txBody>
      </p:sp>
      <p:cxnSp>
        <p:nvCxnSpPr>
          <p:cNvPr id="14" name="AutoShape 8"/>
          <p:cNvCxnSpPr>
            <a:cxnSpLocks noChangeShapeType="1"/>
            <a:stCxn id="12" idx="3"/>
            <a:endCxn id="13" idx="1"/>
          </p:cNvCxnSpPr>
          <p:nvPr/>
        </p:nvCxnSpPr>
        <p:spPr bwMode="auto">
          <a:xfrm flipV="1">
            <a:off x="1907704" y="6093296"/>
            <a:ext cx="5073650" cy="76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2485554" y="6017889"/>
            <a:ext cx="374650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>
                <a:latin typeface="Times New Roman" pitchFamily="18" charset="0"/>
              </a:rPr>
              <a:t>1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143154" y="5941689"/>
            <a:ext cx="458788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>
                <a:latin typeface="Times New Roman" pitchFamily="18" charset="0"/>
              </a:rPr>
              <a:t>N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3903266" y="5657105"/>
            <a:ext cx="922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lesen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Vorsicht: So geht es </a:t>
            </a:r>
            <a:r>
              <a:rPr lang="de-DE" smtClean="0">
                <a:solidFill>
                  <a:srgbClr val="CC0099"/>
                </a:solidFill>
              </a:rPr>
              <a:t>NICHT:</a:t>
            </a:r>
            <a:br>
              <a:rPr lang="de-DE" smtClean="0">
                <a:solidFill>
                  <a:srgbClr val="CC0099"/>
                </a:solidFill>
              </a:rPr>
            </a:br>
            <a:r>
              <a:rPr lang="de-DE" smtClean="0">
                <a:solidFill>
                  <a:srgbClr val="CC0099"/>
                </a:solidFill>
              </a:rPr>
              <a:t>Folgen</a:t>
            </a:r>
            <a:r>
              <a:rPr lang="de-DE" smtClean="0">
                <a:solidFill>
                  <a:srgbClr val="CC0099"/>
                </a:solidFill>
                <a:sym typeface="Wingdings" pitchFamily="2" charset="2"/>
              </a:rPr>
              <a:t>Anomalien</a:t>
            </a:r>
            <a:endParaRPr lang="de-DE" smtClean="0">
              <a:solidFill>
                <a:srgbClr val="CC0099"/>
              </a:solidFill>
            </a:endParaRPr>
          </a:p>
        </p:txBody>
      </p:sp>
      <p:sp>
        <p:nvSpPr>
          <p:cNvPr id="33795" name="Rectangle 120"/>
          <p:cNvSpPr>
            <a:spLocks noGrp="1" noChangeArrowheads="1"/>
          </p:cNvSpPr>
          <p:nvPr>
            <p:ph type="body" idx="1"/>
          </p:nvPr>
        </p:nvSpPr>
        <p:spPr>
          <a:xfrm>
            <a:off x="0" y="4876800"/>
            <a:ext cx="9144000" cy="1981200"/>
          </a:xfrm>
        </p:spPr>
        <p:txBody>
          <a:bodyPr/>
          <a:lstStyle/>
          <a:p>
            <a:r>
              <a:rPr lang="de-DE" smtClean="0"/>
              <a:t>Update-Anomalie: Was passiert wenn Sokrates umzieht</a:t>
            </a:r>
          </a:p>
          <a:p>
            <a:r>
              <a:rPr lang="de-DE" smtClean="0"/>
              <a:t>Lösch-Anomalie: Was passiert wenn „Glaube und Wissen“ wegfällt</a:t>
            </a:r>
          </a:p>
          <a:p>
            <a:r>
              <a:rPr lang="de-DE" smtClean="0"/>
              <a:t>Einfügeanomalie: Curie ist neu und liest noch keine Vorlesungen</a:t>
            </a:r>
          </a:p>
        </p:txBody>
      </p:sp>
      <p:graphicFrame>
        <p:nvGraphicFramePr>
          <p:cNvPr id="97283" name="Group 3"/>
          <p:cNvGraphicFramePr>
            <a:graphicFrameLocks noGrp="1"/>
          </p:cNvGraphicFramePr>
          <p:nvPr/>
        </p:nvGraphicFramePr>
        <p:xfrm>
          <a:off x="152400" y="1514475"/>
          <a:ext cx="4327525" cy="3291840"/>
        </p:xfrm>
        <a:graphic>
          <a:graphicData uri="http://schemas.openxmlformats.org/drawingml/2006/table">
            <a:tbl>
              <a:tblPr/>
              <a:tblGrid>
                <a:gridCol w="781050"/>
                <a:gridCol w="1457325"/>
                <a:gridCol w="596900"/>
                <a:gridCol w="746125"/>
                <a:gridCol w="746125"/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liest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pitchFamily="34" charset="0"/>
                        </a:rPr>
                        <a:t>??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402" name="Group 122"/>
          <p:cNvGraphicFramePr>
            <a:graphicFrameLocks noGrp="1"/>
          </p:cNvGraphicFramePr>
          <p:nvPr/>
        </p:nvGraphicFramePr>
        <p:xfrm>
          <a:off x="5181600" y="762000"/>
          <a:ext cx="3962400" cy="4115753"/>
        </p:xfrm>
        <a:graphic>
          <a:graphicData uri="http://schemas.openxmlformats.org/drawingml/2006/table">
            <a:tbl>
              <a:tblPr/>
              <a:tblGrid>
                <a:gridCol w="785813"/>
                <a:gridCol w="2414587"/>
                <a:gridCol w="7620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Titel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SWS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Grundzüge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Erkenntnistheorie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Mäeutik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Logik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Wissenschaftstheorie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5216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Bioethik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5259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Der Wiener Kreis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Glaube und Wissen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4630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Die 3 Kritiken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533400"/>
            <a:ext cx="9144000" cy="1143000"/>
          </a:xfrm>
        </p:spPr>
        <p:txBody>
          <a:bodyPr/>
          <a:lstStyle/>
          <a:p>
            <a:r>
              <a:rPr lang="de-DE" smtClean="0"/>
              <a:t>Die relationale Uni-DB</a:t>
            </a:r>
          </a:p>
        </p:txBody>
      </p:sp>
      <p:graphicFrame>
        <p:nvGraphicFramePr>
          <p:cNvPr id="90173" name="Group 61"/>
          <p:cNvGraphicFramePr>
            <a:graphicFrameLocks noGrp="1"/>
          </p:cNvGraphicFramePr>
          <p:nvPr/>
        </p:nvGraphicFramePr>
        <p:xfrm>
          <a:off x="152400" y="609600"/>
          <a:ext cx="2590800" cy="2351913"/>
        </p:xfrm>
        <a:graphic>
          <a:graphicData uri="http://schemas.openxmlformats.org/drawingml/2006/table">
            <a:tbl>
              <a:tblPr/>
              <a:tblGrid>
                <a:gridCol w="676275"/>
                <a:gridCol w="923925"/>
                <a:gridCol w="457200"/>
                <a:gridCol w="533400"/>
              </a:tblGrid>
              <a:tr h="2286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Russel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Kopernikus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Popper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Kant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287" name="Group 175"/>
          <p:cNvGraphicFramePr>
            <a:graphicFrameLocks noGrp="1"/>
          </p:cNvGraphicFramePr>
          <p:nvPr/>
        </p:nvGraphicFramePr>
        <p:xfrm>
          <a:off x="2895600" y="533400"/>
          <a:ext cx="2743200" cy="2621788"/>
        </p:xfrm>
        <a:graphic>
          <a:graphicData uri="http://schemas.openxmlformats.org/drawingml/2006/table">
            <a:tbl>
              <a:tblPr/>
              <a:tblGrid>
                <a:gridCol w="676275"/>
                <a:gridCol w="1000125"/>
                <a:gridCol w="10668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Studenten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Semester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24002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Xenokrates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Jonas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Fichte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26830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Aristoxenos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Schopenhauer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Carnap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Theophrastos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Feuerbach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503" name="Group 391"/>
          <p:cNvGraphicFramePr>
            <a:graphicFrameLocks noGrp="1"/>
          </p:cNvGraphicFramePr>
          <p:nvPr/>
        </p:nvGraphicFramePr>
        <p:xfrm>
          <a:off x="5867400" y="609600"/>
          <a:ext cx="3249613" cy="3321177"/>
        </p:xfrm>
        <a:graphic>
          <a:graphicData uri="http://schemas.openxmlformats.org/drawingml/2006/table">
            <a:tbl>
              <a:tblPr/>
              <a:tblGrid>
                <a:gridCol w="533400"/>
                <a:gridCol w="1497013"/>
                <a:gridCol w="455612"/>
                <a:gridCol w="763588"/>
              </a:tblGrid>
              <a:tr h="1524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Titel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SWS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gelesen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Grundzüge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Erkenntnistheorie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Mäeutik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Logik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Wissenschaftstheorie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5216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Bioethik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5259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Der Wiener Kreis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Glaube und Wissen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4630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Die 3 Kritiken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449" name="Group 337"/>
          <p:cNvGraphicFramePr>
            <a:graphicFrameLocks noGrp="1"/>
          </p:cNvGraphicFramePr>
          <p:nvPr/>
        </p:nvGraphicFramePr>
        <p:xfrm>
          <a:off x="228600" y="3048000"/>
          <a:ext cx="1905000" cy="2351913"/>
        </p:xfrm>
        <a:graphic>
          <a:graphicData uri="http://schemas.openxmlformats.org/drawingml/2006/table">
            <a:tbl>
              <a:tblPr/>
              <a:tblGrid>
                <a:gridCol w="914400"/>
                <a:gridCol w="990600"/>
              </a:tblGrid>
              <a:tr h="2286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voraussetzen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Vorgänger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Nachfolger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5216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5259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667" name="Group 555"/>
          <p:cNvGraphicFramePr>
            <a:graphicFrameLocks noGrp="1"/>
          </p:cNvGraphicFramePr>
          <p:nvPr/>
        </p:nvGraphicFramePr>
        <p:xfrm>
          <a:off x="3124200" y="3200400"/>
          <a:ext cx="1905000" cy="3632073"/>
        </p:xfrm>
        <a:graphic>
          <a:graphicData uri="http://schemas.openxmlformats.org/drawingml/2006/table">
            <a:tbl>
              <a:tblPr/>
              <a:tblGrid>
                <a:gridCol w="914400"/>
                <a:gridCol w="990600"/>
              </a:tblGrid>
              <a:tr h="2286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hören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5216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5259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676" name="Group 564"/>
          <p:cNvGraphicFramePr>
            <a:graphicFrameLocks noGrp="1"/>
          </p:cNvGraphicFramePr>
          <p:nvPr/>
        </p:nvGraphicFramePr>
        <p:xfrm>
          <a:off x="5181600" y="4267200"/>
          <a:ext cx="3810000" cy="2092262"/>
        </p:xfrm>
        <a:graphic>
          <a:graphicData uri="http://schemas.openxmlformats.org/drawingml/2006/table">
            <a:tbl>
              <a:tblPr/>
              <a:tblGrid>
                <a:gridCol w="512763"/>
                <a:gridCol w="1098550"/>
                <a:gridCol w="1392237"/>
                <a:gridCol w="806450"/>
              </a:tblGrid>
              <a:tr h="1524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Assistenten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PerslNr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Fachgebiet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Boss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Platon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Ideenlehre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Aristoteles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Syllogistik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Wittgenstein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Sprachtheorie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Rhetikus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Planetenbewegung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Newton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Keplersche Gesetze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Spinoza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Gott und Natur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570" name="Group 458"/>
          <p:cNvGraphicFramePr>
            <a:graphicFrameLocks noGrp="1"/>
          </p:cNvGraphicFramePr>
          <p:nvPr/>
        </p:nvGraphicFramePr>
        <p:xfrm>
          <a:off x="228600" y="5486400"/>
          <a:ext cx="2743200" cy="1351598"/>
        </p:xfrm>
        <a:graphic>
          <a:graphicData uri="http://schemas.openxmlformats.org/drawingml/2006/table">
            <a:tbl>
              <a:tblPr/>
              <a:tblGrid>
                <a:gridCol w="676275"/>
                <a:gridCol w="771525"/>
                <a:gridCol w="609600"/>
                <a:gridCol w="685800"/>
              </a:tblGrid>
              <a:tr h="2286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prüfen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PersNr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Note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4630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3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/>
          <a:lstStyle/>
          <a:p>
            <a:pPr algn="ctr"/>
            <a:r>
              <a:rPr lang="de-DE" sz="3200" smtClean="0"/>
              <a:t/>
            </a:r>
            <a:br>
              <a:rPr lang="de-DE" sz="3200" smtClean="0"/>
            </a:br>
            <a:r>
              <a:rPr lang="de-DE" sz="3200" smtClean="0"/>
              <a:t>Grundlagen des relationalen Modells</a:t>
            </a:r>
          </a:p>
        </p:txBody>
      </p:sp>
      <p:sp>
        <p:nvSpPr>
          <p:cNvPr id="21507" name="Rectangle 73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22446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smtClean="0"/>
              <a:t>Seien </a:t>
            </a:r>
            <a:r>
              <a:rPr lang="de-DE" i="1" smtClean="0"/>
              <a:t>D</a:t>
            </a:r>
            <a:r>
              <a:rPr lang="de-DE" baseline="-25000" smtClean="0"/>
              <a:t>1</a:t>
            </a:r>
            <a:r>
              <a:rPr lang="de-DE" smtClean="0"/>
              <a:t>, </a:t>
            </a:r>
            <a:r>
              <a:rPr lang="de-DE" i="1" smtClean="0"/>
              <a:t>D</a:t>
            </a:r>
            <a:r>
              <a:rPr lang="de-DE" baseline="-25000" smtClean="0"/>
              <a:t>2</a:t>
            </a:r>
            <a:r>
              <a:rPr lang="de-DE" smtClean="0"/>
              <a:t>, ..., </a:t>
            </a:r>
            <a:r>
              <a:rPr lang="de-DE" i="1" smtClean="0"/>
              <a:t>D</a:t>
            </a:r>
            <a:r>
              <a:rPr lang="de-DE" i="1" baseline="-25000" smtClean="0"/>
              <a:t>n</a:t>
            </a:r>
            <a:r>
              <a:rPr lang="de-DE" baseline="-25000" smtClean="0"/>
              <a:t> </a:t>
            </a:r>
            <a:r>
              <a:rPr lang="de-DE" smtClean="0"/>
              <a:t> Domänen (~Wertebereiche)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de-DE" i="1" smtClean="0"/>
              <a:t>Relation: R </a:t>
            </a:r>
            <a:r>
              <a:rPr lang="de-DE" i="1" smtClean="0">
                <a:sym typeface="Symbol" pitchFamily="18" charset="2"/>
              </a:rPr>
              <a:t> </a:t>
            </a:r>
            <a:r>
              <a:rPr lang="de-DE" i="1" smtClean="0"/>
              <a:t>D</a:t>
            </a:r>
            <a:r>
              <a:rPr lang="de-DE" baseline="-25000" smtClean="0"/>
              <a:t>1 </a:t>
            </a:r>
            <a:r>
              <a:rPr lang="de-DE" i="1" smtClean="0">
                <a:sym typeface="Symbol" pitchFamily="18" charset="2"/>
              </a:rPr>
              <a:t> </a:t>
            </a:r>
            <a:r>
              <a:rPr lang="de-DE" smtClean="0">
                <a:sym typeface="Symbol" pitchFamily="18" charset="2"/>
              </a:rPr>
              <a:t>x ... x </a:t>
            </a:r>
            <a:r>
              <a:rPr lang="de-DE" i="1" smtClean="0"/>
              <a:t>D</a:t>
            </a:r>
            <a:r>
              <a:rPr lang="de-DE" i="1" baseline="-25000" smtClean="0"/>
              <a:t>n</a:t>
            </a:r>
            <a:r>
              <a:rPr lang="de-DE" i="1" smtClean="0"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i="1" smtClean="0">
                <a:sym typeface="Symbol" pitchFamily="18" charset="2"/>
              </a:rPr>
              <a:t>	Bsp.: Telefonbuch   string x string x integer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endParaRPr lang="de-DE" i="1" smtClean="0">
              <a:sym typeface="Symbol" pitchFamily="18" charset="2"/>
            </a:endParaRP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de-DE" i="1" smtClean="0">
                <a:sym typeface="Symbol" pitchFamily="18" charset="2"/>
              </a:rPr>
              <a:t>Tupel: t  R</a:t>
            </a:r>
          </a:p>
          <a:p>
            <a:pPr>
              <a:lnSpc>
                <a:spcPct val="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smtClean="0">
                <a:sym typeface="Symbol" pitchFamily="18" charset="2"/>
              </a:rPr>
              <a:t>	Bsp.: </a:t>
            </a:r>
            <a:r>
              <a:rPr lang="de-DE" i="1" smtClean="0">
                <a:sym typeface="Symbol" pitchFamily="18" charset="2"/>
              </a:rPr>
              <a:t>t = </a:t>
            </a:r>
            <a:r>
              <a:rPr lang="de-DE" smtClean="0">
                <a:sym typeface="Symbol" pitchFamily="18" charset="2"/>
              </a:rPr>
              <a:t>(„Mickey Mouse“, „Main Street“, 4711)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de-DE" i="1" smtClean="0">
                <a:sym typeface="Symbol" pitchFamily="18" charset="2"/>
              </a:rPr>
              <a:t>Schema: </a:t>
            </a:r>
            <a:r>
              <a:rPr lang="de-DE" smtClean="0">
                <a:sym typeface="Symbol" pitchFamily="18" charset="2"/>
              </a:rPr>
              <a:t>legt die Struktur der gespeicherten Daten fest</a:t>
            </a:r>
          </a:p>
          <a:p>
            <a:pPr>
              <a:lnSpc>
                <a:spcPct val="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i="1" smtClean="0">
                <a:sym typeface="Symbol" pitchFamily="18" charset="2"/>
              </a:rPr>
              <a:t>	</a:t>
            </a:r>
            <a:r>
              <a:rPr lang="de-DE" smtClean="0">
                <a:sym typeface="Symbol" pitchFamily="18" charset="2"/>
              </a:rPr>
              <a:t>Bsp.: </a:t>
            </a:r>
          </a:p>
          <a:p>
            <a:pPr>
              <a:lnSpc>
                <a:spcPct val="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i="1" smtClean="0">
                <a:sym typeface="Symbol" pitchFamily="18" charset="2"/>
              </a:rPr>
              <a:t>Telefonbuch: </a:t>
            </a:r>
            <a:r>
              <a:rPr lang="de-DE" smtClean="0">
                <a:sym typeface="Symbol" pitchFamily="18" charset="2"/>
              </a:rPr>
              <a:t>{[</a:t>
            </a:r>
            <a:r>
              <a:rPr lang="de-DE" i="1" smtClean="0">
                <a:sym typeface="Symbol" pitchFamily="18" charset="2"/>
              </a:rPr>
              <a:t>Name: string, Adresse: string, </a:t>
            </a:r>
            <a:r>
              <a:rPr lang="de-DE" i="1" u="sng" smtClean="0">
                <a:sym typeface="Symbol" pitchFamily="18" charset="2"/>
              </a:rPr>
              <a:t>Telefon#:integer</a:t>
            </a:r>
            <a:r>
              <a:rPr lang="de-DE" smtClean="0">
                <a:sym typeface="Symbol" pitchFamily="18" charset="2"/>
              </a:rPr>
              <a:t>]}</a:t>
            </a:r>
          </a:p>
          <a:p>
            <a:pPr>
              <a:lnSpc>
                <a:spcPct val="80000"/>
              </a:lnSpc>
              <a:spcBef>
                <a:spcPct val="60000"/>
              </a:spcBef>
              <a:buFont typeface="Webdings" pitchFamily="18" charset="2"/>
              <a:buNone/>
            </a:pPr>
            <a:r>
              <a:rPr lang="de-DE" i="1" smtClean="0">
                <a:sym typeface="Symbol" pitchFamily="18" charset="2"/>
              </a:rPr>
              <a:t>	</a:t>
            </a:r>
          </a:p>
          <a:p>
            <a:pPr algn="ctr">
              <a:lnSpc>
                <a:spcPct val="80000"/>
              </a:lnSpc>
              <a:spcBef>
                <a:spcPct val="60000"/>
              </a:spcBef>
              <a:buFont typeface="Webdings" pitchFamily="18" charset="2"/>
              <a:buNone/>
            </a:pPr>
            <a:endParaRPr lang="de-DE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487" name="Group 327"/>
          <p:cNvGraphicFramePr>
            <a:graphicFrameLocks noGrp="1"/>
          </p:cNvGraphicFramePr>
          <p:nvPr/>
        </p:nvGraphicFramePr>
        <p:xfrm>
          <a:off x="0" y="0"/>
          <a:ext cx="2590800" cy="2578608"/>
        </p:xfrm>
        <a:graphic>
          <a:graphicData uri="http://schemas.openxmlformats.org/drawingml/2006/table">
            <a:tbl>
              <a:tblPr/>
              <a:tblGrid>
                <a:gridCol w="609600"/>
                <a:gridCol w="914400"/>
                <a:gridCol w="533400"/>
                <a:gridCol w="533400"/>
              </a:tblGrid>
              <a:tr h="2286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Russel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Kopernikus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Popper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Kant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480" name="Group 320"/>
          <p:cNvGraphicFramePr>
            <a:graphicFrameLocks noGrp="1"/>
          </p:cNvGraphicFramePr>
          <p:nvPr/>
        </p:nvGraphicFramePr>
        <p:xfrm>
          <a:off x="2667000" y="0"/>
          <a:ext cx="2743200" cy="2855976"/>
        </p:xfrm>
        <a:graphic>
          <a:graphicData uri="http://schemas.openxmlformats.org/drawingml/2006/table">
            <a:tbl>
              <a:tblPr/>
              <a:tblGrid>
                <a:gridCol w="676275"/>
                <a:gridCol w="1152525"/>
                <a:gridCol w="914400"/>
              </a:tblGrid>
              <a:tr h="3048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Studenten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Semester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24002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Xenokrates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Jonas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Fichte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26830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Aristoxenos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Schopenhauer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Carnap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Theophrastos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Feuerbach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488" name="Group 328"/>
          <p:cNvGraphicFramePr>
            <a:graphicFrameLocks noGrp="1"/>
          </p:cNvGraphicFramePr>
          <p:nvPr/>
        </p:nvGraphicFramePr>
        <p:xfrm>
          <a:off x="5486400" y="0"/>
          <a:ext cx="3657600" cy="3621024"/>
        </p:xfrm>
        <a:graphic>
          <a:graphicData uri="http://schemas.openxmlformats.org/drawingml/2006/table">
            <a:tbl>
              <a:tblPr/>
              <a:tblGrid>
                <a:gridCol w="700088"/>
                <a:gridCol w="1673225"/>
                <a:gridCol w="479425"/>
                <a:gridCol w="804862"/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Titel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SWS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gelesenVon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Grundzüge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Erkenntnistheorie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Mäeutik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Logik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Wissenschaftstheorie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5216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Bioethik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5259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Der Wiener Kreis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Glaube und Wissen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4630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Die 3 Kritiken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492" name="Group 332"/>
          <p:cNvGraphicFramePr>
            <a:graphicFrameLocks noGrp="1"/>
          </p:cNvGraphicFramePr>
          <p:nvPr/>
        </p:nvGraphicFramePr>
        <p:xfrm>
          <a:off x="228600" y="2667000"/>
          <a:ext cx="2133600" cy="2578608"/>
        </p:xfrm>
        <a:graphic>
          <a:graphicData uri="http://schemas.openxmlformats.org/drawingml/2006/table">
            <a:tbl>
              <a:tblPr/>
              <a:tblGrid>
                <a:gridCol w="1023938"/>
                <a:gridCol w="1109662"/>
              </a:tblGrid>
              <a:tr h="2286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voraussetzen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Vorgänger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Nachfolger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5216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5259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489" name="Group 329"/>
          <p:cNvGraphicFramePr>
            <a:graphicFrameLocks noGrp="1"/>
          </p:cNvGraphicFramePr>
          <p:nvPr/>
        </p:nvGraphicFramePr>
        <p:xfrm>
          <a:off x="2895600" y="2873375"/>
          <a:ext cx="1905000" cy="3995928"/>
        </p:xfrm>
        <a:graphic>
          <a:graphicData uri="http://schemas.openxmlformats.org/drawingml/2006/table">
            <a:tbl>
              <a:tblPr/>
              <a:tblGrid>
                <a:gridCol w="914400"/>
                <a:gridCol w="990600"/>
              </a:tblGrid>
              <a:tr h="2286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hören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5216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5259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498" name="Group 338"/>
          <p:cNvGraphicFramePr>
            <a:graphicFrameLocks noGrp="1"/>
          </p:cNvGraphicFramePr>
          <p:nvPr/>
        </p:nvGraphicFramePr>
        <p:xfrm>
          <a:off x="4876800" y="4267200"/>
          <a:ext cx="4267200" cy="2295144"/>
        </p:xfrm>
        <a:graphic>
          <a:graphicData uri="http://schemas.openxmlformats.org/drawingml/2006/table">
            <a:tbl>
              <a:tblPr/>
              <a:tblGrid>
                <a:gridCol w="685800"/>
                <a:gridCol w="1119188"/>
                <a:gridCol w="1776412"/>
                <a:gridCol w="685800"/>
              </a:tblGrid>
              <a:tr h="1524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Assistenten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PerslNr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Fachgebiet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Boss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Platon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Ideenlehre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Aristoteles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Syllogistik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Wittgenstein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Sprachtheorie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Rhetikus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Planetenbewegung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Newton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Keplersche Gesetze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Spinoza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Gott und Natur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499" name="Group 339"/>
          <p:cNvGraphicFramePr>
            <a:graphicFrameLocks noGrp="1"/>
          </p:cNvGraphicFramePr>
          <p:nvPr/>
        </p:nvGraphicFramePr>
        <p:xfrm>
          <a:off x="0" y="5399088"/>
          <a:ext cx="2743200" cy="1461326"/>
        </p:xfrm>
        <a:graphic>
          <a:graphicData uri="http://schemas.openxmlformats.org/drawingml/2006/table">
            <a:tbl>
              <a:tblPr/>
              <a:tblGrid>
                <a:gridCol w="676275"/>
                <a:gridCol w="771525"/>
                <a:gridCol w="609600"/>
                <a:gridCol w="685800"/>
              </a:tblGrid>
              <a:tr h="2286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prüfen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PersNr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Note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4630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04800"/>
            <a:ext cx="9144000" cy="1143000"/>
          </a:xfrm>
        </p:spPr>
        <p:txBody>
          <a:bodyPr/>
          <a:lstStyle/>
          <a:p>
            <a:pPr algn="ctr"/>
            <a:r>
              <a:rPr lang="de-DE" smtClean="0"/>
              <a:t>Die relationale Algebra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638800"/>
          </a:xfrm>
        </p:spPr>
        <p:txBody>
          <a:bodyPr/>
          <a:lstStyle/>
          <a:p>
            <a:r>
              <a:rPr lang="de-DE" smtClean="0">
                <a:sym typeface="Symbol" pitchFamily="18" charset="2"/>
              </a:rPr>
              <a:t> </a:t>
            </a:r>
            <a:r>
              <a:rPr lang="de-DE" smtClean="0"/>
              <a:t>Selektion</a:t>
            </a:r>
          </a:p>
          <a:p>
            <a:r>
              <a:rPr lang="de-DE" smtClean="0">
                <a:sym typeface="Symbol" pitchFamily="18" charset="2"/>
              </a:rPr>
              <a:t> Pojektion</a:t>
            </a:r>
          </a:p>
          <a:p>
            <a:r>
              <a:rPr lang="de-DE" smtClean="0">
                <a:sym typeface="Symbol" pitchFamily="18" charset="2"/>
              </a:rPr>
              <a:t>x Kreuzprodukt</a:t>
            </a:r>
          </a:p>
          <a:p>
            <a:r>
              <a:rPr lang="de-DE" smtClean="0">
                <a:latin typeface="JoinFont" pitchFamily="2" charset="0"/>
                <a:sym typeface="Symbol" pitchFamily="18" charset="2"/>
              </a:rPr>
              <a:t>A</a:t>
            </a:r>
            <a:r>
              <a:rPr lang="de-DE" smtClean="0">
                <a:sym typeface="Symbol" pitchFamily="18" charset="2"/>
              </a:rPr>
              <a:t> Join (Verbund)</a:t>
            </a:r>
          </a:p>
          <a:p>
            <a:r>
              <a:rPr lang="de-DE" smtClean="0">
                <a:sym typeface="Symbol" pitchFamily="18" charset="2"/>
              </a:rPr>
              <a:t> Umbenennung</a:t>
            </a:r>
          </a:p>
          <a:p>
            <a:r>
              <a:rPr lang="de-DE" smtClean="0">
                <a:sym typeface="Symbol" pitchFamily="18" charset="2"/>
              </a:rPr>
              <a:t> Mengendifferenz</a:t>
            </a:r>
          </a:p>
          <a:p>
            <a:r>
              <a:rPr lang="de-DE" smtClean="0">
                <a:sym typeface="Symbol" pitchFamily="18" charset="2"/>
              </a:rPr>
              <a:t> Division</a:t>
            </a:r>
          </a:p>
          <a:p>
            <a:r>
              <a:rPr lang="de-DE" smtClean="0">
                <a:sym typeface="Symbol" pitchFamily="18" charset="2"/>
              </a:rPr>
              <a:t> Vereinigung</a:t>
            </a:r>
          </a:p>
          <a:p>
            <a:r>
              <a:rPr lang="de-DE" smtClean="0">
                <a:sym typeface="Symbol" pitchFamily="18" charset="2"/>
              </a:rPr>
              <a:t> Mengendurchschnitt</a:t>
            </a:r>
          </a:p>
          <a:p>
            <a:r>
              <a:rPr lang="de-DE" smtClean="0">
                <a:latin typeface="JoinFont" pitchFamily="2" charset="0"/>
                <a:sym typeface="Symbol" pitchFamily="18" charset="2"/>
              </a:rPr>
              <a:t>F</a:t>
            </a:r>
            <a:r>
              <a:rPr lang="de-DE" smtClean="0">
                <a:sym typeface="Symbol" pitchFamily="18" charset="2"/>
              </a:rPr>
              <a:t> Semi-Join (linker)</a:t>
            </a:r>
          </a:p>
          <a:p>
            <a:r>
              <a:rPr lang="de-DE" smtClean="0">
                <a:latin typeface="JoinFont" pitchFamily="2" charset="0"/>
                <a:sym typeface="Symbol" pitchFamily="18" charset="2"/>
              </a:rPr>
              <a:t>E</a:t>
            </a:r>
            <a:r>
              <a:rPr lang="de-DE" smtClean="0">
                <a:sym typeface="Symbol" pitchFamily="18" charset="2"/>
              </a:rPr>
              <a:t> Semi-Join (rechter)</a:t>
            </a:r>
          </a:p>
          <a:p>
            <a:r>
              <a:rPr lang="de-DE" smtClean="0">
                <a:latin typeface="JoinFont" pitchFamily="2" charset="0"/>
                <a:sym typeface="Symbol" pitchFamily="18" charset="2"/>
              </a:rPr>
              <a:t>C</a:t>
            </a:r>
            <a:r>
              <a:rPr lang="de-DE" smtClean="0">
                <a:sym typeface="Symbol" pitchFamily="18" charset="2"/>
              </a:rPr>
              <a:t> linker äußerer Join</a:t>
            </a:r>
          </a:p>
          <a:p>
            <a:r>
              <a:rPr lang="de-DE" smtClean="0">
                <a:latin typeface="JoinFont" pitchFamily="2" charset="0"/>
                <a:sym typeface="Symbol" pitchFamily="18" charset="2"/>
              </a:rPr>
              <a:t>D</a:t>
            </a:r>
            <a:r>
              <a:rPr lang="de-DE" smtClean="0">
                <a:sym typeface="Symbol" pitchFamily="18" charset="2"/>
              </a:rPr>
              <a:t> rechter äußerer Join</a:t>
            </a:r>
          </a:p>
          <a:p>
            <a:endParaRPr lang="de-DE" smtClean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Die relationalen Algebra-Operatoren</a:t>
            </a:r>
          </a:p>
        </p:txBody>
      </p:sp>
      <p:graphicFrame>
        <p:nvGraphicFramePr>
          <p:cNvPr id="104548" name="Group 100"/>
          <p:cNvGraphicFramePr>
            <a:graphicFrameLocks noGrp="1"/>
          </p:cNvGraphicFramePr>
          <p:nvPr/>
        </p:nvGraphicFramePr>
        <p:xfrm>
          <a:off x="3657600" y="1676400"/>
          <a:ext cx="4343400" cy="1795272"/>
        </p:xfrm>
        <a:graphic>
          <a:graphicData uri="http://schemas.openxmlformats.org/drawingml/2006/table">
            <a:tbl>
              <a:tblPr/>
              <a:tblGrid>
                <a:gridCol w="1071563"/>
                <a:gridCol w="1582737"/>
                <a:gridCol w="1689100"/>
              </a:tblGrid>
              <a:tr h="5334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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Semester &gt; 10</a:t>
                      </a: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 (Studenten)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Semester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24002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Xenokrates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Jonas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83" name="Text Box 52"/>
          <p:cNvSpPr txBox="1">
            <a:spLocks noChangeArrowheads="1"/>
          </p:cNvSpPr>
          <p:nvPr/>
        </p:nvSpPr>
        <p:spPr bwMode="auto">
          <a:xfrm>
            <a:off x="4097338" y="1144588"/>
            <a:ext cx="340201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de-DE">
                <a:solidFill>
                  <a:schemeClr val="tx2"/>
                </a:solidFill>
                <a:latin typeface="Tahoma" pitchFamily="34" charset="0"/>
                <a:sym typeface="Symbol" pitchFamily="18" charset="2"/>
              </a:rPr>
              <a:t></a:t>
            </a:r>
            <a:r>
              <a:rPr kumimoji="1" lang="de-DE" baseline="-25000">
                <a:solidFill>
                  <a:schemeClr val="tx2"/>
                </a:solidFill>
                <a:latin typeface="Tahoma" pitchFamily="34" charset="0"/>
                <a:sym typeface="Symbol" pitchFamily="18" charset="2"/>
              </a:rPr>
              <a:t>Semester &gt; 10</a:t>
            </a:r>
            <a:r>
              <a:rPr kumimoji="1" lang="de-DE">
                <a:solidFill>
                  <a:schemeClr val="tx2"/>
                </a:solidFill>
                <a:latin typeface="Tahoma" pitchFamily="34" charset="0"/>
                <a:sym typeface="Symbol" pitchFamily="18" charset="2"/>
              </a:rPr>
              <a:t> (Studenten)</a:t>
            </a:r>
          </a:p>
        </p:txBody>
      </p:sp>
      <p:sp>
        <p:nvSpPr>
          <p:cNvPr id="40984" name="Text Box 53"/>
          <p:cNvSpPr txBox="1">
            <a:spLocks noChangeArrowheads="1"/>
          </p:cNvSpPr>
          <p:nvPr/>
        </p:nvSpPr>
        <p:spPr bwMode="auto">
          <a:xfrm>
            <a:off x="1046163" y="1549400"/>
            <a:ext cx="1649412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800"/>
              <a:t>Selektion</a:t>
            </a:r>
          </a:p>
        </p:txBody>
      </p:sp>
      <p:graphicFrame>
        <p:nvGraphicFramePr>
          <p:cNvPr id="104544" name="Group 96"/>
          <p:cNvGraphicFramePr>
            <a:graphicFrameLocks noGrp="1"/>
          </p:cNvGraphicFramePr>
          <p:nvPr/>
        </p:nvGraphicFramePr>
        <p:xfrm>
          <a:off x="3886200" y="4779963"/>
          <a:ext cx="3657600" cy="1929384"/>
        </p:xfrm>
        <a:graphic>
          <a:graphicData uri="http://schemas.openxmlformats.org/drawingml/2006/table">
            <a:tbl>
              <a:tblPr/>
              <a:tblGrid>
                <a:gridCol w="3657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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Rang</a:t>
                      </a: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(Professoren)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Rang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95" name="Text Box 97"/>
          <p:cNvSpPr txBox="1">
            <a:spLocks noChangeArrowheads="1"/>
          </p:cNvSpPr>
          <p:nvPr/>
        </p:nvSpPr>
        <p:spPr bwMode="auto">
          <a:xfrm>
            <a:off x="5241925" y="4154488"/>
            <a:ext cx="1841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40996" name="Text Box 98"/>
          <p:cNvSpPr txBox="1">
            <a:spLocks noChangeArrowheads="1"/>
          </p:cNvSpPr>
          <p:nvPr/>
        </p:nvSpPr>
        <p:spPr bwMode="auto">
          <a:xfrm>
            <a:off x="4398963" y="4149725"/>
            <a:ext cx="2687637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de-DE">
                <a:latin typeface="Tahoma" pitchFamily="34" charset="0"/>
                <a:sym typeface="Symbol" pitchFamily="18" charset="2"/>
              </a:rPr>
              <a:t></a:t>
            </a:r>
            <a:r>
              <a:rPr kumimoji="1" lang="de-DE" baseline="-25000">
                <a:latin typeface="Tahoma" pitchFamily="34" charset="0"/>
                <a:sym typeface="Symbol" pitchFamily="18" charset="2"/>
              </a:rPr>
              <a:t>Rang</a:t>
            </a:r>
            <a:r>
              <a:rPr kumimoji="1" lang="de-DE">
                <a:latin typeface="Tahoma" pitchFamily="34" charset="0"/>
                <a:sym typeface="Symbol" pitchFamily="18" charset="2"/>
              </a:rPr>
              <a:t>(Professoren)</a:t>
            </a:r>
          </a:p>
        </p:txBody>
      </p:sp>
      <p:sp>
        <p:nvSpPr>
          <p:cNvPr id="40997" name="Text Box 99"/>
          <p:cNvSpPr txBox="1">
            <a:spLocks noChangeArrowheads="1"/>
          </p:cNvSpPr>
          <p:nvPr/>
        </p:nvSpPr>
        <p:spPr bwMode="auto">
          <a:xfrm>
            <a:off x="958850" y="4495800"/>
            <a:ext cx="1866900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800"/>
              <a:t>Projektion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Die relationalen Algebra-Operatoren</a:t>
            </a:r>
          </a:p>
        </p:txBody>
      </p:sp>
      <p:graphicFrame>
        <p:nvGraphicFramePr>
          <p:cNvPr id="106458" name="Group 986"/>
          <p:cNvGraphicFramePr>
            <a:graphicFrameLocks noGrp="1"/>
          </p:cNvGraphicFramePr>
          <p:nvPr/>
        </p:nvGraphicFramePr>
        <p:xfrm>
          <a:off x="685800" y="1828800"/>
          <a:ext cx="8077200" cy="2944368"/>
        </p:xfrm>
        <a:graphic>
          <a:graphicData uri="http://schemas.openxmlformats.org/drawingml/2006/table">
            <a:tbl>
              <a:tblPr/>
              <a:tblGrid>
                <a:gridCol w="1905000"/>
                <a:gridCol w="1524000"/>
                <a:gridCol w="1012825"/>
                <a:gridCol w="1111250"/>
                <a:gridCol w="1262063"/>
                <a:gridCol w="1262062"/>
              </a:tblGrid>
              <a:tr h="369888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hören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PersNr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MatrNr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26120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29555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Kant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29555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2041" name="Text Box 616"/>
          <p:cNvSpPr txBox="1">
            <a:spLocks noChangeArrowheads="1"/>
          </p:cNvSpPr>
          <p:nvPr/>
        </p:nvSpPr>
        <p:spPr bwMode="auto">
          <a:xfrm>
            <a:off x="-17463" y="1143000"/>
            <a:ext cx="30654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Kartesisches Produkt</a:t>
            </a:r>
          </a:p>
        </p:txBody>
      </p:sp>
      <p:sp>
        <p:nvSpPr>
          <p:cNvPr id="42042" name="Text Box 617"/>
          <p:cNvSpPr txBox="1">
            <a:spLocks noChangeArrowheads="1"/>
          </p:cNvSpPr>
          <p:nvPr/>
        </p:nvSpPr>
        <p:spPr bwMode="auto">
          <a:xfrm>
            <a:off x="3832225" y="1363663"/>
            <a:ext cx="31781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sp>
        <p:nvSpPr>
          <p:cNvPr id="42043" name="Text Box 618"/>
          <p:cNvSpPr txBox="1">
            <a:spLocks noChangeArrowheads="1"/>
          </p:cNvSpPr>
          <p:nvPr/>
        </p:nvSpPr>
        <p:spPr bwMode="auto">
          <a:xfrm>
            <a:off x="3394075" y="1219200"/>
            <a:ext cx="29305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Professoren x hören</a:t>
            </a:r>
          </a:p>
        </p:txBody>
      </p:sp>
      <p:sp>
        <p:nvSpPr>
          <p:cNvPr id="42044" name="Text Box 619"/>
          <p:cNvSpPr txBox="1">
            <a:spLocks noChangeArrowheads="1"/>
          </p:cNvSpPr>
          <p:nvPr/>
        </p:nvSpPr>
        <p:spPr bwMode="auto">
          <a:xfrm>
            <a:off x="304800" y="5029200"/>
            <a:ext cx="69342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/>
              <a:t> Problem: riesige Zwischenergebnisse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/>
              <a:t> Beispiel: (Professoren x hören)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/>
              <a:t> "bessere" Operation: Join (siehe unten)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Die relationalen Algebra-Operatoren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ebdings" pitchFamily="18" charset="2"/>
              <a:buNone/>
            </a:pPr>
            <a:r>
              <a:rPr lang="de-DE" smtClean="0"/>
              <a:t>Umbenennung</a:t>
            </a:r>
          </a:p>
          <a:p>
            <a:pPr>
              <a:buFont typeface="Webdings" pitchFamily="18" charset="2"/>
              <a:buNone/>
            </a:pPr>
            <a:endParaRPr lang="de-DE" smtClean="0"/>
          </a:p>
          <a:p>
            <a:r>
              <a:rPr lang="de-DE" smtClean="0"/>
              <a:t>Umbenennung von Relationen</a:t>
            </a:r>
          </a:p>
          <a:p>
            <a:r>
              <a:rPr lang="de-DE" smtClean="0"/>
              <a:t>Beispiel: Ermittlung indirekter Vorgänger 2. Stufe der Vorlesung 5216</a:t>
            </a:r>
          </a:p>
          <a:p>
            <a:endParaRPr lang="de-DE" smtClean="0"/>
          </a:p>
          <a:p>
            <a:pPr>
              <a:buFont typeface="Webdings" pitchFamily="18" charset="2"/>
              <a:buNone/>
            </a:pPr>
            <a:r>
              <a:rPr lang="de-DE" smtClean="0"/>
              <a:t>	</a:t>
            </a:r>
            <a:r>
              <a:rPr lang="de-DE" smtClean="0">
                <a:sym typeface="Symbol" pitchFamily="18" charset="2"/>
              </a:rPr>
              <a:t></a:t>
            </a:r>
            <a:r>
              <a:rPr lang="de-DE" baseline="-25000" smtClean="0">
                <a:sym typeface="Symbol" pitchFamily="18" charset="2"/>
              </a:rPr>
              <a:t>V1. Vorgänger(</a:t>
            </a:r>
            <a:r>
              <a:rPr lang="de-DE" smtClean="0">
                <a:sym typeface="Symbol" pitchFamily="18" charset="2"/>
              </a:rPr>
              <a:t></a:t>
            </a:r>
            <a:r>
              <a:rPr lang="de-DE" baseline="-25000" smtClean="0">
                <a:sym typeface="Symbol" pitchFamily="18" charset="2"/>
              </a:rPr>
              <a:t>V2. Nachfolger=5216  V1.Nachfolger = V2.Vorgänger</a:t>
            </a:r>
          </a:p>
          <a:p>
            <a:pPr>
              <a:buFont typeface="Webdings" pitchFamily="18" charset="2"/>
              <a:buNone/>
            </a:pPr>
            <a:r>
              <a:rPr lang="de-DE" baseline="-25000" smtClean="0">
                <a:sym typeface="Symbol" pitchFamily="18" charset="2"/>
              </a:rPr>
              <a:t>				</a:t>
            </a:r>
            <a:r>
              <a:rPr lang="de-DE" smtClean="0">
                <a:sym typeface="Symbol" pitchFamily="18" charset="2"/>
              </a:rPr>
              <a:t>(</a:t>
            </a:r>
            <a:r>
              <a:rPr lang="de-DE" baseline="-25000" smtClean="0">
                <a:sym typeface="Symbol" pitchFamily="18" charset="2"/>
              </a:rPr>
              <a:t>V1</a:t>
            </a:r>
            <a:r>
              <a:rPr lang="de-DE" smtClean="0">
                <a:sym typeface="Symbol" pitchFamily="18" charset="2"/>
              </a:rPr>
              <a:t> (voraussetzen) x </a:t>
            </a:r>
            <a:r>
              <a:rPr lang="de-DE" baseline="-25000" smtClean="0">
                <a:sym typeface="Symbol" pitchFamily="18" charset="2"/>
              </a:rPr>
              <a:t>V2 </a:t>
            </a:r>
            <a:r>
              <a:rPr lang="de-DE" smtClean="0">
                <a:sym typeface="Symbol" pitchFamily="18" charset="2"/>
              </a:rPr>
              <a:t>(voraussetzen)))</a:t>
            </a:r>
          </a:p>
          <a:p>
            <a:pPr>
              <a:buFont typeface="Webdings" pitchFamily="18" charset="2"/>
              <a:buNone/>
            </a:pPr>
            <a:endParaRPr lang="de-DE" smtClean="0">
              <a:sym typeface="Symbol" pitchFamily="18" charset="2"/>
            </a:endParaRPr>
          </a:p>
          <a:p>
            <a:r>
              <a:rPr lang="de-DE" smtClean="0"/>
              <a:t>Umbennung von Attributen</a:t>
            </a:r>
          </a:p>
          <a:p>
            <a:pPr>
              <a:buFont typeface="Webdings" pitchFamily="18" charset="2"/>
              <a:buNone/>
            </a:pPr>
            <a:r>
              <a:rPr lang="de-DE" smtClean="0"/>
              <a:t>		 	</a:t>
            </a:r>
            <a:r>
              <a:rPr lang="de-DE" smtClean="0">
                <a:sym typeface="Symbol" pitchFamily="18" charset="2"/>
              </a:rPr>
              <a:t></a:t>
            </a:r>
            <a:r>
              <a:rPr lang="de-DE" baseline="-25000" smtClean="0">
                <a:sym typeface="Symbol" pitchFamily="18" charset="2"/>
              </a:rPr>
              <a:t>Voraussetzung  Vorgänger </a:t>
            </a:r>
            <a:r>
              <a:rPr lang="de-DE" smtClean="0">
                <a:sym typeface="Symbol" pitchFamily="18" charset="2"/>
              </a:rPr>
              <a:t>(voraussetzen)</a:t>
            </a:r>
            <a:endParaRPr lang="de-DE" baseline="-25000" smtClean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Formale Definition der Algebra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638800"/>
          </a:xfrm>
        </p:spPr>
        <p:txBody>
          <a:bodyPr/>
          <a:lstStyle/>
          <a:p>
            <a:pPr>
              <a:lnSpc>
                <a:spcPct val="110000"/>
              </a:lnSpc>
            </a:pPr>
            <a:endParaRPr lang="de-DE" smtClean="0"/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de-DE" smtClean="0"/>
              <a:t>Basisausdrücke</a:t>
            </a:r>
          </a:p>
          <a:p>
            <a:pPr>
              <a:lnSpc>
                <a:spcPct val="110000"/>
              </a:lnSpc>
            </a:pPr>
            <a:r>
              <a:rPr lang="de-DE" smtClean="0"/>
              <a:t>Relation der Datenbank oder</a:t>
            </a:r>
          </a:p>
          <a:p>
            <a:pPr>
              <a:lnSpc>
                <a:spcPct val="110000"/>
              </a:lnSpc>
            </a:pPr>
            <a:r>
              <a:rPr lang="de-DE" smtClean="0"/>
              <a:t>konstante Relationen</a:t>
            </a:r>
          </a:p>
          <a:p>
            <a:pPr>
              <a:lnSpc>
                <a:spcPct val="110000"/>
              </a:lnSpc>
            </a:pPr>
            <a:endParaRPr lang="de-DE" smtClean="0"/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de-DE" smtClean="0"/>
              <a:t>Operationen</a:t>
            </a:r>
          </a:p>
          <a:p>
            <a:pPr>
              <a:lnSpc>
                <a:spcPct val="110000"/>
              </a:lnSpc>
            </a:pPr>
            <a:r>
              <a:rPr lang="de-DE" smtClean="0"/>
              <a:t>Selektion: </a:t>
            </a:r>
            <a:r>
              <a:rPr lang="de-DE" smtClean="0">
                <a:sym typeface="Symbol" pitchFamily="18" charset="2"/>
              </a:rPr>
              <a:t></a:t>
            </a:r>
            <a:r>
              <a:rPr lang="de-DE" baseline="-25000" smtClean="0">
                <a:sym typeface="Symbol" pitchFamily="18" charset="2"/>
              </a:rPr>
              <a:t>p</a:t>
            </a:r>
            <a:r>
              <a:rPr lang="de-DE" smtClean="0">
                <a:sym typeface="Symbol" pitchFamily="18" charset="2"/>
              </a:rPr>
              <a:t> (E</a:t>
            </a:r>
            <a:r>
              <a:rPr lang="de-DE" baseline="-25000" smtClean="0">
                <a:sym typeface="Symbol" pitchFamily="18" charset="2"/>
              </a:rPr>
              <a:t>1</a:t>
            </a:r>
            <a:r>
              <a:rPr lang="de-DE" smtClean="0">
                <a:sym typeface="Symbol" pitchFamily="18" charset="2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de-DE" smtClean="0">
                <a:sym typeface="Symbol" pitchFamily="18" charset="2"/>
              </a:rPr>
              <a:t>Projektion: </a:t>
            </a:r>
            <a:r>
              <a:rPr lang="de-DE" baseline="-25000" smtClean="0">
                <a:sym typeface="Symbol" pitchFamily="18" charset="2"/>
              </a:rPr>
              <a:t>S</a:t>
            </a:r>
            <a:r>
              <a:rPr lang="de-DE" smtClean="0">
                <a:sym typeface="Symbol" pitchFamily="18" charset="2"/>
              </a:rPr>
              <a:t> (E</a:t>
            </a:r>
            <a:r>
              <a:rPr lang="de-DE" baseline="-25000" smtClean="0">
                <a:sym typeface="Symbol" pitchFamily="18" charset="2"/>
              </a:rPr>
              <a:t>1</a:t>
            </a:r>
            <a:r>
              <a:rPr lang="de-DE" smtClean="0">
                <a:sym typeface="Symbol" pitchFamily="18" charset="2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de-DE" smtClean="0">
                <a:sym typeface="Symbol" pitchFamily="18" charset="2"/>
              </a:rPr>
              <a:t>Kartesisches Produkt: E</a:t>
            </a:r>
            <a:r>
              <a:rPr lang="de-DE" baseline="-25000" smtClean="0">
                <a:sym typeface="Symbol" pitchFamily="18" charset="2"/>
              </a:rPr>
              <a:t>1</a:t>
            </a:r>
            <a:r>
              <a:rPr lang="de-DE" smtClean="0">
                <a:sym typeface="Symbol" pitchFamily="18" charset="2"/>
              </a:rPr>
              <a:t> x E</a:t>
            </a:r>
            <a:r>
              <a:rPr lang="de-DE" baseline="-25000" smtClean="0">
                <a:sym typeface="Symbol" pitchFamily="18" charset="2"/>
              </a:rPr>
              <a:t>2</a:t>
            </a:r>
          </a:p>
          <a:p>
            <a:pPr>
              <a:lnSpc>
                <a:spcPct val="110000"/>
              </a:lnSpc>
            </a:pPr>
            <a:r>
              <a:rPr lang="de-DE" smtClean="0">
                <a:sym typeface="Symbol" pitchFamily="18" charset="2"/>
              </a:rPr>
              <a:t>Umbenennung: </a:t>
            </a:r>
            <a:r>
              <a:rPr lang="de-DE" baseline="-25000" smtClean="0">
                <a:sym typeface="Symbol" pitchFamily="18" charset="2"/>
              </a:rPr>
              <a:t>V </a:t>
            </a:r>
            <a:r>
              <a:rPr lang="de-DE" smtClean="0">
                <a:sym typeface="Symbol" pitchFamily="18" charset="2"/>
              </a:rPr>
              <a:t>(E</a:t>
            </a:r>
            <a:r>
              <a:rPr lang="de-DE" baseline="-25000" smtClean="0">
                <a:sym typeface="Symbol" pitchFamily="18" charset="2"/>
              </a:rPr>
              <a:t>1</a:t>
            </a:r>
            <a:r>
              <a:rPr lang="de-DE" smtClean="0">
                <a:sym typeface="Symbol" pitchFamily="18" charset="2"/>
              </a:rPr>
              <a:t>), </a:t>
            </a:r>
            <a:r>
              <a:rPr lang="de-DE" baseline="-25000" smtClean="0">
                <a:sym typeface="Symbol" pitchFamily="18" charset="2"/>
              </a:rPr>
              <a:t>A  B </a:t>
            </a:r>
            <a:r>
              <a:rPr lang="de-DE" smtClean="0">
                <a:sym typeface="Symbol" pitchFamily="18" charset="2"/>
              </a:rPr>
              <a:t>(E</a:t>
            </a:r>
            <a:r>
              <a:rPr lang="de-DE" baseline="-25000" smtClean="0">
                <a:sym typeface="Symbol" pitchFamily="18" charset="2"/>
              </a:rPr>
              <a:t>1</a:t>
            </a:r>
            <a:r>
              <a:rPr lang="de-DE" smtClean="0">
                <a:sym typeface="Symbol" pitchFamily="18" charset="2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de-DE" smtClean="0">
                <a:sym typeface="Symbol" pitchFamily="18" charset="2"/>
              </a:rPr>
              <a:t>Vereinigung: E</a:t>
            </a:r>
            <a:r>
              <a:rPr lang="de-DE" baseline="-25000" smtClean="0">
                <a:sym typeface="Symbol" pitchFamily="18" charset="2"/>
              </a:rPr>
              <a:t>1</a:t>
            </a:r>
            <a:r>
              <a:rPr lang="de-DE" smtClean="0">
                <a:sym typeface="Symbol" pitchFamily="18" charset="2"/>
              </a:rPr>
              <a:t>  E</a:t>
            </a:r>
            <a:r>
              <a:rPr lang="de-DE" baseline="-25000" smtClean="0">
                <a:sym typeface="Symbol" pitchFamily="18" charset="2"/>
              </a:rPr>
              <a:t>2</a:t>
            </a:r>
            <a:r>
              <a:rPr lang="de-DE" smtClean="0">
                <a:sym typeface="Symbol" pitchFamily="18" charset="2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de-DE" smtClean="0">
                <a:sym typeface="Symbol" pitchFamily="18" charset="2"/>
              </a:rPr>
              <a:t>Differenz: E</a:t>
            </a:r>
            <a:r>
              <a:rPr lang="de-DE" baseline="-25000" smtClean="0">
                <a:sym typeface="Symbol" pitchFamily="18" charset="2"/>
              </a:rPr>
              <a:t>1</a:t>
            </a:r>
            <a:r>
              <a:rPr lang="de-DE" smtClean="0">
                <a:sym typeface="Symbol" pitchFamily="18" charset="2"/>
              </a:rPr>
              <a:t>- E</a:t>
            </a:r>
            <a:r>
              <a:rPr lang="de-DE" baseline="-25000" smtClean="0">
                <a:sym typeface="Symbol" pitchFamily="18" charset="2"/>
              </a:rPr>
              <a:t>2</a:t>
            </a:r>
            <a:r>
              <a:rPr lang="de-DE" smtClean="0"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04800"/>
            <a:ext cx="9144000" cy="1143000"/>
          </a:xfrm>
        </p:spPr>
        <p:txBody>
          <a:bodyPr/>
          <a:lstStyle/>
          <a:p>
            <a:pPr algn="ctr"/>
            <a:r>
              <a:rPr lang="de-DE" smtClean="0"/>
              <a:t>Der natürliche Verbund (Join)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50292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/>
              <a:t>Gegeben seien: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/>
              <a:t>R(A</a:t>
            </a:r>
            <a:r>
              <a:rPr lang="de-DE" baseline="-25000"/>
              <a:t>1</a:t>
            </a:r>
            <a:r>
              <a:rPr lang="de-DE"/>
              <a:t>,..., A</a:t>
            </a:r>
            <a:r>
              <a:rPr lang="de-DE" baseline="-25000"/>
              <a:t>m</a:t>
            </a:r>
            <a:r>
              <a:rPr lang="de-DE"/>
              <a:t>, B</a:t>
            </a:r>
            <a:r>
              <a:rPr lang="de-DE" baseline="-25000"/>
              <a:t>1</a:t>
            </a:r>
            <a:r>
              <a:rPr lang="de-DE"/>
              <a:t>,..., B</a:t>
            </a:r>
            <a:r>
              <a:rPr lang="de-DE" baseline="-25000"/>
              <a:t>k</a:t>
            </a:r>
            <a:r>
              <a:rPr lang="de-DE"/>
              <a:t>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/>
              <a:t>S(B</a:t>
            </a:r>
            <a:r>
              <a:rPr lang="de-DE" baseline="-25000"/>
              <a:t>1</a:t>
            </a:r>
            <a:r>
              <a:rPr lang="de-DE"/>
              <a:t>,..., B</a:t>
            </a:r>
            <a:r>
              <a:rPr lang="de-DE" baseline="-25000"/>
              <a:t>k</a:t>
            </a:r>
            <a:r>
              <a:rPr lang="de-DE"/>
              <a:t>, C</a:t>
            </a:r>
            <a:r>
              <a:rPr lang="de-DE" baseline="-25000"/>
              <a:t>1</a:t>
            </a:r>
            <a:r>
              <a:rPr lang="de-DE"/>
              <a:t>,..., C</a:t>
            </a:r>
            <a:r>
              <a:rPr lang="de-DE" baseline="-25000"/>
              <a:t>n</a:t>
            </a:r>
            <a:r>
              <a:rPr lang="de-DE"/>
              <a:t>)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0" y="2852738"/>
            <a:ext cx="8964613" cy="457200"/>
          </a:xfrm>
          <a:prstGeom prst="rect">
            <a:avLst/>
          </a:prstGeom>
          <a:solidFill>
            <a:srgbClr val="99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R </a:t>
            </a:r>
            <a:r>
              <a:rPr lang="de-DE">
                <a:latin typeface="JoinFont" pitchFamily="2" charset="0"/>
              </a:rPr>
              <a:t>A</a:t>
            </a:r>
            <a:r>
              <a:rPr lang="de-DE"/>
              <a:t> S = </a:t>
            </a:r>
            <a:r>
              <a:rPr lang="de-DE">
                <a:sym typeface="Symbol" pitchFamily="18" charset="2"/>
              </a:rPr>
              <a:t></a:t>
            </a:r>
            <a:r>
              <a:rPr lang="de-DE" baseline="-25000"/>
              <a:t>A1,..., Am, R.B1,..., R.Bk, C1,..., Cn</a:t>
            </a:r>
            <a:r>
              <a:rPr lang="de-DE"/>
              <a:t>(</a:t>
            </a:r>
            <a:r>
              <a:rPr lang="de-DE">
                <a:sym typeface="Symbol" pitchFamily="18" charset="2"/>
              </a:rPr>
              <a:t></a:t>
            </a:r>
            <a:r>
              <a:rPr lang="de-DE" baseline="-25000"/>
              <a:t>R.B1=S. B1  </a:t>
            </a:r>
            <a:r>
              <a:rPr lang="de-DE" baseline="-25000">
                <a:sym typeface="Symbol" pitchFamily="18" charset="2"/>
              </a:rPr>
              <a:t>... R.</a:t>
            </a:r>
            <a:r>
              <a:rPr lang="de-DE" baseline="-25000"/>
              <a:t>Bk</a:t>
            </a:r>
            <a:r>
              <a:rPr lang="de-DE" baseline="-25000">
                <a:sym typeface="Symbol" pitchFamily="18" charset="2"/>
              </a:rPr>
              <a:t> = S.</a:t>
            </a:r>
            <a:r>
              <a:rPr lang="de-DE" baseline="-25000"/>
              <a:t>Bk</a:t>
            </a:r>
            <a:r>
              <a:rPr lang="de-DE"/>
              <a:t>(RxS))</a:t>
            </a:r>
          </a:p>
        </p:txBody>
      </p:sp>
      <p:graphicFrame>
        <p:nvGraphicFramePr>
          <p:cNvPr id="109116" name="Group 572"/>
          <p:cNvGraphicFramePr>
            <a:graphicFrameLocks noGrp="1"/>
          </p:cNvGraphicFramePr>
          <p:nvPr/>
        </p:nvGraphicFramePr>
        <p:xfrm>
          <a:off x="1066800" y="4305300"/>
          <a:ext cx="73914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47700"/>
                <a:gridCol w="647700"/>
                <a:gridCol w="647700"/>
                <a:gridCol w="647700"/>
                <a:gridCol w="590550"/>
                <a:gridCol w="590550"/>
                <a:gridCol w="590550"/>
                <a:gridCol w="590550"/>
              </a:tblGrid>
              <a:tr h="228600">
                <a:tc gridSpan="1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 </a:t>
                      </a: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JoinFont" pitchFamily="2" charset="0"/>
                        </a:rPr>
                        <a:t>A </a:t>
                      </a: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 </a:t>
                      </a: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 S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 </a:t>
                      </a: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 S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 </a:t>
                      </a: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 R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108" name="Line 163"/>
          <p:cNvSpPr>
            <a:spLocks noChangeShapeType="1"/>
          </p:cNvSpPr>
          <p:nvPr/>
        </p:nvSpPr>
        <p:spPr bwMode="auto">
          <a:xfrm>
            <a:off x="13716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09" name="Line 164"/>
          <p:cNvSpPr>
            <a:spLocks noChangeShapeType="1"/>
          </p:cNvSpPr>
          <p:nvPr/>
        </p:nvSpPr>
        <p:spPr bwMode="auto">
          <a:xfrm>
            <a:off x="19812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10" name="Line 165"/>
          <p:cNvSpPr>
            <a:spLocks noChangeShapeType="1"/>
          </p:cNvSpPr>
          <p:nvPr/>
        </p:nvSpPr>
        <p:spPr bwMode="auto">
          <a:xfrm>
            <a:off x="25908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11" name="Line 166"/>
          <p:cNvSpPr>
            <a:spLocks noChangeShapeType="1"/>
          </p:cNvSpPr>
          <p:nvPr/>
        </p:nvSpPr>
        <p:spPr bwMode="auto">
          <a:xfrm>
            <a:off x="32004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12" name="Line 167"/>
          <p:cNvSpPr>
            <a:spLocks noChangeShapeType="1"/>
          </p:cNvSpPr>
          <p:nvPr/>
        </p:nvSpPr>
        <p:spPr bwMode="auto">
          <a:xfrm>
            <a:off x="38100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13" name="Line 168"/>
          <p:cNvSpPr>
            <a:spLocks noChangeShapeType="1"/>
          </p:cNvSpPr>
          <p:nvPr/>
        </p:nvSpPr>
        <p:spPr bwMode="auto">
          <a:xfrm>
            <a:off x="44958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14" name="Line 169"/>
          <p:cNvSpPr>
            <a:spLocks noChangeShapeType="1"/>
          </p:cNvSpPr>
          <p:nvPr/>
        </p:nvSpPr>
        <p:spPr bwMode="auto">
          <a:xfrm>
            <a:off x="51054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15" name="Line 170"/>
          <p:cNvSpPr>
            <a:spLocks noChangeShapeType="1"/>
          </p:cNvSpPr>
          <p:nvPr/>
        </p:nvSpPr>
        <p:spPr bwMode="auto">
          <a:xfrm>
            <a:off x="57150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16" name="Line 171"/>
          <p:cNvSpPr>
            <a:spLocks noChangeShapeType="1"/>
          </p:cNvSpPr>
          <p:nvPr/>
        </p:nvSpPr>
        <p:spPr bwMode="auto">
          <a:xfrm>
            <a:off x="64008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17" name="Line 172"/>
          <p:cNvSpPr>
            <a:spLocks noChangeShapeType="1"/>
          </p:cNvSpPr>
          <p:nvPr/>
        </p:nvSpPr>
        <p:spPr bwMode="auto">
          <a:xfrm>
            <a:off x="70104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18" name="Line 173"/>
          <p:cNvSpPr>
            <a:spLocks noChangeShapeType="1"/>
          </p:cNvSpPr>
          <p:nvPr/>
        </p:nvSpPr>
        <p:spPr bwMode="auto">
          <a:xfrm>
            <a:off x="75438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19" name="Line 174"/>
          <p:cNvSpPr>
            <a:spLocks noChangeShapeType="1"/>
          </p:cNvSpPr>
          <p:nvPr/>
        </p:nvSpPr>
        <p:spPr bwMode="auto">
          <a:xfrm>
            <a:off x="8153400" y="5638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/>
          <a:lstStyle/>
          <a:p>
            <a:pPr algn="ctr"/>
            <a:r>
              <a:rPr lang="de-DE" smtClean="0"/>
              <a:t>Drei-Wege-Join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752600" y="1905000"/>
            <a:ext cx="5410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(Studenten </a:t>
            </a:r>
            <a:r>
              <a:rPr lang="de-DE">
                <a:latin typeface="JoinFont" pitchFamily="2" charset="0"/>
              </a:rPr>
              <a:t>A</a:t>
            </a:r>
            <a:r>
              <a:rPr lang="de-DE"/>
              <a:t> hören) </a:t>
            </a:r>
            <a:r>
              <a:rPr lang="de-DE">
                <a:latin typeface="JoinFont" pitchFamily="2" charset="0"/>
              </a:rPr>
              <a:t>A</a:t>
            </a:r>
            <a:r>
              <a:rPr lang="de-DE"/>
              <a:t> Vorlesungen </a:t>
            </a:r>
          </a:p>
        </p:txBody>
      </p:sp>
      <p:graphicFrame>
        <p:nvGraphicFramePr>
          <p:cNvPr id="110284" name="Group 716"/>
          <p:cNvGraphicFramePr>
            <a:graphicFrameLocks noGrp="1"/>
          </p:cNvGraphicFramePr>
          <p:nvPr/>
        </p:nvGraphicFramePr>
        <p:xfrm>
          <a:off x="152400" y="2743200"/>
          <a:ext cx="8839200" cy="3100390"/>
        </p:xfrm>
        <a:graphic>
          <a:graphicData uri="http://schemas.openxmlformats.org/drawingml/2006/table">
            <a:tbl>
              <a:tblPr/>
              <a:tblGrid>
                <a:gridCol w="914400"/>
                <a:gridCol w="1143000"/>
                <a:gridCol w="1295400"/>
                <a:gridCol w="990600"/>
                <a:gridCol w="2438400"/>
                <a:gridCol w="609600"/>
                <a:gridCol w="1447800"/>
              </a:tblGrid>
              <a:tr h="436563">
                <a:tc grid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(Studenten </a:t>
                      </a: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JoinFont" pitchFamily="2" charset="0"/>
                        </a:rPr>
                        <a:t>A</a:t>
                      </a: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hören) </a:t>
                      </a: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JoinFont" pitchFamily="2" charset="0"/>
                        </a:rPr>
                        <a:t>A</a:t>
                      </a: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Semester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VorlNr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Titel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SWS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gelesenVon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26120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Fichte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Grundzüge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Jonas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Glaube und Wissen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Carnap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Wissenschftstheorie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mtClean="0"/>
              <a:t>Allgemeiner Join (Theta-Join)</a:t>
            </a:r>
          </a:p>
        </p:txBody>
      </p:sp>
      <p:sp>
        <p:nvSpPr>
          <p:cNvPr id="47107" name="Rectangle 4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de-DE" smtClean="0"/>
              <a:t>Gegeben seien folgende Relationen(-Schemata)</a:t>
            </a:r>
          </a:p>
          <a:p>
            <a:pPr lvl="1"/>
            <a:r>
              <a:rPr kumimoji="0" lang="de-DE" smtClean="0"/>
              <a:t>R(A1, ..., An) und </a:t>
            </a:r>
          </a:p>
          <a:p>
            <a:pPr lvl="1"/>
            <a:r>
              <a:rPr kumimoji="0" lang="de-DE" smtClean="0"/>
              <a:t>S(B1, ..., Bm)</a:t>
            </a:r>
          </a:p>
          <a:p>
            <a:pPr>
              <a:buFont typeface="Webdings" pitchFamily="18" charset="2"/>
              <a:buNone/>
            </a:pPr>
            <a:endParaRPr lang="de-DE" smtClean="0"/>
          </a:p>
        </p:txBody>
      </p:sp>
      <p:graphicFrame>
        <p:nvGraphicFramePr>
          <p:cNvPr id="111050" name="Group 458"/>
          <p:cNvGraphicFramePr>
            <a:graphicFrameLocks noGrp="1"/>
          </p:cNvGraphicFramePr>
          <p:nvPr/>
        </p:nvGraphicFramePr>
        <p:xfrm>
          <a:off x="1066800" y="3886200"/>
          <a:ext cx="7391400" cy="2212848"/>
        </p:xfrm>
        <a:graphic>
          <a:graphicData uri="http://schemas.openxmlformats.org/drawingml/2006/table">
            <a:tbl>
              <a:tblPr/>
              <a:tblGrid>
                <a:gridCol w="933450"/>
                <a:gridCol w="933450"/>
                <a:gridCol w="933450"/>
                <a:gridCol w="933450"/>
                <a:gridCol w="914400"/>
                <a:gridCol w="914400"/>
                <a:gridCol w="914400"/>
                <a:gridCol w="914400"/>
              </a:tblGrid>
              <a:tr h="228600"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 </a:t>
                      </a: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JoinFont" pitchFamily="2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JoinFont" pitchFamily="2" charset="0"/>
                          <a:sym typeface="Symbol" pitchFamily="18" charset="2"/>
                        </a:rPr>
                        <a:t>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JoinFont" pitchFamily="2" charset="0"/>
                        </a:rPr>
                        <a:t> </a:t>
                      </a: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42" name="Text Box 51"/>
          <p:cNvSpPr txBox="1">
            <a:spLocks noChangeArrowheads="1"/>
          </p:cNvSpPr>
          <p:nvPr/>
        </p:nvSpPr>
        <p:spPr bwMode="auto">
          <a:xfrm>
            <a:off x="3810000" y="3222625"/>
            <a:ext cx="1828800" cy="9683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None/>
            </a:pPr>
            <a:r>
              <a:rPr kumimoji="1" lang="de-DE">
                <a:solidFill>
                  <a:schemeClr val="tx2"/>
                </a:solidFill>
                <a:latin typeface="Tahoma" pitchFamily="34" charset="0"/>
              </a:rPr>
              <a:t>R </a:t>
            </a:r>
            <a:r>
              <a:rPr kumimoji="1" lang="de-DE">
                <a:solidFill>
                  <a:schemeClr val="tx2"/>
                </a:solidFill>
                <a:latin typeface="JoinFont" pitchFamily="2" charset="0"/>
              </a:rPr>
              <a:t>A</a:t>
            </a:r>
            <a:r>
              <a:rPr kumimoji="1" lang="de-DE" baseline="-25000">
                <a:solidFill>
                  <a:schemeClr val="tx2"/>
                </a:solidFill>
                <a:latin typeface="JoinFont" pitchFamily="2" charset="0"/>
                <a:sym typeface="Symbol" pitchFamily="18" charset="2"/>
              </a:rPr>
              <a:t></a:t>
            </a:r>
            <a:r>
              <a:rPr kumimoji="1" lang="de-DE">
                <a:solidFill>
                  <a:schemeClr val="tx2"/>
                </a:solidFill>
                <a:latin typeface="JoinFont" pitchFamily="2" charset="0"/>
              </a:rPr>
              <a:t> </a:t>
            </a:r>
            <a:r>
              <a:rPr kumimoji="1" lang="de-DE">
                <a:solidFill>
                  <a:schemeClr val="tx2"/>
                </a:solidFill>
                <a:latin typeface="Tahoma" pitchFamily="34" charset="0"/>
              </a:rPr>
              <a:t>S</a:t>
            </a:r>
          </a:p>
          <a:p>
            <a:pPr>
              <a:spcBef>
                <a:spcPct val="50000"/>
              </a:spcBef>
            </a:pPr>
            <a:endParaRPr lang="de-DE"/>
          </a:p>
        </p:txBody>
      </p:sp>
      <p:sp>
        <p:nvSpPr>
          <p:cNvPr id="47143" name="Line 112"/>
          <p:cNvSpPr>
            <a:spLocks noChangeShapeType="1"/>
          </p:cNvSpPr>
          <p:nvPr/>
        </p:nvSpPr>
        <p:spPr bwMode="auto">
          <a:xfrm>
            <a:off x="1524000" y="57150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7144" name="Line 113"/>
          <p:cNvSpPr>
            <a:spLocks noChangeShapeType="1"/>
          </p:cNvSpPr>
          <p:nvPr/>
        </p:nvSpPr>
        <p:spPr bwMode="auto">
          <a:xfrm>
            <a:off x="2438400" y="57150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7145" name="Line 114"/>
          <p:cNvSpPr>
            <a:spLocks noChangeShapeType="1"/>
          </p:cNvSpPr>
          <p:nvPr/>
        </p:nvSpPr>
        <p:spPr bwMode="auto">
          <a:xfrm>
            <a:off x="3352800" y="57150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7146" name="Line 115"/>
          <p:cNvSpPr>
            <a:spLocks noChangeShapeType="1"/>
          </p:cNvSpPr>
          <p:nvPr/>
        </p:nvSpPr>
        <p:spPr bwMode="auto">
          <a:xfrm>
            <a:off x="4343400" y="57150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7147" name="Line 116"/>
          <p:cNvSpPr>
            <a:spLocks noChangeShapeType="1"/>
          </p:cNvSpPr>
          <p:nvPr/>
        </p:nvSpPr>
        <p:spPr bwMode="auto">
          <a:xfrm>
            <a:off x="5181600" y="57150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7148" name="Line 117"/>
          <p:cNvSpPr>
            <a:spLocks noChangeShapeType="1"/>
          </p:cNvSpPr>
          <p:nvPr/>
        </p:nvSpPr>
        <p:spPr bwMode="auto">
          <a:xfrm>
            <a:off x="6172200" y="57150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7149" name="Line 118"/>
          <p:cNvSpPr>
            <a:spLocks noChangeShapeType="1"/>
          </p:cNvSpPr>
          <p:nvPr/>
        </p:nvSpPr>
        <p:spPr bwMode="auto">
          <a:xfrm>
            <a:off x="7086600" y="57150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7150" name="Line 119"/>
          <p:cNvSpPr>
            <a:spLocks noChangeShapeType="1"/>
          </p:cNvSpPr>
          <p:nvPr/>
        </p:nvSpPr>
        <p:spPr bwMode="auto">
          <a:xfrm>
            <a:off x="8001000" y="57150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7151" name="Text Box 460"/>
          <p:cNvSpPr txBox="1">
            <a:spLocks noChangeArrowheads="1"/>
          </p:cNvSpPr>
          <p:nvPr/>
        </p:nvSpPr>
        <p:spPr bwMode="auto">
          <a:xfrm>
            <a:off x="0" y="2667000"/>
            <a:ext cx="8964613" cy="457200"/>
          </a:xfrm>
          <a:prstGeom prst="rect">
            <a:avLst/>
          </a:prstGeom>
          <a:solidFill>
            <a:srgbClr val="99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R </a:t>
            </a:r>
            <a:r>
              <a:rPr lang="de-DE">
                <a:latin typeface="JoinFont" pitchFamily="2" charset="0"/>
              </a:rPr>
              <a:t>A </a:t>
            </a:r>
            <a:r>
              <a:rPr kumimoji="1" lang="de-DE" baseline="-25000">
                <a:solidFill>
                  <a:schemeClr val="tx2"/>
                </a:solidFill>
                <a:latin typeface="JoinFont" pitchFamily="2" charset="0"/>
                <a:sym typeface="Symbol" pitchFamily="18" charset="2"/>
              </a:rPr>
              <a:t></a:t>
            </a:r>
            <a:r>
              <a:rPr lang="de-DE"/>
              <a:t> S = </a:t>
            </a:r>
            <a:r>
              <a:rPr lang="de-DE">
                <a:sym typeface="Symbol" pitchFamily="18" charset="2"/>
              </a:rPr>
              <a:t></a:t>
            </a:r>
            <a:r>
              <a:rPr kumimoji="1" lang="de-DE" baseline="-25000">
                <a:solidFill>
                  <a:schemeClr val="tx2"/>
                </a:solidFill>
                <a:latin typeface="JoinFont" pitchFamily="2" charset="0"/>
                <a:sym typeface="Symbol" pitchFamily="18" charset="2"/>
              </a:rPr>
              <a:t> </a:t>
            </a:r>
            <a:r>
              <a:rPr lang="de-DE"/>
              <a:t>(R x 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/>
          <a:lstStyle/>
          <a:p>
            <a:pPr algn="ctr"/>
            <a:r>
              <a:rPr lang="de-DE" smtClean="0"/>
              <a:t>Andere Join-Arten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-304800" y="9906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natürlicher Join</a:t>
            </a:r>
          </a:p>
        </p:txBody>
      </p:sp>
      <p:graphicFrame>
        <p:nvGraphicFramePr>
          <p:cNvPr id="112310" name="Group 694"/>
          <p:cNvGraphicFramePr>
            <a:graphicFrameLocks noGrp="1"/>
          </p:cNvGraphicFramePr>
          <p:nvPr/>
        </p:nvGraphicFramePr>
        <p:xfrm>
          <a:off x="304800" y="1752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308" name="Group 692"/>
          <p:cNvGraphicFramePr>
            <a:graphicFrameLocks noGrp="1"/>
          </p:cNvGraphicFramePr>
          <p:nvPr/>
        </p:nvGraphicFramePr>
        <p:xfrm>
          <a:off x="2971800" y="1752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72" name="Text Box 138"/>
          <p:cNvSpPr txBox="1">
            <a:spLocks noChangeArrowheads="1"/>
          </p:cNvSpPr>
          <p:nvPr/>
        </p:nvSpPr>
        <p:spPr bwMode="auto">
          <a:xfrm>
            <a:off x="2362200" y="2438400"/>
            <a:ext cx="533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JoinFont" pitchFamily="2" charset="0"/>
              </a:rPr>
              <a:t>A</a:t>
            </a:r>
          </a:p>
        </p:txBody>
      </p:sp>
      <p:sp>
        <p:nvSpPr>
          <p:cNvPr id="48173" name="Text Box 139"/>
          <p:cNvSpPr txBox="1">
            <a:spLocks noChangeArrowheads="1"/>
          </p:cNvSpPr>
          <p:nvPr/>
        </p:nvSpPr>
        <p:spPr bwMode="auto">
          <a:xfrm>
            <a:off x="4876800" y="2514600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graphicFrame>
        <p:nvGraphicFramePr>
          <p:cNvPr id="112309" name="Group 693"/>
          <p:cNvGraphicFramePr>
            <a:graphicFrameLocks noGrp="1"/>
          </p:cNvGraphicFramePr>
          <p:nvPr/>
        </p:nvGraphicFramePr>
        <p:xfrm>
          <a:off x="5562600" y="2019300"/>
          <a:ext cx="3352800" cy="1261872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85800"/>
                <a:gridCol w="685800"/>
                <a:gridCol w="685800"/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535" name="Group 919"/>
          <p:cNvGraphicFramePr>
            <a:graphicFrameLocks noGrp="1"/>
          </p:cNvGraphicFramePr>
          <p:nvPr/>
        </p:nvGraphicFramePr>
        <p:xfrm>
          <a:off x="304800" y="47244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216" name="Text Box 202"/>
          <p:cNvSpPr txBox="1">
            <a:spLocks noChangeArrowheads="1"/>
          </p:cNvSpPr>
          <p:nvPr/>
        </p:nvSpPr>
        <p:spPr bwMode="auto">
          <a:xfrm>
            <a:off x="2362200" y="5410200"/>
            <a:ext cx="533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JoinFont" pitchFamily="2" charset="0"/>
              </a:rPr>
              <a:t>C</a:t>
            </a:r>
          </a:p>
        </p:txBody>
      </p:sp>
      <p:sp>
        <p:nvSpPr>
          <p:cNvPr id="48217" name="Text Box 203"/>
          <p:cNvSpPr txBox="1">
            <a:spLocks noChangeArrowheads="1"/>
          </p:cNvSpPr>
          <p:nvPr/>
        </p:nvSpPr>
        <p:spPr bwMode="auto">
          <a:xfrm>
            <a:off x="4876800" y="5486400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sp>
        <p:nvSpPr>
          <p:cNvPr id="48218" name="Text Box 204"/>
          <p:cNvSpPr txBox="1">
            <a:spLocks noChangeArrowheads="1"/>
          </p:cNvSpPr>
          <p:nvPr/>
        </p:nvSpPr>
        <p:spPr bwMode="auto">
          <a:xfrm>
            <a:off x="0" y="40386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linker äußerer Join</a:t>
            </a:r>
          </a:p>
        </p:txBody>
      </p:sp>
      <p:graphicFrame>
        <p:nvGraphicFramePr>
          <p:cNvPr id="112536" name="Group 920"/>
          <p:cNvGraphicFramePr>
            <a:graphicFrameLocks noGrp="1"/>
          </p:cNvGraphicFramePr>
          <p:nvPr/>
        </p:nvGraphicFramePr>
        <p:xfrm>
          <a:off x="2971800" y="47244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537" name="Group 921"/>
          <p:cNvGraphicFramePr>
            <a:graphicFrameLocks noGrp="1"/>
          </p:cNvGraphicFramePr>
          <p:nvPr/>
        </p:nvGraphicFramePr>
        <p:xfrm>
          <a:off x="5580063" y="4724400"/>
          <a:ext cx="33528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85800"/>
                <a:gridCol w="685800"/>
                <a:gridCol w="685800"/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74" name="Group 62"/>
          <p:cNvGraphicFramePr>
            <a:graphicFrameLocks noGrp="1"/>
          </p:cNvGraphicFramePr>
          <p:nvPr/>
        </p:nvGraphicFramePr>
        <p:xfrm>
          <a:off x="1066800" y="506413"/>
          <a:ext cx="6705600" cy="2523744"/>
        </p:xfrm>
        <a:graphic>
          <a:graphicData uri="http://schemas.openxmlformats.org/drawingml/2006/table">
            <a:tbl>
              <a:tblPr/>
              <a:tblGrid>
                <a:gridCol w="2544763"/>
                <a:gridCol w="2205037"/>
                <a:gridCol w="19558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Telefonbuch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Straße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Telefon#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Mickey Mouse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Main Street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4711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Minnie Mouse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Broadway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94725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Donald Duck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Broadway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95672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8" name="Text Box 61"/>
          <p:cNvSpPr txBox="1">
            <a:spLocks noChangeArrowheads="1"/>
          </p:cNvSpPr>
          <p:nvPr/>
        </p:nvSpPr>
        <p:spPr bwMode="auto">
          <a:xfrm>
            <a:off x="152400" y="3352800"/>
            <a:ext cx="8991600" cy="39258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b="1">
                <a:latin typeface="Tahoma" pitchFamily="34" charset="0"/>
              </a:rPr>
              <a:t>Ausprägung: </a:t>
            </a:r>
            <a:r>
              <a:rPr lang="de-DE">
                <a:latin typeface="Tahoma" pitchFamily="34" charset="0"/>
              </a:rPr>
              <a:t>der aktuelle Zustand der Datenbasis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b="1">
                <a:latin typeface="Tahoma" pitchFamily="34" charset="0"/>
              </a:rPr>
              <a:t>Schlüssel: </a:t>
            </a:r>
            <a:r>
              <a:rPr lang="de-DE">
                <a:latin typeface="Tahoma" pitchFamily="34" charset="0"/>
              </a:rPr>
              <a:t>minimale Menge von Attributen, deren Werte ein Tupel eindeutig identifizieren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de-DE" b="1">
                <a:latin typeface="Tahoma" pitchFamily="34" charset="0"/>
              </a:rPr>
              <a:t>Primärschlüssel: </a:t>
            </a:r>
            <a:r>
              <a:rPr lang="de-DE">
                <a:latin typeface="Tahoma" pitchFamily="34" charset="0"/>
              </a:rPr>
              <a:t>wird unterstrichen</a:t>
            </a:r>
          </a:p>
          <a:p>
            <a:pPr lvl="1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de-DE">
                <a:latin typeface="Tahoma" pitchFamily="34" charset="0"/>
              </a:rPr>
              <a:t>Einer der Schlüsselkandidaten wird als Primärschlüssel ausgewählt</a:t>
            </a:r>
          </a:p>
          <a:p>
            <a:pPr lvl="1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de-DE">
                <a:latin typeface="Tahoma" pitchFamily="34" charset="0"/>
              </a:rPr>
              <a:t>Hat eine besondere Bedeutung bei der Referenzierung von Tupeln </a:t>
            </a:r>
          </a:p>
          <a:p>
            <a:pPr algn="l">
              <a:spcBef>
                <a:spcPct val="50000"/>
              </a:spcBef>
            </a:pPr>
            <a:endParaRPr lang="de-DE" b="1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smtClean="0"/>
          </a:p>
        </p:txBody>
      </p:sp>
      <p:graphicFrame>
        <p:nvGraphicFramePr>
          <p:cNvPr id="113033" name="Group 393"/>
          <p:cNvGraphicFramePr>
            <a:graphicFrameLocks noGrp="1"/>
          </p:cNvGraphicFramePr>
          <p:nvPr/>
        </p:nvGraphicFramePr>
        <p:xfrm>
          <a:off x="304800" y="22860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175" name="Text Box 71"/>
          <p:cNvSpPr txBox="1">
            <a:spLocks noChangeArrowheads="1"/>
          </p:cNvSpPr>
          <p:nvPr/>
        </p:nvSpPr>
        <p:spPr bwMode="auto">
          <a:xfrm>
            <a:off x="2362200" y="2971800"/>
            <a:ext cx="533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JoinFont" pitchFamily="2" charset="0"/>
              </a:rPr>
              <a:t>D</a:t>
            </a:r>
          </a:p>
        </p:txBody>
      </p:sp>
      <p:sp>
        <p:nvSpPr>
          <p:cNvPr id="49176" name="Text Box 72"/>
          <p:cNvSpPr txBox="1">
            <a:spLocks noChangeArrowheads="1"/>
          </p:cNvSpPr>
          <p:nvPr/>
        </p:nvSpPr>
        <p:spPr bwMode="auto">
          <a:xfrm>
            <a:off x="4876800" y="3048000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sp>
        <p:nvSpPr>
          <p:cNvPr id="49177" name="Text Box 73"/>
          <p:cNvSpPr txBox="1">
            <a:spLocks noChangeArrowheads="1"/>
          </p:cNvSpPr>
          <p:nvPr/>
        </p:nvSpPr>
        <p:spPr bwMode="auto">
          <a:xfrm>
            <a:off x="-76200" y="13716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rechter äußerer Join</a:t>
            </a:r>
          </a:p>
        </p:txBody>
      </p:sp>
      <p:graphicFrame>
        <p:nvGraphicFramePr>
          <p:cNvPr id="113034" name="Group 394"/>
          <p:cNvGraphicFramePr>
            <a:graphicFrameLocks noGrp="1"/>
          </p:cNvGraphicFramePr>
          <p:nvPr/>
        </p:nvGraphicFramePr>
        <p:xfrm>
          <a:off x="2971800" y="22860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035" name="Group 395"/>
          <p:cNvGraphicFramePr>
            <a:graphicFrameLocks noGrp="1"/>
          </p:cNvGraphicFramePr>
          <p:nvPr/>
        </p:nvGraphicFramePr>
        <p:xfrm>
          <a:off x="5562600" y="2286000"/>
          <a:ext cx="33528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85800"/>
                <a:gridCol w="685800"/>
                <a:gridCol w="685800"/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04800"/>
            <a:ext cx="9144000" cy="1143000"/>
          </a:xfrm>
        </p:spPr>
        <p:txBody>
          <a:bodyPr/>
          <a:lstStyle/>
          <a:p>
            <a:pPr algn="ctr"/>
            <a:r>
              <a:rPr lang="de-DE" smtClean="0"/>
              <a:t>Andere Join-Arten</a:t>
            </a:r>
          </a:p>
        </p:txBody>
      </p:sp>
      <p:graphicFrame>
        <p:nvGraphicFramePr>
          <p:cNvPr id="114061" name="Group 397"/>
          <p:cNvGraphicFramePr>
            <a:graphicFrameLocks noGrp="1"/>
          </p:cNvGraphicFramePr>
          <p:nvPr/>
        </p:nvGraphicFramePr>
        <p:xfrm>
          <a:off x="304800" y="1752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0199" name="Text Box 65"/>
          <p:cNvSpPr txBox="1">
            <a:spLocks noChangeArrowheads="1"/>
          </p:cNvSpPr>
          <p:nvPr/>
        </p:nvSpPr>
        <p:spPr bwMode="auto">
          <a:xfrm>
            <a:off x="2362200" y="2438400"/>
            <a:ext cx="533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JoinFont" pitchFamily="2" charset="0"/>
              </a:rPr>
              <a:t>B</a:t>
            </a:r>
          </a:p>
        </p:txBody>
      </p:sp>
      <p:sp>
        <p:nvSpPr>
          <p:cNvPr id="50200" name="Text Box 66"/>
          <p:cNvSpPr txBox="1">
            <a:spLocks noChangeArrowheads="1"/>
          </p:cNvSpPr>
          <p:nvPr/>
        </p:nvSpPr>
        <p:spPr bwMode="auto">
          <a:xfrm>
            <a:off x="4876800" y="2514600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sp>
        <p:nvSpPr>
          <p:cNvPr id="50201" name="Text Box 67"/>
          <p:cNvSpPr txBox="1">
            <a:spLocks noChangeArrowheads="1"/>
          </p:cNvSpPr>
          <p:nvPr/>
        </p:nvSpPr>
        <p:spPr bwMode="auto">
          <a:xfrm>
            <a:off x="-381000" y="10668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äußerer Join</a:t>
            </a:r>
          </a:p>
        </p:txBody>
      </p:sp>
      <p:graphicFrame>
        <p:nvGraphicFramePr>
          <p:cNvPr id="114214" name="Group 550"/>
          <p:cNvGraphicFramePr>
            <a:graphicFrameLocks noGrp="1"/>
          </p:cNvGraphicFramePr>
          <p:nvPr/>
        </p:nvGraphicFramePr>
        <p:xfrm>
          <a:off x="381000" y="47244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4163" name="Group 499"/>
          <p:cNvGraphicFramePr>
            <a:graphicFrameLocks noGrp="1"/>
          </p:cNvGraphicFramePr>
          <p:nvPr/>
        </p:nvGraphicFramePr>
        <p:xfrm>
          <a:off x="3048000" y="47244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0242" name="Text Box 153"/>
          <p:cNvSpPr txBox="1">
            <a:spLocks noChangeArrowheads="1"/>
          </p:cNvSpPr>
          <p:nvPr/>
        </p:nvSpPr>
        <p:spPr bwMode="auto">
          <a:xfrm>
            <a:off x="2438400" y="5410200"/>
            <a:ext cx="533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JoinFont" pitchFamily="2" charset="0"/>
              </a:rPr>
              <a:t>E</a:t>
            </a:r>
          </a:p>
        </p:txBody>
      </p:sp>
      <p:sp>
        <p:nvSpPr>
          <p:cNvPr id="50243" name="Text Box 154"/>
          <p:cNvSpPr txBox="1">
            <a:spLocks noChangeArrowheads="1"/>
          </p:cNvSpPr>
          <p:nvPr/>
        </p:nvSpPr>
        <p:spPr bwMode="auto">
          <a:xfrm>
            <a:off x="4953000" y="5486400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sp>
        <p:nvSpPr>
          <p:cNvPr id="50244" name="Text Box 167"/>
          <p:cNvSpPr txBox="1">
            <a:spLocks noChangeArrowheads="1"/>
          </p:cNvSpPr>
          <p:nvPr/>
        </p:nvSpPr>
        <p:spPr bwMode="auto">
          <a:xfrm>
            <a:off x="304800" y="38862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Semi-Join von L mit R</a:t>
            </a:r>
          </a:p>
        </p:txBody>
      </p:sp>
      <p:graphicFrame>
        <p:nvGraphicFramePr>
          <p:cNvPr id="114062" name="Group 398"/>
          <p:cNvGraphicFramePr>
            <a:graphicFrameLocks noGrp="1"/>
          </p:cNvGraphicFramePr>
          <p:nvPr/>
        </p:nvGraphicFramePr>
        <p:xfrm>
          <a:off x="2971800" y="1752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4063" name="Group 399"/>
          <p:cNvGraphicFramePr>
            <a:graphicFrameLocks noGrp="1"/>
          </p:cNvGraphicFramePr>
          <p:nvPr/>
        </p:nvGraphicFramePr>
        <p:xfrm>
          <a:off x="5562600" y="1600200"/>
          <a:ext cx="3352800" cy="210312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  <a:gridCol w="685800"/>
                <a:gridCol w="685800"/>
                <a:gridCol w="685800"/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4164" name="Group 500"/>
          <p:cNvGraphicFramePr>
            <a:graphicFrameLocks noGrp="1"/>
          </p:cNvGraphicFramePr>
          <p:nvPr/>
        </p:nvGraphicFramePr>
        <p:xfrm>
          <a:off x="5638800" y="4991100"/>
          <a:ext cx="1981200" cy="1261872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858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Andere Join-Arten (Forts.)</a:t>
            </a:r>
          </a:p>
        </p:txBody>
      </p:sp>
      <p:graphicFrame>
        <p:nvGraphicFramePr>
          <p:cNvPr id="114909" name="Group 221"/>
          <p:cNvGraphicFramePr>
            <a:graphicFrameLocks noGrp="1"/>
          </p:cNvGraphicFramePr>
          <p:nvPr/>
        </p:nvGraphicFramePr>
        <p:xfrm>
          <a:off x="609600" y="2133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4908" name="Group 220"/>
          <p:cNvGraphicFramePr>
            <a:graphicFrameLocks noGrp="1"/>
          </p:cNvGraphicFramePr>
          <p:nvPr/>
        </p:nvGraphicFramePr>
        <p:xfrm>
          <a:off x="3276600" y="2133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4907" name="Group 219"/>
          <p:cNvGraphicFramePr>
            <a:graphicFrameLocks noGrp="1"/>
          </p:cNvGraphicFramePr>
          <p:nvPr/>
        </p:nvGraphicFramePr>
        <p:xfrm>
          <a:off x="5867400" y="2400300"/>
          <a:ext cx="1981200" cy="1261872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858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 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259" name="Text Box 59"/>
          <p:cNvSpPr txBox="1">
            <a:spLocks noChangeArrowheads="1"/>
          </p:cNvSpPr>
          <p:nvPr/>
        </p:nvSpPr>
        <p:spPr bwMode="auto">
          <a:xfrm>
            <a:off x="2667000" y="2819400"/>
            <a:ext cx="533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JoinFont" pitchFamily="2" charset="0"/>
              </a:rPr>
              <a:t>F</a:t>
            </a:r>
          </a:p>
        </p:txBody>
      </p:sp>
      <p:sp>
        <p:nvSpPr>
          <p:cNvPr id="51260" name="Text Box 60"/>
          <p:cNvSpPr txBox="1">
            <a:spLocks noChangeArrowheads="1"/>
          </p:cNvSpPr>
          <p:nvPr/>
        </p:nvSpPr>
        <p:spPr bwMode="auto">
          <a:xfrm>
            <a:off x="5181600" y="2895600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sp>
        <p:nvSpPr>
          <p:cNvPr id="51261" name="Text Box 61"/>
          <p:cNvSpPr txBox="1">
            <a:spLocks noChangeArrowheads="1"/>
          </p:cNvSpPr>
          <p:nvPr/>
        </p:nvSpPr>
        <p:spPr bwMode="auto">
          <a:xfrm>
            <a:off x="228600" y="14478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Semi-Join von R mit 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Andere Join-Arten (Forts.)</a:t>
            </a:r>
          </a:p>
        </p:txBody>
      </p:sp>
      <p:graphicFrame>
        <p:nvGraphicFramePr>
          <p:cNvPr id="114909" name="Group 221"/>
          <p:cNvGraphicFramePr>
            <a:graphicFrameLocks noGrp="1"/>
          </p:cNvGraphicFramePr>
          <p:nvPr/>
        </p:nvGraphicFramePr>
        <p:xfrm>
          <a:off x="609600" y="2133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4908" name="Group 220"/>
          <p:cNvGraphicFramePr>
            <a:graphicFrameLocks noGrp="1"/>
          </p:cNvGraphicFramePr>
          <p:nvPr/>
        </p:nvGraphicFramePr>
        <p:xfrm>
          <a:off x="3276600" y="2133600"/>
          <a:ext cx="1905000" cy="1682496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4907" name="Group 219"/>
          <p:cNvGraphicFramePr>
            <a:graphicFrameLocks noGrp="1"/>
          </p:cNvGraphicFramePr>
          <p:nvPr/>
        </p:nvGraphicFramePr>
        <p:xfrm>
          <a:off x="5867400" y="2400300"/>
          <a:ext cx="1981200" cy="1261872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858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 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260" name="Text Box 60"/>
          <p:cNvSpPr txBox="1">
            <a:spLocks noChangeArrowheads="1"/>
          </p:cNvSpPr>
          <p:nvPr/>
        </p:nvSpPr>
        <p:spPr bwMode="auto">
          <a:xfrm>
            <a:off x="5181600" y="2895600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sp>
        <p:nvSpPr>
          <p:cNvPr id="51261" name="Text Box 61"/>
          <p:cNvSpPr txBox="1">
            <a:spLocks noChangeArrowheads="1"/>
          </p:cNvSpPr>
          <p:nvPr/>
        </p:nvSpPr>
        <p:spPr bwMode="auto">
          <a:xfrm>
            <a:off x="228600" y="1447800"/>
            <a:ext cx="4775448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dirty="0"/>
              <a:t> </a:t>
            </a:r>
            <a:r>
              <a:rPr lang="de-DE" dirty="0" smtClean="0"/>
              <a:t>Anti-Semi-</a:t>
            </a:r>
            <a:r>
              <a:rPr lang="de-DE" dirty="0" err="1" smtClean="0"/>
              <a:t>Join</a:t>
            </a:r>
            <a:r>
              <a:rPr lang="de-DE" dirty="0" smtClean="0"/>
              <a:t> von L mit R</a:t>
            </a:r>
            <a:endParaRPr lang="de-DE" dirty="0"/>
          </a:p>
        </p:txBody>
      </p:sp>
      <p:sp>
        <p:nvSpPr>
          <p:cNvPr id="9" name="Gleichschenkliges Dreieck 8"/>
          <p:cNvSpPr/>
          <p:nvPr/>
        </p:nvSpPr>
        <p:spPr bwMode="auto">
          <a:xfrm rot="5400000">
            <a:off x="2663788" y="3104964"/>
            <a:ext cx="432048" cy="216024"/>
          </a:xfrm>
          <a:prstGeom prst="triangl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1860550" y="1603375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Studenten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447800" y="5410200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Assistenten</a:t>
            </a:r>
          </a:p>
        </p:txBody>
      </p:sp>
      <p:sp>
        <p:nvSpPr>
          <p:cNvPr id="23556" name="Oval 5"/>
          <p:cNvSpPr>
            <a:spLocks noChangeArrowheads="1"/>
          </p:cNvSpPr>
          <p:nvPr/>
        </p:nvSpPr>
        <p:spPr bwMode="auto">
          <a:xfrm>
            <a:off x="0" y="762000"/>
            <a:ext cx="140811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u="sng">
                <a:latin typeface="Times New Roman" pitchFamily="18" charset="0"/>
              </a:rPr>
              <a:t>MatrNr</a:t>
            </a:r>
          </a:p>
        </p:txBody>
      </p:sp>
      <p:sp>
        <p:nvSpPr>
          <p:cNvPr id="23557" name="Oval 6"/>
          <p:cNvSpPr>
            <a:spLocks noChangeArrowheads="1"/>
          </p:cNvSpPr>
          <p:nvPr/>
        </p:nvSpPr>
        <p:spPr bwMode="auto">
          <a:xfrm>
            <a:off x="0" y="4648200"/>
            <a:ext cx="1295400" cy="54768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u="sng">
                <a:latin typeface="Times New Roman" pitchFamily="18" charset="0"/>
              </a:rPr>
              <a:t>PersNr</a:t>
            </a:r>
          </a:p>
        </p:txBody>
      </p:sp>
      <p:sp>
        <p:nvSpPr>
          <p:cNvPr id="23558" name="Oval 7"/>
          <p:cNvSpPr>
            <a:spLocks noChangeArrowheads="1"/>
          </p:cNvSpPr>
          <p:nvPr/>
        </p:nvSpPr>
        <p:spPr bwMode="auto">
          <a:xfrm>
            <a:off x="0" y="2286000"/>
            <a:ext cx="1408113" cy="54768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Semester</a:t>
            </a:r>
          </a:p>
        </p:txBody>
      </p:sp>
      <p:sp>
        <p:nvSpPr>
          <p:cNvPr id="23559" name="Oval 8"/>
          <p:cNvSpPr>
            <a:spLocks noChangeArrowheads="1"/>
          </p:cNvSpPr>
          <p:nvPr/>
        </p:nvSpPr>
        <p:spPr bwMode="auto">
          <a:xfrm>
            <a:off x="0" y="1524000"/>
            <a:ext cx="1408113" cy="54768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Name</a:t>
            </a:r>
          </a:p>
        </p:txBody>
      </p:sp>
      <p:sp>
        <p:nvSpPr>
          <p:cNvPr id="23560" name="Oval 9"/>
          <p:cNvSpPr>
            <a:spLocks noChangeArrowheads="1"/>
          </p:cNvSpPr>
          <p:nvPr/>
        </p:nvSpPr>
        <p:spPr bwMode="auto">
          <a:xfrm>
            <a:off x="0" y="5334000"/>
            <a:ext cx="1219200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Name</a:t>
            </a:r>
          </a:p>
        </p:txBody>
      </p:sp>
      <p:sp>
        <p:nvSpPr>
          <p:cNvPr id="23561" name="Oval 10"/>
          <p:cNvSpPr>
            <a:spLocks noChangeArrowheads="1"/>
          </p:cNvSpPr>
          <p:nvPr/>
        </p:nvSpPr>
        <p:spPr bwMode="auto">
          <a:xfrm>
            <a:off x="0" y="6096000"/>
            <a:ext cx="140811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Fachgebiet</a:t>
            </a:r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>
            <a:off x="1636713" y="4976813"/>
            <a:ext cx="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2057400" y="3505200"/>
            <a:ext cx="140811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Note</a:t>
            </a:r>
          </a:p>
        </p:txBody>
      </p:sp>
      <p:sp>
        <p:nvSpPr>
          <p:cNvPr id="23564" name="AutoShape 13"/>
          <p:cNvSpPr>
            <a:spLocks noChangeArrowheads="1"/>
          </p:cNvSpPr>
          <p:nvPr/>
        </p:nvSpPr>
        <p:spPr bwMode="auto">
          <a:xfrm>
            <a:off x="3962400" y="1371600"/>
            <a:ext cx="1187450" cy="728663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hören</a:t>
            </a:r>
          </a:p>
        </p:txBody>
      </p:sp>
      <p:sp>
        <p:nvSpPr>
          <p:cNvPr id="23565" name="AutoShape 14"/>
          <p:cNvSpPr>
            <a:spLocks noChangeArrowheads="1"/>
          </p:cNvSpPr>
          <p:nvPr/>
        </p:nvSpPr>
        <p:spPr bwMode="auto">
          <a:xfrm>
            <a:off x="3937000" y="3427413"/>
            <a:ext cx="1187450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prüfen</a:t>
            </a:r>
          </a:p>
        </p:txBody>
      </p:sp>
      <p:sp>
        <p:nvSpPr>
          <p:cNvPr id="23566" name="AutoShape 15"/>
          <p:cNvSpPr>
            <a:spLocks noChangeArrowheads="1"/>
          </p:cNvSpPr>
          <p:nvPr/>
        </p:nvSpPr>
        <p:spPr bwMode="auto">
          <a:xfrm>
            <a:off x="3581400" y="5181600"/>
            <a:ext cx="1752600" cy="97472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arbeitenFür</a:t>
            </a:r>
          </a:p>
        </p:txBody>
      </p:sp>
      <p:sp>
        <p:nvSpPr>
          <p:cNvPr id="23567" name="Rectangle 16"/>
          <p:cNvSpPr>
            <a:spLocks noChangeArrowheads="1"/>
          </p:cNvSpPr>
          <p:nvPr/>
        </p:nvSpPr>
        <p:spPr bwMode="auto">
          <a:xfrm>
            <a:off x="5791200" y="5410200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Professoren</a:t>
            </a:r>
          </a:p>
        </p:txBody>
      </p:sp>
      <p:sp>
        <p:nvSpPr>
          <p:cNvPr id="23568" name="Rectangle 17"/>
          <p:cNvSpPr>
            <a:spLocks noChangeArrowheads="1"/>
          </p:cNvSpPr>
          <p:nvPr/>
        </p:nvSpPr>
        <p:spPr bwMode="auto">
          <a:xfrm>
            <a:off x="5495925" y="1511300"/>
            <a:ext cx="1631950" cy="455613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Vorlesungen</a:t>
            </a:r>
          </a:p>
        </p:txBody>
      </p:sp>
      <p:sp>
        <p:nvSpPr>
          <p:cNvPr id="23569" name="AutoShape 18"/>
          <p:cNvSpPr>
            <a:spLocks noChangeArrowheads="1"/>
          </p:cNvSpPr>
          <p:nvPr/>
        </p:nvSpPr>
        <p:spPr bwMode="auto">
          <a:xfrm>
            <a:off x="6400800" y="3352800"/>
            <a:ext cx="1185863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lesen</a:t>
            </a:r>
          </a:p>
        </p:txBody>
      </p:sp>
      <p:sp>
        <p:nvSpPr>
          <p:cNvPr id="23570" name="AutoShape 19"/>
          <p:cNvSpPr>
            <a:spLocks noChangeArrowheads="1"/>
          </p:cNvSpPr>
          <p:nvPr/>
        </p:nvSpPr>
        <p:spPr bwMode="auto">
          <a:xfrm>
            <a:off x="5216525" y="52388"/>
            <a:ext cx="2098675" cy="633412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voraussetzen</a:t>
            </a:r>
          </a:p>
        </p:txBody>
      </p:sp>
      <p:sp>
        <p:nvSpPr>
          <p:cNvPr id="23571" name="Oval 20"/>
          <p:cNvSpPr>
            <a:spLocks noChangeArrowheads="1"/>
          </p:cNvSpPr>
          <p:nvPr/>
        </p:nvSpPr>
        <p:spPr bwMode="auto">
          <a:xfrm>
            <a:off x="7734300" y="1447800"/>
            <a:ext cx="1409700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SWS</a:t>
            </a:r>
          </a:p>
        </p:txBody>
      </p:sp>
      <p:sp>
        <p:nvSpPr>
          <p:cNvPr id="23572" name="Oval 21"/>
          <p:cNvSpPr>
            <a:spLocks noChangeArrowheads="1"/>
          </p:cNvSpPr>
          <p:nvPr/>
        </p:nvSpPr>
        <p:spPr bwMode="auto">
          <a:xfrm>
            <a:off x="7734300" y="685800"/>
            <a:ext cx="1409700" cy="54768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u="sng">
                <a:latin typeface="Times New Roman" pitchFamily="18" charset="0"/>
              </a:rPr>
              <a:t>VorlNr</a:t>
            </a:r>
          </a:p>
        </p:txBody>
      </p:sp>
      <p:sp>
        <p:nvSpPr>
          <p:cNvPr id="23573" name="Oval 22"/>
          <p:cNvSpPr>
            <a:spLocks noChangeArrowheads="1"/>
          </p:cNvSpPr>
          <p:nvPr/>
        </p:nvSpPr>
        <p:spPr bwMode="auto">
          <a:xfrm>
            <a:off x="7734300" y="2209800"/>
            <a:ext cx="1409700" cy="54768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Titel</a:t>
            </a:r>
          </a:p>
        </p:txBody>
      </p:sp>
      <p:sp>
        <p:nvSpPr>
          <p:cNvPr id="23574" name="Oval 23"/>
          <p:cNvSpPr>
            <a:spLocks noChangeArrowheads="1"/>
          </p:cNvSpPr>
          <p:nvPr/>
        </p:nvSpPr>
        <p:spPr bwMode="auto">
          <a:xfrm>
            <a:off x="7735888" y="5486400"/>
            <a:ext cx="1408112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Raum</a:t>
            </a:r>
          </a:p>
        </p:txBody>
      </p:sp>
      <p:sp>
        <p:nvSpPr>
          <p:cNvPr id="23575" name="Oval 24"/>
          <p:cNvSpPr>
            <a:spLocks noChangeArrowheads="1"/>
          </p:cNvSpPr>
          <p:nvPr/>
        </p:nvSpPr>
        <p:spPr bwMode="auto">
          <a:xfrm>
            <a:off x="7735888" y="4800600"/>
            <a:ext cx="1408112" cy="549275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Rang</a:t>
            </a:r>
          </a:p>
        </p:txBody>
      </p:sp>
      <p:sp>
        <p:nvSpPr>
          <p:cNvPr id="23576" name="Oval 25"/>
          <p:cNvSpPr>
            <a:spLocks noChangeArrowheads="1"/>
          </p:cNvSpPr>
          <p:nvPr/>
        </p:nvSpPr>
        <p:spPr bwMode="auto">
          <a:xfrm>
            <a:off x="5029200" y="6311900"/>
            <a:ext cx="1409700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u="sng">
                <a:latin typeface="Times New Roman" pitchFamily="18" charset="0"/>
              </a:rPr>
              <a:t>PersNr</a:t>
            </a:r>
          </a:p>
        </p:txBody>
      </p:sp>
      <p:sp>
        <p:nvSpPr>
          <p:cNvPr id="23577" name="Text Box 26"/>
          <p:cNvSpPr txBox="1">
            <a:spLocks noChangeArrowheads="1"/>
          </p:cNvSpPr>
          <p:nvPr/>
        </p:nvSpPr>
        <p:spPr bwMode="auto">
          <a:xfrm>
            <a:off x="6324600" y="549275"/>
            <a:ext cx="1379538" cy="6032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de-DE">
                <a:latin typeface="Times New Roman" pitchFamily="18" charset="0"/>
              </a:rPr>
              <a:t>Nach-</a:t>
            </a:r>
          </a:p>
          <a:p>
            <a:pPr>
              <a:lnSpc>
                <a:spcPct val="70000"/>
              </a:lnSpc>
            </a:pPr>
            <a:r>
              <a:rPr lang="de-DE">
                <a:latin typeface="Times New Roman" pitchFamily="18" charset="0"/>
              </a:rPr>
              <a:t>folger</a:t>
            </a:r>
          </a:p>
        </p:txBody>
      </p:sp>
      <p:sp>
        <p:nvSpPr>
          <p:cNvPr id="23578" name="Text Box 27"/>
          <p:cNvSpPr txBox="1">
            <a:spLocks noChangeArrowheads="1"/>
          </p:cNvSpPr>
          <p:nvPr/>
        </p:nvSpPr>
        <p:spPr bwMode="auto">
          <a:xfrm>
            <a:off x="4267200" y="762000"/>
            <a:ext cx="1725613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Times New Roman" pitchFamily="18" charset="0"/>
              </a:rPr>
              <a:t>Vorgänger</a:t>
            </a:r>
          </a:p>
        </p:txBody>
      </p:sp>
      <p:sp>
        <p:nvSpPr>
          <p:cNvPr id="23579" name="Oval 28"/>
          <p:cNvSpPr>
            <a:spLocks noChangeArrowheads="1"/>
          </p:cNvSpPr>
          <p:nvPr/>
        </p:nvSpPr>
        <p:spPr bwMode="auto">
          <a:xfrm>
            <a:off x="6553200" y="6311900"/>
            <a:ext cx="140811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Name</a:t>
            </a:r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5943600" y="609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>
            <a:off x="6553200" y="609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3582" name="Rectangle 31"/>
          <p:cNvSpPr>
            <a:spLocks noChangeArrowheads="1"/>
          </p:cNvSpPr>
          <p:nvPr/>
        </p:nvSpPr>
        <p:spPr bwMode="auto">
          <a:xfrm>
            <a:off x="0" y="304800"/>
            <a:ext cx="525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r>
              <a:rPr kumimoji="1" lang="de-DE" sz="3600" dirty="0" smtClean="0">
                <a:solidFill>
                  <a:schemeClr val="tx2"/>
                </a:solidFill>
                <a:latin typeface="Arial Black" pitchFamily="34" charset="0"/>
              </a:rPr>
              <a:t>Uni-Schema in ER</a:t>
            </a:r>
            <a:endParaRPr kumimoji="1" lang="de-DE" sz="3600" dirty="0">
              <a:solidFill>
                <a:schemeClr val="tx2"/>
              </a:solidFill>
              <a:latin typeface="Arial Black" pitchFamily="34" charset="0"/>
            </a:endParaRPr>
          </a:p>
        </p:txBody>
      </p:sp>
      <p:cxnSp>
        <p:nvCxnSpPr>
          <p:cNvPr id="23583" name="AutoShape 32"/>
          <p:cNvCxnSpPr>
            <a:cxnSpLocks noChangeShapeType="1"/>
            <a:stCxn id="23555" idx="1"/>
            <a:endCxn id="23557" idx="5"/>
          </p:cNvCxnSpPr>
          <p:nvPr/>
        </p:nvCxnSpPr>
        <p:spPr bwMode="auto">
          <a:xfrm flipH="1" flipV="1">
            <a:off x="1106488" y="5114925"/>
            <a:ext cx="341312" cy="5238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84" name="AutoShape 33"/>
          <p:cNvCxnSpPr>
            <a:cxnSpLocks noChangeShapeType="1"/>
            <a:stCxn id="23555" idx="1"/>
            <a:endCxn id="23560" idx="6"/>
          </p:cNvCxnSpPr>
          <p:nvPr/>
        </p:nvCxnSpPr>
        <p:spPr bwMode="auto">
          <a:xfrm flipH="1" flipV="1">
            <a:off x="1219200" y="5607050"/>
            <a:ext cx="228600" cy="317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85" name="AutoShape 34"/>
          <p:cNvCxnSpPr>
            <a:cxnSpLocks noChangeShapeType="1"/>
            <a:stCxn id="23555" idx="1"/>
            <a:endCxn id="23561" idx="7"/>
          </p:cNvCxnSpPr>
          <p:nvPr/>
        </p:nvCxnSpPr>
        <p:spPr bwMode="auto">
          <a:xfrm flipH="1">
            <a:off x="1201738" y="5638800"/>
            <a:ext cx="246062" cy="5365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86" name="AutoShape 35"/>
          <p:cNvCxnSpPr>
            <a:cxnSpLocks noChangeShapeType="1"/>
            <a:stCxn id="23565" idx="2"/>
            <a:endCxn id="23567" idx="0"/>
          </p:cNvCxnSpPr>
          <p:nvPr/>
        </p:nvCxnSpPr>
        <p:spPr bwMode="auto">
          <a:xfrm>
            <a:off x="4530725" y="4154488"/>
            <a:ext cx="2076450" cy="12557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87" name="AutoShape 36"/>
          <p:cNvCxnSpPr>
            <a:cxnSpLocks noChangeShapeType="1"/>
            <a:stCxn id="23566" idx="3"/>
            <a:endCxn id="23567" idx="1"/>
          </p:cNvCxnSpPr>
          <p:nvPr/>
        </p:nvCxnSpPr>
        <p:spPr bwMode="auto">
          <a:xfrm flipV="1">
            <a:off x="5334000" y="5638800"/>
            <a:ext cx="457200" cy="301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88" name="AutoShape 37"/>
          <p:cNvCxnSpPr>
            <a:cxnSpLocks noChangeShapeType="1"/>
            <a:stCxn id="23555" idx="3"/>
            <a:endCxn id="23566" idx="1"/>
          </p:cNvCxnSpPr>
          <p:nvPr/>
        </p:nvCxnSpPr>
        <p:spPr bwMode="auto">
          <a:xfrm>
            <a:off x="3079750" y="5638800"/>
            <a:ext cx="501650" cy="301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89" name="AutoShape 38"/>
          <p:cNvCxnSpPr>
            <a:cxnSpLocks noChangeShapeType="1"/>
            <a:stCxn id="23565" idx="0"/>
            <a:endCxn id="23554" idx="2"/>
          </p:cNvCxnSpPr>
          <p:nvPr/>
        </p:nvCxnSpPr>
        <p:spPr bwMode="auto">
          <a:xfrm flipH="1" flipV="1">
            <a:off x="2676525" y="2058988"/>
            <a:ext cx="1854200" cy="1368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0" name="AutoShape 39"/>
          <p:cNvCxnSpPr>
            <a:cxnSpLocks noChangeShapeType="1"/>
            <a:stCxn id="23568" idx="2"/>
            <a:endCxn id="23565" idx="0"/>
          </p:cNvCxnSpPr>
          <p:nvPr/>
        </p:nvCxnSpPr>
        <p:spPr bwMode="auto">
          <a:xfrm flipH="1">
            <a:off x="4530725" y="1966913"/>
            <a:ext cx="1781175" cy="1460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1" name="AutoShape 40"/>
          <p:cNvCxnSpPr>
            <a:cxnSpLocks noChangeShapeType="1"/>
            <a:stCxn id="23567" idx="0"/>
            <a:endCxn id="23569" idx="2"/>
          </p:cNvCxnSpPr>
          <p:nvPr/>
        </p:nvCxnSpPr>
        <p:spPr bwMode="auto">
          <a:xfrm flipV="1">
            <a:off x="6607175" y="4079875"/>
            <a:ext cx="387350" cy="13303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2" name="AutoShape 41"/>
          <p:cNvCxnSpPr>
            <a:cxnSpLocks noChangeShapeType="1"/>
            <a:stCxn id="23568" idx="2"/>
            <a:endCxn id="23569" idx="0"/>
          </p:cNvCxnSpPr>
          <p:nvPr/>
        </p:nvCxnSpPr>
        <p:spPr bwMode="auto">
          <a:xfrm>
            <a:off x="6311900" y="1966913"/>
            <a:ext cx="682625" cy="13858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3" name="AutoShape 42"/>
          <p:cNvCxnSpPr>
            <a:cxnSpLocks noChangeShapeType="1"/>
            <a:stCxn id="23554" idx="3"/>
            <a:endCxn id="23564" idx="1"/>
          </p:cNvCxnSpPr>
          <p:nvPr/>
        </p:nvCxnSpPr>
        <p:spPr bwMode="auto">
          <a:xfrm flipV="1">
            <a:off x="3492500" y="1736725"/>
            <a:ext cx="469900" cy="95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4" name="AutoShape 43"/>
          <p:cNvCxnSpPr>
            <a:cxnSpLocks noChangeShapeType="1"/>
            <a:stCxn id="23564" idx="3"/>
            <a:endCxn id="23568" idx="1"/>
          </p:cNvCxnSpPr>
          <p:nvPr/>
        </p:nvCxnSpPr>
        <p:spPr bwMode="auto">
          <a:xfrm>
            <a:off x="5149850" y="1736725"/>
            <a:ext cx="346075" cy="3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5" name="AutoShape 44"/>
          <p:cNvCxnSpPr>
            <a:cxnSpLocks noChangeShapeType="1"/>
            <a:stCxn id="23567" idx="2"/>
            <a:endCxn id="23576" idx="0"/>
          </p:cNvCxnSpPr>
          <p:nvPr/>
        </p:nvCxnSpPr>
        <p:spPr bwMode="auto">
          <a:xfrm flipH="1">
            <a:off x="5734050" y="5865813"/>
            <a:ext cx="873125" cy="446087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6" name="AutoShape 45"/>
          <p:cNvCxnSpPr>
            <a:cxnSpLocks noChangeShapeType="1"/>
            <a:stCxn id="23567" idx="2"/>
            <a:endCxn id="23579" idx="0"/>
          </p:cNvCxnSpPr>
          <p:nvPr/>
        </p:nvCxnSpPr>
        <p:spPr bwMode="auto">
          <a:xfrm>
            <a:off x="6607175" y="5865813"/>
            <a:ext cx="650875" cy="446087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7" name="AutoShape 46"/>
          <p:cNvCxnSpPr>
            <a:cxnSpLocks noChangeShapeType="1"/>
            <a:stCxn id="23567" idx="3"/>
            <a:endCxn id="23575" idx="3"/>
          </p:cNvCxnSpPr>
          <p:nvPr/>
        </p:nvCxnSpPr>
        <p:spPr bwMode="auto">
          <a:xfrm flipV="1">
            <a:off x="7423150" y="5268913"/>
            <a:ext cx="519113" cy="369887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8" name="AutoShape 47"/>
          <p:cNvCxnSpPr>
            <a:cxnSpLocks noChangeShapeType="1"/>
            <a:stCxn id="23567" idx="3"/>
            <a:endCxn id="23574" idx="2"/>
          </p:cNvCxnSpPr>
          <p:nvPr/>
        </p:nvCxnSpPr>
        <p:spPr bwMode="auto">
          <a:xfrm>
            <a:off x="7423150" y="5638800"/>
            <a:ext cx="312738" cy="1206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9" name="AutoShape 48"/>
          <p:cNvCxnSpPr>
            <a:cxnSpLocks noChangeShapeType="1"/>
            <a:stCxn id="23554" idx="1"/>
            <a:endCxn id="23556" idx="5"/>
          </p:cNvCxnSpPr>
          <p:nvPr/>
        </p:nvCxnSpPr>
        <p:spPr bwMode="auto">
          <a:xfrm flipH="1" flipV="1">
            <a:off x="1201738" y="1228725"/>
            <a:ext cx="658812" cy="6032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600" name="AutoShape 49"/>
          <p:cNvCxnSpPr>
            <a:cxnSpLocks noChangeShapeType="1"/>
            <a:stCxn id="23554" idx="1"/>
            <a:endCxn id="23559" idx="6"/>
          </p:cNvCxnSpPr>
          <p:nvPr/>
        </p:nvCxnSpPr>
        <p:spPr bwMode="auto">
          <a:xfrm flipH="1" flipV="1">
            <a:off x="1408113" y="1798638"/>
            <a:ext cx="452437" cy="33337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601" name="AutoShape 50"/>
          <p:cNvCxnSpPr>
            <a:cxnSpLocks noChangeShapeType="1"/>
            <a:stCxn id="23554" idx="1"/>
            <a:endCxn id="23558" idx="7"/>
          </p:cNvCxnSpPr>
          <p:nvPr/>
        </p:nvCxnSpPr>
        <p:spPr bwMode="auto">
          <a:xfrm flipH="1">
            <a:off x="1201738" y="1831975"/>
            <a:ext cx="658812" cy="5349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602" name="AutoShape 51"/>
          <p:cNvCxnSpPr>
            <a:cxnSpLocks noChangeShapeType="1"/>
            <a:stCxn id="23568" idx="3"/>
            <a:endCxn id="23572" idx="3"/>
          </p:cNvCxnSpPr>
          <p:nvPr/>
        </p:nvCxnSpPr>
        <p:spPr bwMode="auto">
          <a:xfrm flipV="1">
            <a:off x="7127875" y="1152525"/>
            <a:ext cx="812800" cy="5873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603" name="AutoShape 52"/>
          <p:cNvCxnSpPr>
            <a:cxnSpLocks noChangeShapeType="1"/>
            <a:stCxn id="23568" idx="3"/>
            <a:endCxn id="23571" idx="2"/>
          </p:cNvCxnSpPr>
          <p:nvPr/>
        </p:nvCxnSpPr>
        <p:spPr bwMode="auto">
          <a:xfrm flipV="1">
            <a:off x="7127875" y="1720850"/>
            <a:ext cx="606425" cy="190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604" name="AutoShape 53"/>
          <p:cNvCxnSpPr>
            <a:cxnSpLocks noChangeShapeType="1"/>
            <a:stCxn id="23568" idx="3"/>
            <a:endCxn id="23573" idx="1"/>
          </p:cNvCxnSpPr>
          <p:nvPr/>
        </p:nvCxnSpPr>
        <p:spPr bwMode="auto">
          <a:xfrm>
            <a:off x="7127875" y="1739900"/>
            <a:ext cx="812800" cy="55086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605" name="AutoShape 54"/>
          <p:cNvCxnSpPr>
            <a:cxnSpLocks noChangeShapeType="1"/>
            <a:stCxn id="23565" idx="1"/>
            <a:endCxn id="23563" idx="6"/>
          </p:cNvCxnSpPr>
          <p:nvPr/>
        </p:nvCxnSpPr>
        <p:spPr bwMode="auto">
          <a:xfrm flipH="1" flipV="1">
            <a:off x="3465513" y="3778250"/>
            <a:ext cx="471487" cy="12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</p:cxnSp>
      <p:sp>
        <p:nvSpPr>
          <p:cNvPr id="23606" name="Text Box 55"/>
          <p:cNvSpPr txBox="1">
            <a:spLocks noChangeArrowheads="1"/>
          </p:cNvSpPr>
          <p:nvPr/>
        </p:nvSpPr>
        <p:spPr bwMode="auto">
          <a:xfrm>
            <a:off x="6629400" y="4800600"/>
            <a:ext cx="374650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>
                <a:latin typeface="Times New Roman" pitchFamily="18" charset="0"/>
              </a:rPr>
              <a:t>1</a:t>
            </a:r>
          </a:p>
        </p:txBody>
      </p:sp>
      <p:sp>
        <p:nvSpPr>
          <p:cNvPr id="23607" name="Text Box 56"/>
          <p:cNvSpPr txBox="1">
            <a:spLocks noChangeArrowheads="1"/>
          </p:cNvSpPr>
          <p:nvPr/>
        </p:nvSpPr>
        <p:spPr bwMode="auto">
          <a:xfrm>
            <a:off x="5562600" y="1066800"/>
            <a:ext cx="458788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>
                <a:latin typeface="Times New Roman" pitchFamily="18" charset="0"/>
              </a:rPr>
              <a:t>N</a:t>
            </a:r>
          </a:p>
        </p:txBody>
      </p:sp>
      <p:sp>
        <p:nvSpPr>
          <p:cNvPr id="23608" name="Text Box 57"/>
          <p:cNvSpPr txBox="1">
            <a:spLocks noChangeArrowheads="1"/>
          </p:cNvSpPr>
          <p:nvPr/>
        </p:nvSpPr>
        <p:spPr bwMode="auto">
          <a:xfrm>
            <a:off x="5562600" y="4800600"/>
            <a:ext cx="374650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>
                <a:latin typeface="Times New Roman" pitchFamily="18" charset="0"/>
              </a:rPr>
              <a:t>1</a:t>
            </a:r>
          </a:p>
        </p:txBody>
      </p:sp>
      <p:sp>
        <p:nvSpPr>
          <p:cNvPr id="23609" name="Text Box 58"/>
          <p:cNvSpPr txBox="1">
            <a:spLocks noChangeArrowheads="1"/>
          </p:cNvSpPr>
          <p:nvPr/>
        </p:nvSpPr>
        <p:spPr bwMode="auto">
          <a:xfrm>
            <a:off x="5486400" y="5562600"/>
            <a:ext cx="374650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>
                <a:latin typeface="Times New Roman" pitchFamily="18" charset="0"/>
              </a:rPr>
              <a:t>1</a:t>
            </a:r>
          </a:p>
        </p:txBody>
      </p:sp>
      <p:sp>
        <p:nvSpPr>
          <p:cNvPr id="23610" name="Text Box 59"/>
          <p:cNvSpPr txBox="1">
            <a:spLocks noChangeArrowheads="1"/>
          </p:cNvSpPr>
          <p:nvPr/>
        </p:nvSpPr>
        <p:spPr bwMode="auto">
          <a:xfrm>
            <a:off x="2362200" y="2057400"/>
            <a:ext cx="458788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>
                <a:latin typeface="Times New Roman" pitchFamily="18" charset="0"/>
              </a:rPr>
              <a:t>N</a:t>
            </a:r>
          </a:p>
        </p:txBody>
      </p:sp>
      <p:sp>
        <p:nvSpPr>
          <p:cNvPr id="23611" name="Text Box 60"/>
          <p:cNvSpPr txBox="1">
            <a:spLocks noChangeArrowheads="1"/>
          </p:cNvSpPr>
          <p:nvPr/>
        </p:nvSpPr>
        <p:spPr bwMode="auto">
          <a:xfrm>
            <a:off x="6477000" y="1981200"/>
            <a:ext cx="458788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>
                <a:latin typeface="Times New Roman" pitchFamily="18" charset="0"/>
              </a:rPr>
              <a:t>N</a:t>
            </a:r>
          </a:p>
        </p:txBody>
      </p:sp>
      <p:sp>
        <p:nvSpPr>
          <p:cNvPr id="23612" name="Text Box 61"/>
          <p:cNvSpPr txBox="1">
            <a:spLocks noChangeArrowheads="1"/>
          </p:cNvSpPr>
          <p:nvPr/>
        </p:nvSpPr>
        <p:spPr bwMode="auto">
          <a:xfrm>
            <a:off x="3124200" y="5562600"/>
            <a:ext cx="458788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>
                <a:latin typeface="Times New Roman" pitchFamily="18" charset="0"/>
              </a:rPr>
              <a:t>N</a:t>
            </a:r>
          </a:p>
        </p:txBody>
      </p:sp>
      <p:sp>
        <p:nvSpPr>
          <p:cNvPr id="23613" name="Text Box 62"/>
          <p:cNvSpPr txBox="1">
            <a:spLocks noChangeArrowheads="1"/>
          </p:cNvSpPr>
          <p:nvPr/>
        </p:nvSpPr>
        <p:spPr bwMode="auto">
          <a:xfrm>
            <a:off x="5715000" y="2286000"/>
            <a:ext cx="544513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>
                <a:latin typeface="Times New Roman" pitchFamily="18" charset="0"/>
              </a:rPr>
              <a:t>M</a:t>
            </a:r>
          </a:p>
        </p:txBody>
      </p:sp>
      <p:sp>
        <p:nvSpPr>
          <p:cNvPr id="23614" name="Text Box 63"/>
          <p:cNvSpPr txBox="1">
            <a:spLocks noChangeArrowheads="1"/>
          </p:cNvSpPr>
          <p:nvPr/>
        </p:nvSpPr>
        <p:spPr bwMode="auto">
          <a:xfrm>
            <a:off x="6553200" y="1066800"/>
            <a:ext cx="544513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>
                <a:latin typeface="Times New Roman" pitchFamily="18" charset="0"/>
              </a:rPr>
              <a:t>M</a:t>
            </a:r>
          </a:p>
        </p:txBody>
      </p:sp>
      <p:sp>
        <p:nvSpPr>
          <p:cNvPr id="23615" name="Text Box 64"/>
          <p:cNvSpPr txBox="1">
            <a:spLocks noChangeArrowheads="1"/>
          </p:cNvSpPr>
          <p:nvPr/>
        </p:nvSpPr>
        <p:spPr bwMode="auto">
          <a:xfrm>
            <a:off x="5029200" y="1676400"/>
            <a:ext cx="544513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>
                <a:latin typeface="Times New Roman" pitchFamily="18" charset="0"/>
              </a:rPr>
              <a:t>M</a:t>
            </a:r>
          </a:p>
        </p:txBody>
      </p:sp>
      <p:sp>
        <p:nvSpPr>
          <p:cNvPr id="23616" name="Text Box 65"/>
          <p:cNvSpPr txBox="1">
            <a:spLocks noChangeArrowheads="1"/>
          </p:cNvSpPr>
          <p:nvPr/>
        </p:nvSpPr>
        <p:spPr bwMode="auto">
          <a:xfrm>
            <a:off x="3581400" y="1676400"/>
            <a:ext cx="458788" cy="549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000" b="1">
                <a:latin typeface="Times New Roman" pitchFamily="18" charset="0"/>
              </a:rPr>
              <a:t>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216" y="476672"/>
            <a:ext cx="6648010" cy="638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1"/>
          <p:cNvSpPr>
            <a:spLocks noChangeArrowheads="1"/>
          </p:cNvSpPr>
          <p:nvPr/>
        </p:nvSpPr>
        <p:spPr bwMode="auto">
          <a:xfrm>
            <a:off x="0" y="188640"/>
            <a:ext cx="525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r>
              <a:rPr kumimoji="1" lang="de-DE" sz="3600" dirty="0" smtClean="0">
                <a:solidFill>
                  <a:schemeClr val="tx2"/>
                </a:solidFill>
                <a:latin typeface="Arial Black" pitchFamily="34" charset="0"/>
              </a:rPr>
              <a:t>Uni-Schema in UML</a:t>
            </a:r>
            <a:endParaRPr kumimoji="1" lang="de-DE" sz="3600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216" y="476672"/>
            <a:ext cx="6648010" cy="638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1"/>
          <p:cNvSpPr>
            <a:spLocks noChangeArrowheads="1"/>
          </p:cNvSpPr>
          <p:nvPr/>
        </p:nvSpPr>
        <p:spPr bwMode="auto">
          <a:xfrm>
            <a:off x="0" y="116632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r>
              <a:rPr kumimoji="1" lang="de-DE" sz="3600" dirty="0" smtClean="0">
                <a:solidFill>
                  <a:schemeClr val="tx2"/>
                </a:solidFill>
                <a:latin typeface="Arial Black" pitchFamily="34" charset="0"/>
              </a:rPr>
              <a:t>Uni-Schema in UML -- </a:t>
            </a:r>
            <a:r>
              <a:rPr kumimoji="1" lang="de-DE" sz="3600" dirty="0" smtClean="0">
                <a:solidFill>
                  <a:srgbClr val="00B050"/>
                </a:solidFill>
                <a:latin typeface="Arial Black" pitchFamily="34" charset="0"/>
              </a:rPr>
              <a:t>Schlüssel</a:t>
            </a:r>
            <a:endParaRPr kumimoji="1" lang="de-DE" sz="3600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8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080" y="210812"/>
            <a:ext cx="8767400" cy="6530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Relationale Darstellung von Objekttypen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448800" cy="5181600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r>
              <a:rPr lang="de-DE" b="1" dirty="0" smtClean="0"/>
              <a:t>Studenten</a:t>
            </a:r>
            <a:r>
              <a:rPr lang="de-DE" dirty="0" smtClean="0"/>
              <a:t>:	{[</a:t>
            </a:r>
            <a:r>
              <a:rPr lang="de-DE" u="sng" dirty="0" err="1" smtClean="0"/>
              <a:t>MatrNr:integer</a:t>
            </a:r>
            <a:r>
              <a:rPr lang="de-DE" dirty="0" smtClean="0"/>
              <a:t>, </a:t>
            </a:r>
            <a:r>
              <a:rPr lang="de-DE" i="1" dirty="0" smtClean="0"/>
              <a:t>Name</a:t>
            </a:r>
            <a:r>
              <a:rPr lang="de-DE" dirty="0" smtClean="0"/>
              <a:t>: </a:t>
            </a:r>
            <a:r>
              <a:rPr lang="de-DE" i="1" dirty="0" err="1" smtClean="0"/>
              <a:t>string</a:t>
            </a:r>
            <a:r>
              <a:rPr lang="de-DE" i="1" dirty="0" smtClean="0"/>
              <a:t>, Semester</a:t>
            </a:r>
            <a:r>
              <a:rPr lang="de-DE" dirty="0" smtClean="0"/>
              <a:t>: </a:t>
            </a:r>
            <a:r>
              <a:rPr lang="de-DE" i="1" dirty="0" smtClean="0"/>
              <a:t>integer</a:t>
            </a:r>
            <a:r>
              <a:rPr lang="de-DE" dirty="0" smtClean="0"/>
              <a:t>]}</a:t>
            </a:r>
          </a:p>
          <a:p>
            <a:pPr>
              <a:buFont typeface="Webdings" pitchFamily="18" charset="2"/>
              <a:buNone/>
            </a:pPr>
            <a:endParaRPr lang="de-DE" dirty="0" smtClean="0"/>
          </a:p>
          <a:p>
            <a:pPr>
              <a:buFont typeface="Webdings" pitchFamily="18" charset="2"/>
              <a:buNone/>
            </a:pPr>
            <a:r>
              <a:rPr lang="de-DE" b="1" dirty="0" smtClean="0"/>
              <a:t>Vorlesungen</a:t>
            </a:r>
            <a:r>
              <a:rPr lang="de-DE" dirty="0" smtClean="0"/>
              <a:t>: {[</a:t>
            </a:r>
            <a:r>
              <a:rPr lang="de-DE" u="sng" dirty="0" err="1" smtClean="0"/>
              <a:t>VorlNr:integer</a:t>
            </a:r>
            <a:r>
              <a:rPr lang="de-DE" dirty="0" smtClean="0"/>
              <a:t>, </a:t>
            </a:r>
            <a:r>
              <a:rPr lang="de-DE" i="1" dirty="0" smtClean="0"/>
              <a:t>Titel</a:t>
            </a:r>
            <a:r>
              <a:rPr lang="de-DE" dirty="0" smtClean="0"/>
              <a:t>: </a:t>
            </a:r>
            <a:r>
              <a:rPr lang="de-DE" i="1" dirty="0" err="1" smtClean="0"/>
              <a:t>string</a:t>
            </a:r>
            <a:r>
              <a:rPr lang="de-DE" i="1" dirty="0" smtClean="0"/>
              <a:t>, SWS</a:t>
            </a:r>
            <a:r>
              <a:rPr lang="de-DE" dirty="0" smtClean="0"/>
              <a:t>: </a:t>
            </a:r>
            <a:r>
              <a:rPr lang="de-DE" i="1" dirty="0" smtClean="0"/>
              <a:t>integer</a:t>
            </a:r>
            <a:r>
              <a:rPr lang="de-DE" dirty="0" smtClean="0"/>
              <a:t>]}</a:t>
            </a:r>
          </a:p>
          <a:p>
            <a:pPr>
              <a:buFont typeface="Webdings" pitchFamily="18" charset="2"/>
              <a:buNone/>
            </a:pPr>
            <a:endParaRPr lang="de-DE" dirty="0" smtClean="0"/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de-DE" b="1" dirty="0" smtClean="0"/>
              <a:t>Professoren</a:t>
            </a:r>
            <a:r>
              <a:rPr lang="de-DE" dirty="0" smtClean="0"/>
              <a:t>: {[</a:t>
            </a:r>
            <a:r>
              <a:rPr lang="de-DE" u="sng" dirty="0" err="1" smtClean="0"/>
              <a:t>PersNr:integer</a:t>
            </a:r>
            <a:r>
              <a:rPr lang="de-DE" dirty="0" smtClean="0"/>
              <a:t>, </a:t>
            </a:r>
            <a:r>
              <a:rPr lang="de-DE" i="1" dirty="0" smtClean="0"/>
              <a:t>Name</a:t>
            </a:r>
            <a:r>
              <a:rPr lang="de-DE" dirty="0" smtClean="0"/>
              <a:t>: </a:t>
            </a:r>
            <a:r>
              <a:rPr lang="de-DE" i="1" dirty="0" err="1" smtClean="0"/>
              <a:t>string</a:t>
            </a:r>
            <a:r>
              <a:rPr lang="de-DE" i="1" dirty="0" smtClean="0"/>
              <a:t>, Rang</a:t>
            </a:r>
            <a:r>
              <a:rPr lang="de-DE" dirty="0" smtClean="0"/>
              <a:t>: </a:t>
            </a:r>
            <a:r>
              <a:rPr lang="de-DE" i="1" dirty="0" err="1" smtClean="0"/>
              <a:t>string</a:t>
            </a:r>
            <a:r>
              <a:rPr lang="de-DE" i="1" dirty="0" smtClean="0"/>
              <a:t>,           			    Raum</a:t>
            </a:r>
            <a:r>
              <a:rPr lang="de-DE" dirty="0" smtClean="0"/>
              <a:t>:</a:t>
            </a:r>
            <a:r>
              <a:rPr lang="de-DE" i="1" dirty="0" smtClean="0"/>
              <a:t> integer</a:t>
            </a:r>
            <a:r>
              <a:rPr lang="de-DE" dirty="0" smtClean="0"/>
              <a:t>]}</a:t>
            </a:r>
          </a:p>
          <a:p>
            <a:pPr>
              <a:buFont typeface="Webdings" pitchFamily="18" charset="2"/>
              <a:buNone/>
            </a:pPr>
            <a:endParaRPr lang="de-DE" dirty="0" smtClean="0"/>
          </a:p>
          <a:p>
            <a:pPr>
              <a:buFont typeface="Webdings" pitchFamily="18" charset="2"/>
              <a:buNone/>
            </a:pPr>
            <a:r>
              <a:rPr lang="de-DE" b="1" dirty="0" smtClean="0"/>
              <a:t>Assistenten</a:t>
            </a:r>
            <a:r>
              <a:rPr lang="de-DE" dirty="0" smtClean="0"/>
              <a:t>: {[</a:t>
            </a:r>
            <a:r>
              <a:rPr lang="de-DE" u="sng" dirty="0" err="1" smtClean="0"/>
              <a:t>PersNr:integer</a:t>
            </a:r>
            <a:r>
              <a:rPr lang="de-DE" dirty="0" smtClean="0"/>
              <a:t>, </a:t>
            </a:r>
            <a:r>
              <a:rPr lang="de-DE" i="1" dirty="0" smtClean="0"/>
              <a:t>Name</a:t>
            </a:r>
            <a:r>
              <a:rPr lang="de-DE" dirty="0" smtClean="0"/>
              <a:t>: </a:t>
            </a:r>
            <a:r>
              <a:rPr lang="de-DE" i="1" dirty="0" err="1" smtClean="0"/>
              <a:t>string</a:t>
            </a:r>
            <a:r>
              <a:rPr lang="de-DE" i="1" dirty="0" smtClean="0"/>
              <a:t>, Fachgebiet</a:t>
            </a:r>
            <a:r>
              <a:rPr lang="de-DE" dirty="0" smtClean="0"/>
              <a:t>: </a:t>
            </a:r>
            <a:r>
              <a:rPr lang="de-DE" i="1" dirty="0" err="1" smtClean="0"/>
              <a:t>string</a:t>
            </a:r>
            <a:r>
              <a:rPr lang="de-DE" dirty="0" smtClean="0"/>
              <a:t>]}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64"/>
          <p:cNvSpPr>
            <a:spLocks noChangeArrowheads="1"/>
          </p:cNvSpPr>
          <p:nvPr/>
        </p:nvSpPr>
        <p:spPr bwMode="auto">
          <a:xfrm>
            <a:off x="2743200" y="5410200"/>
            <a:ext cx="1600200" cy="609600"/>
          </a:xfrm>
          <a:prstGeom prst="rect">
            <a:avLst/>
          </a:prstGeom>
          <a:solidFill>
            <a:srgbClr val="99FF99"/>
          </a:soli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63"/>
          <p:cNvSpPr>
            <a:spLocks noChangeArrowheads="1"/>
          </p:cNvSpPr>
          <p:nvPr/>
        </p:nvSpPr>
        <p:spPr bwMode="auto">
          <a:xfrm>
            <a:off x="838200" y="5410200"/>
            <a:ext cx="1676400" cy="609600"/>
          </a:xfrm>
          <a:prstGeom prst="rect">
            <a:avLst/>
          </a:prstGeom>
          <a:solidFill>
            <a:schemeClr val="accent2"/>
          </a:soli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de-DE" dirty="0" smtClean="0"/>
              <a:t>Relationale Darstellung von Assoziationen</a:t>
            </a:r>
          </a:p>
        </p:txBody>
      </p:sp>
      <p:graphicFrame>
        <p:nvGraphicFramePr>
          <p:cNvPr id="1030" name="Object 55"/>
          <p:cNvGraphicFramePr>
            <a:graphicFrameLocks noChangeAspect="1"/>
          </p:cNvGraphicFramePr>
          <p:nvPr/>
        </p:nvGraphicFramePr>
        <p:xfrm>
          <a:off x="971600" y="5373216"/>
          <a:ext cx="3641725" cy="1227138"/>
        </p:xfrm>
        <a:graphic>
          <a:graphicData uri="http://schemas.openxmlformats.org/presentationml/2006/ole">
            <p:oleObj spid="_x0000_s126982" name="Formel" r:id="rId4" imgW="1447560" imgH="457200" progId="Equation.3">
              <p:embed/>
            </p:oleObj>
          </a:graphicData>
        </a:graphic>
      </p:graphicFrame>
      <p:sp>
        <p:nvSpPr>
          <p:cNvPr id="1069" name="Text Box 80"/>
          <p:cNvSpPr txBox="1">
            <a:spLocks noChangeArrowheads="1"/>
          </p:cNvSpPr>
          <p:nvPr/>
        </p:nvSpPr>
        <p:spPr bwMode="auto">
          <a:xfrm>
            <a:off x="0" y="5257800"/>
            <a:ext cx="1166813" cy="762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4400">
                <a:latin typeface="Times New Roman" pitchFamily="18" charset="0"/>
              </a:rPr>
              <a:t>R:{[</a:t>
            </a:r>
          </a:p>
        </p:txBody>
      </p:sp>
      <p:sp>
        <p:nvSpPr>
          <p:cNvPr id="1070" name="Text Box 81"/>
          <p:cNvSpPr txBox="1">
            <a:spLocks noChangeArrowheads="1"/>
          </p:cNvSpPr>
          <p:nvPr/>
        </p:nvSpPr>
        <p:spPr bwMode="auto">
          <a:xfrm>
            <a:off x="4283968" y="5301208"/>
            <a:ext cx="638175" cy="762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4400" dirty="0">
                <a:latin typeface="Times New Roman" pitchFamily="18" charset="0"/>
              </a:rPr>
              <a:t>]}</a:t>
            </a:r>
          </a:p>
        </p:txBody>
      </p:sp>
      <p:sp>
        <p:nvSpPr>
          <p:cNvPr id="47" name="Rechteck 46"/>
          <p:cNvSpPr/>
          <p:nvPr/>
        </p:nvSpPr>
        <p:spPr bwMode="auto">
          <a:xfrm>
            <a:off x="683568" y="1700808"/>
            <a:ext cx="1368152" cy="504056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E1</a:t>
            </a:r>
          </a:p>
        </p:txBody>
      </p:sp>
      <p:sp>
        <p:nvSpPr>
          <p:cNvPr id="48" name="Rechteck 47"/>
          <p:cNvSpPr/>
          <p:nvPr/>
        </p:nvSpPr>
        <p:spPr bwMode="auto">
          <a:xfrm>
            <a:off x="683568" y="2204864"/>
            <a:ext cx="1368152" cy="252028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A11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b="1" dirty="0" smtClean="0"/>
              <a:t>A12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…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b="1" dirty="0" smtClean="0"/>
              <a:t>A1k1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…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Bn</a:t>
            </a:r>
            <a:endParaRPr kumimoji="0" lang="de-DE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683568" y="4725144"/>
            <a:ext cx="1368152" cy="504056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…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6804248" y="1772816"/>
            <a:ext cx="1368152" cy="504056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E2</a:t>
            </a:r>
          </a:p>
        </p:txBody>
      </p:sp>
      <p:sp>
        <p:nvSpPr>
          <p:cNvPr id="51" name="Rechteck 50"/>
          <p:cNvSpPr/>
          <p:nvPr/>
        </p:nvSpPr>
        <p:spPr bwMode="auto">
          <a:xfrm>
            <a:off x="6804248" y="2276872"/>
            <a:ext cx="1368152" cy="252028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b="1" dirty="0" smtClean="0"/>
              <a:t>A22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…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b="1" dirty="0" smtClean="0"/>
              <a:t>A2k2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C</a:t>
            </a:r>
            <a:r>
              <a:rPr kumimoji="0" lang="de-DE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…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err="1" smtClean="0"/>
              <a:t>C</a:t>
            </a:r>
            <a:r>
              <a:rPr kumimoji="0" lang="de-DE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endParaRPr kumimoji="0" lang="de-DE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Rechteck 51"/>
          <p:cNvSpPr/>
          <p:nvPr/>
        </p:nvSpPr>
        <p:spPr bwMode="auto">
          <a:xfrm>
            <a:off x="6804248" y="4797152"/>
            <a:ext cx="1368152" cy="504056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…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4" name="Gerade Verbindung 53"/>
          <p:cNvCxnSpPr>
            <a:stCxn id="48" idx="3"/>
            <a:endCxn id="51" idx="1"/>
          </p:cNvCxnSpPr>
          <p:nvPr/>
        </p:nvCxnSpPr>
        <p:spPr bwMode="auto">
          <a:xfrm>
            <a:off x="2051720" y="3465004"/>
            <a:ext cx="4752528" cy="7200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feld 54"/>
          <p:cNvSpPr txBox="1"/>
          <p:nvPr/>
        </p:nvSpPr>
        <p:spPr>
          <a:xfrm>
            <a:off x="4244600" y="314096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rwHashing">
  <a:themeElements>
    <a:clrScheme name="1_ErwHashing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1_ErwHashing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ErwHashing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rwHashing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rwHashing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1893</Words>
  <Application>Microsoft Office PowerPoint</Application>
  <PresentationFormat>Bildschirmpräsentation (4:3)</PresentationFormat>
  <Paragraphs>1329</Paragraphs>
  <Slides>33</Slides>
  <Notes>33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43" baseType="lpstr">
      <vt:lpstr>Arial</vt:lpstr>
      <vt:lpstr>Arial Black</vt:lpstr>
      <vt:lpstr>Tahoma</vt:lpstr>
      <vt:lpstr>Symbol</vt:lpstr>
      <vt:lpstr>Webdings</vt:lpstr>
      <vt:lpstr>Times New Roman</vt:lpstr>
      <vt:lpstr>Wingdings</vt:lpstr>
      <vt:lpstr>JoinFont</vt:lpstr>
      <vt:lpstr>1_ErwHashing</vt:lpstr>
      <vt:lpstr>Formel</vt:lpstr>
      <vt:lpstr>Historische Entwicklung relationaler DBMS</vt:lpstr>
      <vt:lpstr> Grundlagen des relationalen Modells</vt:lpstr>
      <vt:lpstr>Folie 3</vt:lpstr>
      <vt:lpstr>Folie 4</vt:lpstr>
      <vt:lpstr>Folie 5</vt:lpstr>
      <vt:lpstr>Folie 6</vt:lpstr>
      <vt:lpstr>Folie 7</vt:lpstr>
      <vt:lpstr>Relationale Darstellung von Objekttypen</vt:lpstr>
      <vt:lpstr>Relationale Darstellung von Assoziationen</vt:lpstr>
      <vt:lpstr>Beziehungen unseres Beispiel-Schemas</vt:lpstr>
      <vt:lpstr>Beziehungen unseres Beispiel-Schemas</vt:lpstr>
      <vt:lpstr>Schlüssel der Relationen</vt:lpstr>
      <vt:lpstr>Ausprägung der Beziehung hören</vt:lpstr>
      <vt:lpstr>Verfeinerung des relationalen Schemas</vt:lpstr>
      <vt:lpstr>Verfeinerung des relationalen Schemas</vt:lpstr>
      <vt:lpstr>Ausprägung von Professoren und Vorlesung</vt:lpstr>
      <vt:lpstr>Vorsicht: So geht es NICHT </vt:lpstr>
      <vt:lpstr>Vorsicht: So geht es NICHT: FolgenAnomalien</vt:lpstr>
      <vt:lpstr>Die relationale Uni-DB</vt:lpstr>
      <vt:lpstr>Folie 20</vt:lpstr>
      <vt:lpstr>Die relationale Algebra</vt:lpstr>
      <vt:lpstr>Die relationalen Algebra-Operatoren</vt:lpstr>
      <vt:lpstr>Die relationalen Algebra-Operatoren</vt:lpstr>
      <vt:lpstr>Die relationalen Algebra-Operatoren</vt:lpstr>
      <vt:lpstr>Formale Definition der Algebra</vt:lpstr>
      <vt:lpstr>Der natürliche Verbund (Join)</vt:lpstr>
      <vt:lpstr>Drei-Wege-Join</vt:lpstr>
      <vt:lpstr>Allgemeiner Join (Theta-Join)</vt:lpstr>
      <vt:lpstr>Andere Join-Arten</vt:lpstr>
      <vt:lpstr>Folie 30</vt:lpstr>
      <vt:lpstr>Andere Join-Arten</vt:lpstr>
      <vt:lpstr>Andere Join-Arten (Forts.)</vt:lpstr>
      <vt:lpstr>Andere Join-Arten (Forts.)</vt:lpstr>
    </vt:vector>
  </TitlesOfParts>
  <Company>Universität Passau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Alfons Kemper</dc:creator>
  <cp:lastModifiedBy>Alfons Kemper</cp:lastModifiedBy>
  <cp:revision>644</cp:revision>
  <cp:lastPrinted>2001-09-28T10:07:20Z</cp:lastPrinted>
  <dcterms:created xsi:type="dcterms:W3CDTF">2001-02-01T15:15:28Z</dcterms:created>
  <dcterms:modified xsi:type="dcterms:W3CDTF">2012-05-22T09:22:56Z</dcterms:modified>
</cp:coreProperties>
</file>