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2"/>
  </p:notesMasterIdLst>
  <p:sldIdLst>
    <p:sldId id="256" r:id="rId2"/>
    <p:sldId id="389" r:id="rId3"/>
    <p:sldId id="298" r:id="rId4"/>
    <p:sldId id="359" r:id="rId5"/>
    <p:sldId id="360" r:id="rId6"/>
    <p:sldId id="285" r:id="rId7"/>
    <p:sldId id="297" r:id="rId8"/>
    <p:sldId id="348" r:id="rId9"/>
    <p:sldId id="349" r:id="rId10"/>
    <p:sldId id="350" r:id="rId11"/>
    <p:sldId id="351" r:id="rId12"/>
    <p:sldId id="354" r:id="rId13"/>
    <p:sldId id="352" r:id="rId14"/>
    <p:sldId id="355" r:id="rId15"/>
    <p:sldId id="356" r:id="rId16"/>
    <p:sldId id="357" r:id="rId17"/>
    <p:sldId id="358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299" r:id="rId29"/>
    <p:sldId id="295" r:id="rId30"/>
    <p:sldId id="296" r:id="rId31"/>
    <p:sldId id="294" r:id="rId32"/>
    <p:sldId id="286" r:id="rId33"/>
    <p:sldId id="279" r:id="rId34"/>
    <p:sldId id="280" r:id="rId35"/>
    <p:sldId id="281" r:id="rId36"/>
    <p:sldId id="287" r:id="rId37"/>
    <p:sldId id="288" r:id="rId38"/>
    <p:sldId id="289" r:id="rId39"/>
    <p:sldId id="374" r:id="rId40"/>
    <p:sldId id="371" r:id="rId41"/>
    <p:sldId id="372" r:id="rId42"/>
    <p:sldId id="373" r:id="rId43"/>
    <p:sldId id="290" r:id="rId44"/>
    <p:sldId id="291" r:id="rId45"/>
    <p:sldId id="375" r:id="rId46"/>
    <p:sldId id="376" r:id="rId47"/>
    <p:sldId id="292" r:id="rId48"/>
    <p:sldId id="293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</p:sldIdLst>
  <p:sldSz cx="9144000" cy="6858000" type="screen4x3"/>
  <p:notesSz cx="7939088" cy="114220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44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857250"/>
            <a:ext cx="5708650" cy="428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3750" y="5426075"/>
            <a:ext cx="6351588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830C51-52B0-4EFA-90F0-0C4DB18607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3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89F49-68F5-4C0B-A675-208BEB42D2AE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853E2-C143-43B0-8627-E6FA8DF7D6CD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D402-C700-4916-9378-E652FCF25271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3577-0C51-4C00-A215-484B27A01001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E21A0-5934-4021-9BD6-E92183A36FF5}" type="slidenum">
              <a:rPr lang="de-DE" smtClean="0"/>
              <a:pPr/>
              <a:t>36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1535F-D516-467B-A67E-96101F4631E7}" type="slidenum">
              <a:rPr lang="de-DE" smtClean="0"/>
              <a:pPr/>
              <a:t>37</a:t>
            </a:fld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A45A6-0FCA-49F5-92E3-F47546CD2055}" type="slidenum">
              <a:rPr lang="de-DE" smtClean="0"/>
              <a:pPr/>
              <a:t>43</a:t>
            </a:fld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E3724-8AD7-4E8E-9045-59974850AA4B}" type="slidenum">
              <a:rPr lang="de-DE" smtClean="0"/>
              <a:pPr/>
              <a:t>44</a:t>
            </a:fld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0186" indent="-292379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9518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7325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5132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72939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0746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8553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76360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CB467E-6A55-F04D-9054-AFCD1C09EC15}" type="slidenum">
              <a:rPr lang="de-DE" sz="1300"/>
              <a:pPr/>
              <a:t>59</a:t>
            </a:fld>
            <a:endParaRPr lang="de-DE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0186" indent="-292379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9518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7325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5132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72939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0746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8553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76360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37A24-513F-6245-A3AF-D9D182141D8F}" type="slidenum">
              <a:rPr lang="de-DE" sz="1300"/>
              <a:pPr/>
              <a:t>60</a:t>
            </a:fld>
            <a:endParaRPr lang="de-DE" sz="130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53692-FB61-432E-92AB-C74EC4344009}" type="slidenum">
              <a:rPr lang="de-DE" sz="1300"/>
              <a:pPr/>
              <a:t>8</a:t>
            </a:fld>
            <a:endParaRPr lang="de-DE" sz="13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7755D4-42DC-43A0-B1A1-997D879BB65A}" type="slidenum">
              <a:rPr lang="de-DE" sz="1300"/>
              <a:pPr/>
              <a:t>9</a:t>
            </a:fld>
            <a:endParaRPr lang="de-DE" sz="13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9E59B1-C2EE-4662-822F-EF9394BAFB49}" type="slidenum">
              <a:rPr lang="de-DE" sz="1300"/>
              <a:pPr/>
              <a:t>10</a:t>
            </a:fld>
            <a:endParaRPr lang="de-DE" sz="13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67A76D-08AE-478C-8414-4010421D0686}" type="slidenum">
              <a:rPr lang="de-DE" sz="1300"/>
              <a:pPr/>
              <a:t>11</a:t>
            </a:fld>
            <a:endParaRPr lang="de-DE" sz="13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E1664-A053-4FB3-A164-F93C4711F3F1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51D4A8B-201E-4F38-8B91-AFA4A72380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C25B-185A-4E8B-9E7B-3DE5E47B2C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2BB4-E297-4ACD-A2BA-ECD81A3C11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8E7-28B5-4B76-A0D8-CEBA0EE84C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9BD-1BBA-4103-8914-C6A66A6ACF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92C9-4AAB-47F0-98BC-001207E51E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B388-4932-4570-A200-C392CC890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D18F-A75B-4024-8661-6ACADD51BF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1C8C-CBE2-46F4-8762-6BD449B832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F7CA-3A9C-4751-9747-204EAF4A49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A11D-46E8-4C5F-BE21-F13E95B577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D57B-FDFC-41AF-80D3-180194E19B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9D9E-8573-42E3-8B68-54A383D6FD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BCBB8C5D-CFD2-402E-8055-192F78CA24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Hauptspeicher-</a:t>
            </a:r>
            <a:br>
              <a:rPr lang="de-DE" sz="3600" dirty="0" smtClean="0"/>
            </a:br>
            <a:r>
              <a:rPr lang="de-DE" sz="3600" dirty="0" smtClean="0"/>
              <a:t>Datenbanksysteme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209800"/>
            <a:ext cx="8172400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Hardware-Entwicklungen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Anwendungsstudie: Handelsunternehmen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- versus </a:t>
            </a:r>
            <a:r>
              <a:rPr lang="de-DE" dirty="0" err="1" smtClean="0"/>
              <a:t>Row</a:t>
            </a:r>
            <a:r>
              <a:rPr lang="de-DE" dirty="0" smtClean="0"/>
              <a:t>-Store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OLAP&amp;OLTP: </a:t>
            </a:r>
            <a:r>
              <a:rPr lang="de-DE" dirty="0" err="1" smtClean="0"/>
              <a:t>Snapshotting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Kompaktifizierung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Mehrbenutzersynchronisation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Indexierung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Multi-Core Anfragebearbeitung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endParaRPr lang="de-DE" sz="2000" dirty="0" smtClean="0"/>
          </a:p>
          <a:p>
            <a:pPr>
              <a:buFont typeface="Webdings" pitchFamily="18" charset="2"/>
              <a:buChar char="="/>
            </a:pPr>
            <a:endParaRPr lang="de-DE" sz="2000" dirty="0" smtClean="0"/>
          </a:p>
          <a:p>
            <a:pPr>
              <a:buFont typeface="Webdings" pitchFamily="18" charset="2"/>
              <a:buChar char="="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FE6BE6-0DD1-4F46-9865-FFCAA31A5BC4}" type="slidenum">
              <a:rPr lang="en-US" sz="1400" smtClean="0">
                <a:solidFill>
                  <a:srgbClr val="CC66FF"/>
                </a:solidFill>
              </a:rPr>
              <a:pPr/>
              <a:t>10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1-10ns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10-100ns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100-1000ns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 ms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sec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3067050" y="436245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3" name="AutoShape 8"/>
          <p:cNvSpPr>
            <a:spLocks noChangeArrowheads="1"/>
          </p:cNvSpPr>
          <p:nvPr/>
        </p:nvSpPr>
        <p:spPr bwMode="auto">
          <a:xfrm>
            <a:off x="5943600" y="3467100"/>
            <a:ext cx="2752725" cy="2047875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7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CA173-2C5D-46BF-8AD7-324CE7F503D3}" type="slidenum">
              <a:rPr lang="en-US" sz="1400" smtClean="0">
                <a:solidFill>
                  <a:srgbClr val="CC66FF"/>
                </a:solidFill>
              </a:rPr>
              <a:pPr/>
              <a:t>11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1-10ns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10-100ns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100-1000ns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 ms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sec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057525" y="4391025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 rot="-950959">
            <a:off x="5753100" y="3114675"/>
            <a:ext cx="2752725" cy="2047875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CC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0" y="1362075"/>
            <a:ext cx="2190750" cy="5383213"/>
          </a:xfrm>
          <a:prstGeom prst="rect">
            <a:avLst/>
          </a:prstGeom>
          <a:solidFill>
            <a:srgbClr val="5FEFE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Kopf (1min)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Raum (10 min)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München (1.5h)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Pluto (2 Jahre)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Andromeda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(2000 Jahre)</a:t>
            </a:r>
          </a:p>
        </p:txBody>
      </p:sp>
      <p:pic>
        <p:nvPicPr>
          <p:cNvPr id="80906" name="Picture 10" descr="j01508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616325"/>
            <a:ext cx="11922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74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CacheLinesRowColumnSto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37" t="29730" r="-64637"/>
          <a:stretch/>
        </p:blipFill>
        <p:spPr>
          <a:xfrm>
            <a:off x="-3643872" y="0"/>
            <a:ext cx="16132745" cy="7074024"/>
          </a:xfrm>
        </p:spPr>
      </p:pic>
    </p:spTree>
    <p:extLst>
      <p:ext uri="{BB962C8B-B14F-4D97-AF65-F5344CB8AC3E}">
        <p14:creationId xmlns:p14="http://schemas.microsoft.com/office/powerpoint/2010/main" val="138373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9 um 09.21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2" r="-23642"/>
          <a:stretch>
            <a:fillRect/>
          </a:stretch>
        </p:blipFill>
        <p:spPr>
          <a:xfrm>
            <a:off x="-972616" y="33412"/>
            <a:ext cx="11161240" cy="6824588"/>
          </a:xfrm>
        </p:spPr>
      </p:pic>
    </p:spTree>
    <p:extLst>
      <p:ext uri="{BB962C8B-B14F-4D97-AF65-F5344CB8AC3E}">
        <p14:creationId xmlns:p14="http://schemas.microsoft.com/office/powerpoint/2010/main" val="3476151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Row Store </a:t>
            </a:r>
            <a:r>
              <a:rPr lang="de-DE" smtClean="0"/>
              <a:t>versus Column Store</a:t>
            </a:r>
          </a:p>
        </p:txBody>
      </p:sp>
      <p:sp>
        <p:nvSpPr>
          <p:cNvPr id="2457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503B6-D006-4F81-86A6-5B84083F7DFE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30714" r="15178" b="17857"/>
          <a:stretch>
            <a:fillRect/>
          </a:stretch>
        </p:blipFill>
        <p:spPr bwMode="auto">
          <a:xfrm>
            <a:off x="0" y="1500188"/>
            <a:ext cx="9144000" cy="4248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Row</a:t>
            </a:r>
            <a:r>
              <a:rPr lang="de-DE" dirty="0" smtClean="0"/>
              <a:t> Store versus </a:t>
            </a:r>
            <a:r>
              <a:rPr lang="de-DE" dirty="0" err="1" smtClean="0">
                <a:solidFill>
                  <a:srgbClr val="FF0000"/>
                </a:solidFill>
              </a:rPr>
              <a:t>Column</a:t>
            </a:r>
            <a:r>
              <a:rPr lang="de-DE" dirty="0" smtClean="0">
                <a:solidFill>
                  <a:srgbClr val="FF0000"/>
                </a:solidFill>
              </a:rPr>
              <a:t> Store</a:t>
            </a:r>
          </a:p>
        </p:txBody>
      </p:sp>
      <p:sp>
        <p:nvSpPr>
          <p:cNvPr id="25603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A049B-69F0-4961-BB82-C47EFDD36636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2678" t="21428" r="1340" b="31429"/>
          <a:stretch>
            <a:fillRect/>
          </a:stretch>
        </p:blipFill>
        <p:spPr bwMode="auto">
          <a:xfrm>
            <a:off x="214313" y="1285875"/>
            <a:ext cx="8929687" cy="4714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Anfragebearbeitung</a:t>
            </a:r>
          </a:p>
        </p:txBody>
      </p:sp>
      <p:sp>
        <p:nvSpPr>
          <p:cNvPr id="2662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7B6295-6707-4B70-AFE1-FF1A039D1FF9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23570" r="14285" b="25714"/>
          <a:stretch>
            <a:fillRect/>
          </a:stretch>
        </p:blipFill>
        <p:spPr bwMode="auto">
          <a:xfrm>
            <a:off x="0" y="1357313"/>
            <a:ext cx="10501313" cy="5072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Komprimierung</a:t>
            </a:r>
          </a:p>
        </p:txBody>
      </p:sp>
      <p:sp>
        <p:nvSpPr>
          <p:cNvPr id="27651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056F9-BF7C-447D-9A03-C4E31E649E1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23215" t="28571" r="20982" b="25000"/>
          <a:stretch>
            <a:fillRect/>
          </a:stretch>
        </p:blipFill>
        <p:spPr bwMode="auto">
          <a:xfrm>
            <a:off x="0" y="1500188"/>
            <a:ext cx="8929688" cy="4643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Datenstrukturen einer Hauptspeicher-Datenbank</a:t>
            </a:r>
            <a:endParaRPr lang="de-DE" dirty="0"/>
          </a:p>
        </p:txBody>
      </p:sp>
      <p:pic>
        <p:nvPicPr>
          <p:cNvPr id="4" name="Inhaltsplatzhalter 3" descr="Bildschirmfoto 2014-01-24 um 11.20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401" b="-77401"/>
          <a:stretch>
            <a:fillRect/>
          </a:stretch>
        </p:blipFill>
        <p:spPr>
          <a:xfrm>
            <a:off x="0" y="-459432"/>
            <a:ext cx="9144000" cy="5638800"/>
          </a:xfrm>
        </p:spPr>
      </p:pic>
      <p:pic>
        <p:nvPicPr>
          <p:cNvPr id="5" name="Bild 4" descr="Bildschirmfoto 2014-01-24 um 11.21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9144000" cy="9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8157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Row</a:t>
            </a:r>
            <a:r>
              <a:rPr lang="de-DE" dirty="0" smtClean="0"/>
              <a:t>-Store-Format</a:t>
            </a:r>
            <a:endParaRPr lang="de-DE" dirty="0"/>
          </a:p>
        </p:txBody>
      </p:sp>
      <p:pic>
        <p:nvPicPr>
          <p:cNvPr id="4" name="Inhaltsplatzhalter 3" descr="Bildschirmfoto 2014-01-24 um 11.22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9" b="-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8196635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Vortrag am Freitag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Marcel Kornacker</a:t>
            </a:r>
          </a:p>
          <a:p>
            <a:r>
              <a:rPr lang="de-DE" dirty="0" err="1" smtClean="0"/>
              <a:t>Cloudera</a:t>
            </a:r>
            <a:r>
              <a:rPr lang="de-DE" dirty="0" smtClean="0"/>
              <a:t> Impala</a:t>
            </a:r>
          </a:p>
          <a:p>
            <a:r>
              <a:rPr lang="de-DE" dirty="0" smtClean="0"/>
              <a:t>13 Uhr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103486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Column</a:t>
            </a:r>
            <a:r>
              <a:rPr lang="de-DE" dirty="0" smtClean="0"/>
              <a:t>-Store-Format</a:t>
            </a:r>
            <a:endParaRPr lang="de-DE" dirty="0"/>
          </a:p>
        </p:txBody>
      </p:sp>
      <p:pic>
        <p:nvPicPr>
          <p:cNvPr id="4" name="Inhaltsplatzhalter 3" descr="Bildschirmfoto 2014-01-24 um 11.22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305" b="-112305"/>
          <a:stretch>
            <a:fillRect/>
          </a:stretch>
        </p:blipFill>
        <p:spPr>
          <a:xfrm>
            <a:off x="0" y="-603448"/>
            <a:ext cx="9144000" cy="5638800"/>
          </a:xfrm>
        </p:spPr>
      </p:pic>
      <p:pic>
        <p:nvPicPr>
          <p:cNvPr id="5" name="Inhaltsplatzhalter 3" descr="Bildschirmfoto 2014-01-24 um 11.23.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923" r="540" b="56313"/>
          <a:stretch/>
        </p:blipFill>
        <p:spPr bwMode="auto">
          <a:xfrm>
            <a:off x="107504" y="2852935"/>
            <a:ext cx="7056784" cy="39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544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Column</a:t>
            </a:r>
            <a:r>
              <a:rPr lang="de-DE" dirty="0" smtClean="0"/>
              <a:t>-Store-Format (</a:t>
            </a:r>
            <a:r>
              <a:rPr lang="de-DE" dirty="0" err="1" smtClean="0"/>
              <a:t>cont‘d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 descr="Bildschirmfoto 2014-01-24 um 11.23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45297" r="540"/>
          <a:stretch/>
        </p:blipFill>
        <p:spPr>
          <a:xfrm>
            <a:off x="179512" y="1124745"/>
            <a:ext cx="8374120" cy="5733255"/>
          </a:xfrm>
        </p:spPr>
      </p:pic>
    </p:spTree>
    <p:extLst>
      <p:ext uri="{BB962C8B-B14F-4D97-AF65-F5344CB8AC3E}">
        <p14:creationId xmlns:p14="http://schemas.microsoft.com/office/powerpoint/2010/main" val="1635293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Einfügeoperation</a:t>
            </a:r>
            <a:r>
              <a:rPr lang="de-DE" dirty="0" smtClean="0"/>
              <a:t> eines </a:t>
            </a:r>
            <a:r>
              <a:rPr lang="de-DE" dirty="0" err="1" smtClean="0"/>
              <a:t>Tupels</a:t>
            </a:r>
            <a:endParaRPr lang="de-DE" dirty="0"/>
          </a:p>
        </p:txBody>
      </p:sp>
      <p:pic>
        <p:nvPicPr>
          <p:cNvPr id="4" name="Inhaltsplatzhalter 3" descr="Bildschirmfoto 2014-01-24 um 11.26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41" b="-62841"/>
          <a:stretch>
            <a:fillRect/>
          </a:stretch>
        </p:blipFill>
        <p:spPr>
          <a:xfrm>
            <a:off x="107504" y="2204864"/>
            <a:ext cx="9144000" cy="5062736"/>
          </a:xfrm>
        </p:spPr>
      </p:pic>
      <p:sp>
        <p:nvSpPr>
          <p:cNvPr id="5" name="Textfeld 4"/>
          <p:cNvSpPr txBox="1"/>
          <p:nvPr/>
        </p:nvSpPr>
        <p:spPr>
          <a:xfrm>
            <a:off x="179512" y="170080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Insert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Verkaeufe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(12, 007, 4711, 27.50)</a:t>
            </a:r>
            <a:endParaRPr lang="de-DE" dirty="0"/>
          </a:p>
        </p:txBody>
      </p:sp>
      <p:sp>
        <p:nvSpPr>
          <p:cNvPr id="6" name="Pfeil nach unten 5"/>
          <p:cNvSpPr/>
          <p:nvPr/>
        </p:nvSpPr>
        <p:spPr bwMode="auto">
          <a:xfrm>
            <a:off x="2699792" y="2276872"/>
            <a:ext cx="648072" cy="1224136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4274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Anfragen</a:t>
            </a:r>
            <a:endParaRPr lang="de-DE" dirty="0"/>
          </a:p>
        </p:txBody>
      </p:sp>
      <p:pic>
        <p:nvPicPr>
          <p:cNvPr id="4" name="Inhaltsplatzhalter 3" descr="Bildschirmfoto 2014-01-24 um 11.29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220" b="-153220"/>
          <a:stretch>
            <a:fillRect/>
          </a:stretch>
        </p:blipFill>
        <p:spPr>
          <a:xfrm>
            <a:off x="34746" y="-747464"/>
            <a:ext cx="9144000" cy="5638800"/>
          </a:xfrm>
        </p:spPr>
      </p:pic>
      <p:pic>
        <p:nvPicPr>
          <p:cNvPr id="5" name="Bild 4" descr="Bildschirmfoto 2014-01-24 um 11.2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45024"/>
            <a:ext cx="9144000" cy="3127055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 bwMode="auto">
          <a:xfrm>
            <a:off x="2627784" y="2708920"/>
            <a:ext cx="432048" cy="1008112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71373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/>
          <a:lstStyle/>
          <a:p>
            <a:r>
              <a:rPr lang="de-DE" dirty="0" smtClean="0"/>
              <a:t>Hybrides Speichermodell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1.30.5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-386" r="-628" b="87641"/>
          <a:stretch/>
        </p:blipFill>
        <p:spPr>
          <a:xfrm>
            <a:off x="827583" y="836712"/>
            <a:ext cx="8487993" cy="1224136"/>
          </a:xfrm>
        </p:spPr>
      </p:pic>
      <p:pic>
        <p:nvPicPr>
          <p:cNvPr id="5" name="Bild 4" descr="Bildschirmfoto 2014-01-24 um 11.30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8" b="41093"/>
          <a:stretch/>
        </p:blipFill>
        <p:spPr>
          <a:xfrm>
            <a:off x="827584" y="2348880"/>
            <a:ext cx="8402758" cy="3168352"/>
          </a:xfrm>
          <a:prstGeom prst="rect">
            <a:avLst/>
          </a:prstGeom>
        </p:spPr>
      </p:pic>
      <p:sp>
        <p:nvSpPr>
          <p:cNvPr id="6" name="Nach links gekrümmter Pfeil 5"/>
          <p:cNvSpPr/>
          <p:nvPr/>
        </p:nvSpPr>
        <p:spPr bwMode="auto">
          <a:xfrm>
            <a:off x="7524328" y="1412776"/>
            <a:ext cx="1080120" cy="2232248"/>
          </a:xfrm>
          <a:prstGeom prst="curvedLeft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67505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Anfragebearbeitung</a:t>
            </a:r>
            <a:endParaRPr lang="de-DE" dirty="0"/>
          </a:p>
        </p:txBody>
      </p:sp>
      <p:pic>
        <p:nvPicPr>
          <p:cNvPr id="4" name="Inhaltsplatzhalter 3" descr="Bildschirmfoto 2014-01-24 um 11.30.5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71043" r="6257"/>
          <a:stretch/>
        </p:blipFill>
        <p:spPr>
          <a:xfrm>
            <a:off x="323528" y="1340768"/>
            <a:ext cx="8982194" cy="3168352"/>
          </a:xfrm>
        </p:spPr>
      </p:pic>
    </p:spTree>
    <p:extLst>
      <p:ext uri="{BB962C8B-B14F-4D97-AF65-F5344CB8AC3E}">
        <p14:creationId xmlns:p14="http://schemas.microsoft.com/office/powerpoint/2010/main" val="647729222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Anwendungsoperationen in der Datenbank: </a:t>
            </a:r>
            <a:r>
              <a:rPr lang="de-DE" sz="3200" dirty="0" err="1" smtClean="0"/>
              <a:t>Stored</a:t>
            </a:r>
            <a:r>
              <a:rPr lang="de-DE" sz="3200" dirty="0" smtClean="0"/>
              <a:t> </a:t>
            </a:r>
            <a:r>
              <a:rPr lang="de-DE" sz="3200" dirty="0" err="1" smtClean="0"/>
              <a:t>Procedures</a:t>
            </a:r>
            <a:endParaRPr lang="de-DE" sz="3200" dirty="0"/>
          </a:p>
        </p:txBody>
      </p:sp>
      <p:pic>
        <p:nvPicPr>
          <p:cNvPr id="4" name="Inhaltsplatzhalter 3" descr="Bildschirmfoto 2014-01-24 um 12.18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81" b="-71881"/>
          <a:stretch>
            <a:fillRect/>
          </a:stretch>
        </p:blipFill>
        <p:spPr>
          <a:xfrm>
            <a:off x="-8715" y="-99392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2872296063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Bildschirmfoto 2014-01-24 um 12.19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r="72"/>
          <a:stretch/>
        </p:blipFill>
        <p:spPr>
          <a:xfrm>
            <a:off x="683568" y="-41176"/>
            <a:ext cx="6546965" cy="6899176"/>
          </a:xfrm>
        </p:spPr>
      </p:pic>
    </p:spTree>
    <p:extLst>
      <p:ext uri="{BB962C8B-B14F-4D97-AF65-F5344CB8AC3E}">
        <p14:creationId xmlns:p14="http://schemas.microsoft.com/office/powerpoint/2010/main" val="3006481452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Snapshots für Anfragen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 bwMode="auto">
          <a:xfrm>
            <a:off x="0" y="3212976"/>
            <a:ext cx="1979712" cy="86409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OLTP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2627784" y="1268760"/>
            <a:ext cx="4320480" cy="208823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Snapshot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der Haupt-Datenbank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979712" y="2564904"/>
            <a:ext cx="4176464" cy="20882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Haupt-Datenbank</a:t>
            </a:r>
          </a:p>
        </p:txBody>
      </p:sp>
      <p:sp>
        <p:nvSpPr>
          <p:cNvPr id="8" name="Pfeil nach links 7"/>
          <p:cNvSpPr/>
          <p:nvPr/>
        </p:nvSpPr>
        <p:spPr bwMode="auto">
          <a:xfrm>
            <a:off x="6948264" y="1772816"/>
            <a:ext cx="1872208" cy="1080120"/>
          </a:xfrm>
          <a:prstGeom prst="left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OLAP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Staging</a:t>
            </a:r>
            <a:r>
              <a:rPr lang="de-DE" dirty="0" smtClean="0"/>
              <a:t>: In vielen Systemen verwendet, </a:t>
            </a:r>
            <a:r>
              <a:rPr lang="de-DE" dirty="0" err="1" smtClean="0"/>
              <a:t>zB</a:t>
            </a:r>
            <a:r>
              <a:rPr lang="de-DE" dirty="0" smtClean="0"/>
              <a:t>. </a:t>
            </a:r>
            <a:r>
              <a:rPr lang="de-DE" dirty="0" err="1" smtClean="0"/>
              <a:t>NewDB</a:t>
            </a:r>
            <a:r>
              <a:rPr lang="de-DE" dirty="0" smtClean="0"/>
              <a:t> von SAP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6819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Hauptspeicher-Datenbanksysteme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Disk </a:t>
            </a:r>
            <a:r>
              <a:rPr lang="de-DE" dirty="0" err="1" smtClean="0"/>
              <a:t>is</a:t>
            </a:r>
            <a:r>
              <a:rPr lang="de-DE" dirty="0" smtClean="0"/>
              <a:t> Tape, Tape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dead</a:t>
            </a:r>
            <a:r>
              <a:rPr lang="de-DE" dirty="0" smtClean="0"/>
              <a:t> … Jim Gray</a:t>
            </a:r>
          </a:p>
          <a:p>
            <a:endParaRPr lang="de-DE" dirty="0" smtClean="0"/>
          </a:p>
          <a:p>
            <a:r>
              <a:rPr lang="de-DE" dirty="0" smtClean="0"/>
              <a:t>Die Zeit ist reif für ein Re-</a:t>
            </a:r>
            <a:r>
              <a:rPr lang="de-DE" dirty="0" err="1" smtClean="0"/>
              <a:t>engineering</a:t>
            </a:r>
            <a:r>
              <a:rPr lang="de-DE" dirty="0" smtClean="0"/>
              <a:t> der Datenbanksysteme</a:t>
            </a:r>
          </a:p>
          <a:p>
            <a:endParaRPr lang="de-DE" dirty="0" smtClean="0"/>
          </a:p>
          <a:p>
            <a:r>
              <a:rPr lang="de-DE" dirty="0" smtClean="0"/>
              <a:t>Man kann heute für 25000 Euro einen Datenbankserver mit 1 </a:t>
            </a:r>
            <a:r>
              <a:rPr lang="de-DE" dirty="0" err="1" smtClean="0"/>
              <a:t>TeraByte</a:t>
            </a:r>
            <a:r>
              <a:rPr lang="de-DE" dirty="0" smtClean="0"/>
              <a:t> Hauptspeicher und 32 Rechenkernen kaufen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Scan-</a:t>
            </a:r>
            <a:r>
              <a:rPr lang="de-DE" dirty="0" err="1" smtClean="0"/>
              <a:t>only</a:t>
            </a:r>
            <a:r>
              <a:rPr lang="de-DE" dirty="0" smtClean="0"/>
              <a:t> Datenbanken: ISAO von IBM oder </a:t>
            </a:r>
            <a:r>
              <a:rPr lang="de-DE" dirty="0" err="1" smtClean="0"/>
              <a:t>Crescando</a:t>
            </a:r>
            <a:r>
              <a:rPr lang="de-DE" dirty="0" smtClean="0"/>
              <a:t> von der ETHZ</a:t>
            </a:r>
            <a:endParaRPr lang="de-DE" dirty="0"/>
          </a:p>
        </p:txBody>
      </p:sp>
      <p:pic>
        <p:nvPicPr>
          <p:cNvPr id="279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6124502" cy="563683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143000"/>
          </a:xfrm>
        </p:spPr>
        <p:txBody>
          <a:bodyPr/>
          <a:lstStyle/>
          <a:p>
            <a:r>
              <a:rPr lang="de-DE" dirty="0" smtClean="0"/>
              <a:t>Ursprüngliches Schattenspeicher-Verfahren: Lorie77 für IBM System 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848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8680"/>
            <a:ext cx="8172400" cy="476672"/>
          </a:xfrm>
        </p:spPr>
        <p:txBody>
          <a:bodyPr/>
          <a:lstStyle/>
          <a:p>
            <a:r>
              <a:rPr lang="de-DE" dirty="0" err="1" smtClean="0"/>
              <a:t>Copy</a:t>
            </a:r>
            <a:r>
              <a:rPr lang="de-DE" dirty="0" smtClean="0"/>
              <a:t> on Write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7038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7038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ihandform 11"/>
          <p:cNvSpPr/>
          <p:nvPr/>
        </p:nvSpPr>
        <p:spPr bwMode="auto">
          <a:xfrm>
            <a:off x="4117975" y="5610225"/>
            <a:ext cx="2101850" cy="923925"/>
          </a:xfrm>
          <a:custGeom>
            <a:avLst/>
            <a:gdLst>
              <a:gd name="connsiteX0" fmla="*/ 120650 w 2101850"/>
              <a:gd name="connsiteY0" fmla="*/ 0 h 923925"/>
              <a:gd name="connsiteX1" fmla="*/ 330200 w 2101850"/>
              <a:gd name="connsiteY1" fmla="*/ 781050 h 923925"/>
              <a:gd name="connsiteX2" fmla="*/ 2101850 w 2101850"/>
              <a:gd name="connsiteY2" fmla="*/ 8572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850" h="923925">
                <a:moveTo>
                  <a:pt x="120650" y="0"/>
                </a:moveTo>
                <a:cubicBezTo>
                  <a:pt x="60325" y="319087"/>
                  <a:pt x="0" y="638175"/>
                  <a:pt x="330200" y="781050"/>
                </a:cubicBezTo>
                <a:cubicBezTo>
                  <a:pt x="660400" y="923925"/>
                  <a:pt x="1381125" y="890587"/>
                  <a:pt x="2101850" y="85725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Update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sym typeface="Wingdings" pitchFamily="2" charset="2"/>
              </a:rPr>
              <a:t>a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sym typeface="Wingdings" pitchFamily="2" charset="2"/>
              </a:rPr>
              <a:t>‘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6705600" y="5648325"/>
            <a:ext cx="1123950" cy="996950"/>
          </a:xfrm>
          <a:custGeom>
            <a:avLst/>
            <a:gdLst>
              <a:gd name="connsiteX0" fmla="*/ 0 w 1123950"/>
              <a:gd name="connsiteY0" fmla="*/ 952500 h 996950"/>
              <a:gd name="connsiteX1" fmla="*/ 457200 w 1123950"/>
              <a:gd name="connsiteY1" fmla="*/ 971550 h 996950"/>
              <a:gd name="connsiteX2" fmla="*/ 838200 w 1123950"/>
              <a:gd name="connsiteY2" fmla="*/ 800100 h 996950"/>
              <a:gd name="connsiteX3" fmla="*/ 1085850 w 1123950"/>
              <a:gd name="connsiteY3" fmla="*/ 609600 h 996950"/>
              <a:gd name="connsiteX4" fmla="*/ 1066800 w 1123950"/>
              <a:gd name="connsiteY4" fmla="*/ 285750 h 996950"/>
              <a:gd name="connsiteX5" fmla="*/ 742950 w 1123950"/>
              <a:gd name="connsiteY5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950" h="996950">
                <a:moveTo>
                  <a:pt x="0" y="952500"/>
                </a:moveTo>
                <a:cubicBezTo>
                  <a:pt x="158750" y="974725"/>
                  <a:pt x="317500" y="996950"/>
                  <a:pt x="457200" y="971550"/>
                </a:cubicBezTo>
                <a:cubicBezTo>
                  <a:pt x="596900" y="946150"/>
                  <a:pt x="733425" y="860425"/>
                  <a:pt x="838200" y="800100"/>
                </a:cubicBezTo>
                <a:cubicBezTo>
                  <a:pt x="942975" y="739775"/>
                  <a:pt x="1047750" y="695325"/>
                  <a:pt x="1085850" y="609600"/>
                </a:cubicBezTo>
                <a:cubicBezTo>
                  <a:pt x="1123950" y="523875"/>
                  <a:pt x="1123950" y="387350"/>
                  <a:pt x="1066800" y="285750"/>
                </a:cubicBezTo>
                <a:cubicBezTo>
                  <a:pt x="1009650" y="184150"/>
                  <a:pt x="876300" y="92075"/>
                  <a:pt x="742950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 µs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20" name="Freihandform 19"/>
          <p:cNvSpPr/>
          <p:nvPr/>
        </p:nvSpPr>
        <p:spPr bwMode="auto">
          <a:xfrm>
            <a:off x="7267575" y="4657725"/>
            <a:ext cx="1809750" cy="895350"/>
          </a:xfrm>
          <a:custGeom>
            <a:avLst/>
            <a:gdLst>
              <a:gd name="connsiteX0" fmla="*/ 1809750 w 1809750"/>
              <a:gd name="connsiteY0" fmla="*/ 0 h 895350"/>
              <a:gd name="connsiteX1" fmla="*/ 533400 w 1809750"/>
              <a:gd name="connsiteY1" fmla="*/ 342900 h 895350"/>
              <a:gd name="connsiteX2" fmla="*/ 476250 w 1809750"/>
              <a:gd name="connsiteY2" fmla="*/ 685800 h 895350"/>
              <a:gd name="connsiteX3" fmla="*/ 19050 w 1809750"/>
              <a:gd name="connsiteY3" fmla="*/ 876300 h 895350"/>
              <a:gd name="connsiteX4" fmla="*/ 19050 w 1809750"/>
              <a:gd name="connsiteY4" fmla="*/ 876300 h 895350"/>
              <a:gd name="connsiteX5" fmla="*/ 0 w 1809750"/>
              <a:gd name="connsiteY5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750" h="895350">
                <a:moveTo>
                  <a:pt x="1809750" y="0"/>
                </a:moveTo>
                <a:cubicBezTo>
                  <a:pt x="1282700" y="114300"/>
                  <a:pt x="755650" y="228600"/>
                  <a:pt x="533400" y="342900"/>
                </a:cubicBezTo>
                <a:cubicBezTo>
                  <a:pt x="311150" y="457200"/>
                  <a:pt x="561975" y="596900"/>
                  <a:pt x="476250" y="685800"/>
                </a:cubicBezTo>
                <a:cubicBezTo>
                  <a:pt x="390525" y="774700"/>
                  <a:pt x="19050" y="876300"/>
                  <a:pt x="19050" y="876300"/>
                </a:cubicBezTo>
                <a:lnTo>
                  <a:pt x="19050" y="876300"/>
                </a:lnTo>
                <a:lnTo>
                  <a:pt x="0" y="89535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ihandform 21"/>
          <p:cNvSpPr/>
          <p:nvPr/>
        </p:nvSpPr>
        <p:spPr bwMode="auto">
          <a:xfrm>
            <a:off x="3505200" y="1095375"/>
            <a:ext cx="1943100" cy="1933575"/>
          </a:xfrm>
          <a:custGeom>
            <a:avLst/>
            <a:gdLst>
              <a:gd name="connsiteX0" fmla="*/ 1943100 w 1943100"/>
              <a:gd name="connsiteY0" fmla="*/ 0 h 1933575"/>
              <a:gd name="connsiteX1" fmla="*/ 1714500 w 1943100"/>
              <a:gd name="connsiteY1" fmla="*/ 571500 h 1933575"/>
              <a:gd name="connsiteX2" fmla="*/ 933450 w 1943100"/>
              <a:gd name="connsiteY2" fmla="*/ 952500 h 1933575"/>
              <a:gd name="connsiteX3" fmla="*/ 133350 w 1943100"/>
              <a:gd name="connsiteY3" fmla="*/ 1790700 h 1933575"/>
              <a:gd name="connsiteX4" fmla="*/ 133350 w 1943100"/>
              <a:gd name="connsiteY4" fmla="*/ 18097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1933575">
                <a:moveTo>
                  <a:pt x="1943100" y="0"/>
                </a:moveTo>
                <a:cubicBezTo>
                  <a:pt x="1912937" y="206375"/>
                  <a:pt x="1882775" y="412750"/>
                  <a:pt x="1714500" y="571500"/>
                </a:cubicBezTo>
                <a:cubicBezTo>
                  <a:pt x="1546225" y="730250"/>
                  <a:pt x="1196975" y="749300"/>
                  <a:pt x="933450" y="952500"/>
                </a:cubicBezTo>
                <a:cubicBezTo>
                  <a:pt x="669925" y="1155700"/>
                  <a:pt x="266700" y="1647825"/>
                  <a:pt x="133350" y="1790700"/>
                </a:cubicBezTo>
                <a:cubicBezTo>
                  <a:pt x="0" y="1933575"/>
                  <a:pt x="66675" y="1871662"/>
                  <a:pt x="133350" y="1809750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Snapshotting</a:t>
            </a:r>
            <a:r>
              <a:rPr lang="de-DE" dirty="0" smtClean="0"/>
              <a:t> via </a:t>
            </a:r>
            <a:r>
              <a:rPr lang="de-DE" dirty="0" err="1" smtClean="0"/>
              <a:t>fork-ing</a:t>
            </a:r>
            <a:r>
              <a:rPr lang="de-DE" dirty="0" smtClean="0"/>
              <a:t>: Details</a:t>
            </a:r>
            <a:endParaRPr lang="de-DE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671" y="1556792"/>
            <a:ext cx="922667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Snapshot Maintenance: </a:t>
            </a:r>
            <a:r>
              <a:rPr lang="de-DE" dirty="0" err="1" smtClean="0"/>
              <a:t>copy</a:t>
            </a:r>
            <a:r>
              <a:rPr lang="de-DE" dirty="0" smtClean="0"/>
              <a:t> on </a:t>
            </a:r>
            <a:r>
              <a:rPr lang="de-DE" dirty="0" err="1" smtClean="0"/>
              <a:t>write</a:t>
            </a:r>
            <a:endParaRPr lang="de-DE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0558" y="1556792"/>
            <a:ext cx="9314558" cy="49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because</a:t>
            </a:r>
            <a:r>
              <a:rPr lang="de-DE" dirty="0" smtClean="0"/>
              <a:t> of Hardware-Support: MMU</a:t>
            </a:r>
            <a:endParaRPr lang="de-DE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98" y="1124744"/>
            <a:ext cx="8917297" cy="54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OLAP </a:t>
            </a:r>
            <a:r>
              <a:rPr lang="de-DE" dirty="0" err="1" smtClean="0"/>
              <a:t>Queries</a:t>
            </a:r>
            <a:r>
              <a:rPr lang="de-DE" dirty="0" smtClean="0"/>
              <a:t> on </a:t>
            </a:r>
            <a:r>
              <a:rPr lang="de-DE" dirty="0" err="1" smtClean="0"/>
              <a:t>Tx-Consistent</a:t>
            </a:r>
            <a:r>
              <a:rPr lang="de-DE" dirty="0" smtClean="0"/>
              <a:t> Snapshots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0675" y="1643063"/>
            <a:ext cx="9464675" cy="471963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Multiple Query Sessions</a:t>
            </a:r>
          </a:p>
        </p:txBody>
      </p:sp>
      <p:sp>
        <p:nvSpPr>
          <p:cNvPr id="11267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285875"/>
            <a:ext cx="90074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1613" y="4037013"/>
            <a:ext cx="179387" cy="17462"/>
          </a:xfrm>
          <a:custGeom>
            <a:avLst/>
            <a:gdLst>
              <a:gd name="T0" fmla="+- 0 8111 7615"/>
              <a:gd name="T1" fmla="*/ T0 w 497"/>
              <a:gd name="T2" fmla="+- 0 11212 11212"/>
              <a:gd name="T3" fmla="*/ 11212 h 50"/>
              <a:gd name="T4" fmla="+- 0 7999 7615"/>
              <a:gd name="T5" fmla="*/ T4 w 497"/>
              <a:gd name="T6" fmla="+- 0 11212 11212"/>
              <a:gd name="T7" fmla="*/ 11212 h 50"/>
              <a:gd name="T8" fmla="+- 0 7896 7615"/>
              <a:gd name="T9" fmla="*/ T8 w 497"/>
              <a:gd name="T10" fmla="+- 0 11225 11212"/>
              <a:gd name="T11" fmla="*/ 11225 h 50"/>
              <a:gd name="T12" fmla="+- 0 7789 7615"/>
              <a:gd name="T13" fmla="*/ T12 w 497"/>
              <a:gd name="T14" fmla="+- 0 11237 11212"/>
              <a:gd name="T15" fmla="*/ 11237 h 50"/>
              <a:gd name="T16" fmla="+- 0 7772 7615"/>
              <a:gd name="T17" fmla="*/ T16 w 497"/>
              <a:gd name="T18" fmla="+- 0 11239 11212"/>
              <a:gd name="T19" fmla="*/ 11239 h 50"/>
              <a:gd name="T20" fmla="+- 0 7577 7615"/>
              <a:gd name="T21" fmla="*/ T20 w 497"/>
              <a:gd name="T22" fmla="+- 0 11261 11212"/>
              <a:gd name="T23" fmla="*/ 11261 h 50"/>
              <a:gd name="T24" fmla="+- 0 7640 7615"/>
              <a:gd name="T25" fmla="*/ T24 w 497"/>
              <a:gd name="T26" fmla="+- 0 11261 11212"/>
              <a:gd name="T27" fmla="*/ 11261 h 50"/>
              <a:gd name="T28" fmla="+- 0 7656 7615"/>
              <a:gd name="T29" fmla="*/ T28 w 497"/>
              <a:gd name="T30" fmla="+- 0 11261 11212"/>
              <a:gd name="T31" fmla="*/ 11261 h 50"/>
              <a:gd name="T32" fmla="+- 0 7673 7615"/>
              <a:gd name="T33" fmla="*/ T32 w 497"/>
              <a:gd name="T34" fmla="+- 0 11261 11212"/>
              <a:gd name="T35" fmla="*/ 11261 h 50"/>
              <a:gd name="T36" fmla="+- 0 7689 7615"/>
              <a:gd name="T37" fmla="*/ T36 w 497"/>
              <a:gd name="T38" fmla="+- 0 11261 11212"/>
              <a:gd name="T39" fmla="*/ 11261 h 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97" h="50" extrusionOk="0">
                <a:moveTo>
                  <a:pt x="496" y="0"/>
                </a:moveTo>
                <a:cubicBezTo>
                  <a:pt x="384" y="0"/>
                  <a:pt x="281" y="13"/>
                  <a:pt x="174" y="25"/>
                </a:cubicBezTo>
                <a:cubicBezTo>
                  <a:pt x="157" y="27"/>
                  <a:pt x="-38" y="49"/>
                  <a:pt x="25" y="49"/>
                </a:cubicBezTo>
                <a:cubicBezTo>
                  <a:pt x="41" y="49"/>
                  <a:pt x="58" y="49"/>
                  <a:pt x="74" y="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Synchronization-Assertions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Serializability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OLTP Transactions</a:t>
            </a:r>
          </a:p>
          <a:p>
            <a:pPr lvl="1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</a:t>
            </a:r>
            <a:r>
              <a:rPr lang="de-DE" dirty="0" err="1" smtClean="0"/>
              <a:t>serially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ACID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see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slides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Snapshot </a:t>
            </a:r>
            <a:r>
              <a:rPr lang="de-DE" dirty="0" err="1" smtClean="0"/>
              <a:t>isolation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OLAP </a:t>
            </a:r>
            <a:r>
              <a:rPr lang="de-DE" dirty="0" err="1" smtClean="0"/>
              <a:t>queries</a:t>
            </a:r>
            <a:endParaRPr lang="de-DE" dirty="0" smtClean="0"/>
          </a:p>
          <a:p>
            <a:pPr lvl="1"/>
            <a:r>
              <a:rPr lang="de-DE" dirty="0" smtClean="0"/>
              <a:t>Multi-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pPr lvl="1"/>
            <a:r>
              <a:rPr lang="de-DE" dirty="0" err="1" smtClean="0"/>
              <a:t>Several</a:t>
            </a:r>
            <a:r>
              <a:rPr lang="de-DE" dirty="0" smtClean="0"/>
              <a:t> OLAP </a:t>
            </a:r>
            <a:r>
              <a:rPr lang="de-DE" dirty="0" err="1" smtClean="0"/>
              <a:t>queries</a:t>
            </a:r>
            <a:r>
              <a:rPr lang="de-DE" dirty="0" smtClean="0"/>
              <a:t> form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Tx</a:t>
            </a:r>
            <a:r>
              <a:rPr lang="de-DE" dirty="0" smtClean="0"/>
              <a:t> = OLAP Session</a:t>
            </a:r>
          </a:p>
          <a:p>
            <a:pPr lvl="1"/>
            <a:r>
              <a:rPr lang="de-DE" dirty="0" smtClean="0"/>
              <a:t>Bernstein, </a:t>
            </a:r>
            <a:r>
              <a:rPr lang="de-DE" dirty="0" err="1" smtClean="0"/>
              <a:t>Hadzilacos</a:t>
            </a:r>
            <a:r>
              <a:rPr lang="de-DE" dirty="0" smtClean="0"/>
              <a:t>, Goodman: Chapter 5.5</a:t>
            </a:r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Kompaktifizierung</a:t>
            </a:r>
            <a:r>
              <a:rPr lang="de-DE" dirty="0" smtClean="0"/>
              <a:t>: Motivation</a:t>
            </a:r>
            <a:endParaRPr lang="de-DE" dirty="0"/>
          </a:p>
        </p:txBody>
      </p:sp>
      <p:pic>
        <p:nvPicPr>
          <p:cNvPr id="5" name="Inhaltsplatzhalter 4" descr="Bildschirmfoto 2014-01-24 um 12.43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68" b="-41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130460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9 um 09.21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2" r="-23642"/>
          <a:stretch>
            <a:fillRect/>
          </a:stretch>
        </p:blipFill>
        <p:spPr>
          <a:xfrm>
            <a:off x="-972616" y="33412"/>
            <a:ext cx="11161240" cy="6824588"/>
          </a:xfrm>
        </p:spPr>
      </p:pic>
    </p:spTree>
    <p:extLst>
      <p:ext uri="{BB962C8B-B14F-4D97-AF65-F5344CB8AC3E}">
        <p14:creationId xmlns:p14="http://schemas.microsoft.com/office/powerpoint/2010/main" val="2580714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Kompaktifizierung</a:t>
            </a:r>
            <a:r>
              <a:rPr lang="de-DE" dirty="0" smtClean="0"/>
              <a:t> der Datenbank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610" r="-29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2418024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Invalidierung</a:t>
            </a:r>
            <a:r>
              <a:rPr lang="de-DE" dirty="0" smtClean="0"/>
              <a:t> gefrorener Datenobjekte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736" r="-12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818891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Transaktionsverwaltung: serielle Ausführung auf Partitionen</a:t>
            </a:r>
            <a:endParaRPr lang="de-DE" dirty="0"/>
          </a:p>
        </p:txBody>
      </p:sp>
      <p:pic>
        <p:nvPicPr>
          <p:cNvPr id="4" name="Inhaltsplatzhalter 3" descr="Bildschirmfoto 2014-01-24 um 12.44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452143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0"/>
            <a:ext cx="866775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0" y="642938"/>
            <a:ext cx="84010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Snapshot </a:t>
            </a: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used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 eaLnBrk="0" hangingPunct="0">
              <a:defRPr/>
            </a:pP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000" b="1" kern="0" dirty="0" err="1" smtClean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Tx-consistent</a:t>
            </a:r>
            <a:endParaRPr lang="de-DE" sz="3000" b="1" kern="0" dirty="0" smtClean="0">
              <a:solidFill>
                <a:srgbClr val="0075BA"/>
              </a:solidFill>
              <a:latin typeface="+mj-lt"/>
              <a:ea typeface="+mj-ea"/>
              <a:cs typeface="+mj-cs"/>
            </a:endParaRPr>
          </a:p>
          <a:p>
            <a:pPr algn="l" eaLnBrk="0" hangingPunct="0">
              <a:defRPr/>
            </a:pPr>
            <a:r>
              <a:rPr lang="de-DE" sz="3000" b="1" kern="0" dirty="0" smtClean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Backup </a:t>
            </a:r>
            <a:endParaRPr lang="de-DE" sz="3000" b="1" kern="0" dirty="0">
              <a:solidFill>
                <a:srgbClr val="0075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0" y="0"/>
            <a:ext cx="85439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Logging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Transaction </a:t>
            </a:r>
            <a:b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</a:b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Processing</a:t>
            </a:r>
          </a:p>
        </p:txBody>
      </p:sp>
      <p:sp>
        <p:nvSpPr>
          <p:cNvPr id="4" name="Wolkenförmige Legende 3"/>
          <p:cNvSpPr/>
          <p:nvPr/>
        </p:nvSpPr>
        <p:spPr bwMode="auto">
          <a:xfrm>
            <a:off x="-396552" y="5085184"/>
            <a:ext cx="2880320" cy="1772816"/>
          </a:xfrm>
          <a:prstGeom prst="cloudCallout">
            <a:avLst>
              <a:gd name="adj1" fmla="val 76571"/>
              <a:gd name="adj2" fmla="val -903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accent3"/>
                </a:solidFill>
              </a:rPr>
              <a:t>To Storage Server via 10 </a:t>
            </a:r>
            <a:r>
              <a:rPr lang="de-DE" dirty="0" err="1" smtClean="0">
                <a:solidFill>
                  <a:schemeClr val="accent3"/>
                </a:solidFill>
              </a:rPr>
              <a:t>Gb</a:t>
            </a:r>
            <a:r>
              <a:rPr lang="de-DE" dirty="0" smtClean="0">
                <a:solidFill>
                  <a:schemeClr val="accent3"/>
                </a:solidFill>
              </a:rPr>
              <a:t>/s </a:t>
            </a:r>
            <a:r>
              <a:rPr lang="de-DE" dirty="0" err="1" smtClean="0">
                <a:solidFill>
                  <a:schemeClr val="accent3"/>
                </a:solidFill>
              </a:rPr>
              <a:t>rDMA</a:t>
            </a:r>
            <a:r>
              <a:rPr lang="de-DE" dirty="0" smtClean="0">
                <a:solidFill>
                  <a:schemeClr val="accent3"/>
                </a:solidFill>
              </a:rPr>
              <a:t> Interface (e.g. </a:t>
            </a:r>
            <a:r>
              <a:rPr lang="de-DE" dirty="0" err="1" smtClean="0">
                <a:solidFill>
                  <a:schemeClr val="accent3"/>
                </a:solidFill>
              </a:rPr>
              <a:t>Myrinet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or</a:t>
            </a:r>
            <a:r>
              <a:rPr lang="de-DE" dirty="0" smtClean="0">
                <a:solidFill>
                  <a:schemeClr val="accent3"/>
                </a:solidFill>
              </a:rPr>
              <a:t>  </a:t>
            </a:r>
            <a:r>
              <a:rPr lang="de-DE" dirty="0" err="1" smtClean="0">
                <a:solidFill>
                  <a:schemeClr val="accent3"/>
                </a:solidFill>
              </a:rPr>
              <a:t>Infiniband</a:t>
            </a:r>
            <a:r>
              <a:rPr lang="de-DE" dirty="0" smtClean="0">
                <a:solidFill>
                  <a:schemeClr val="accent3"/>
                </a:solidFill>
              </a:rPr>
              <a:t>)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Isolation von OLAP und OLTP</a:t>
            </a:r>
            <a:endParaRPr lang="de-DE" dirty="0"/>
          </a:p>
        </p:txBody>
      </p:sp>
      <p:pic>
        <p:nvPicPr>
          <p:cNvPr id="4" name="Inhaltsplatzhalter 3" descr="Bildschirmfoto 2014-01-24 um 12.46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2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557120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Tentative Ausführung langer Transaktionen</a:t>
            </a:r>
            <a:endParaRPr lang="de-DE" dirty="0"/>
          </a:p>
        </p:txBody>
      </p:sp>
      <p:pic>
        <p:nvPicPr>
          <p:cNvPr id="4" name="Inhaltsplatzhalter 3" descr="Bildschirmfoto 2014-01-24 um 12.47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58" b="-9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4870019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3352" y="692150"/>
            <a:ext cx="8229600" cy="868363"/>
          </a:xfrm>
        </p:spPr>
        <p:txBody>
          <a:bodyPr/>
          <a:lstStyle/>
          <a:p>
            <a:endParaRPr lang="de-DE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7000923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lkenförmige Legende 6"/>
          <p:cNvSpPr/>
          <p:nvPr/>
        </p:nvSpPr>
        <p:spPr bwMode="auto">
          <a:xfrm>
            <a:off x="6331160" y="4429132"/>
            <a:ext cx="3643338" cy="1428760"/>
          </a:xfrm>
          <a:prstGeom prst="cloudCallout">
            <a:avLst>
              <a:gd name="adj1" fmla="val -72739"/>
              <a:gd name="adj2" fmla="val -197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Stand-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OLTP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dirty="0" err="1" smtClean="0">
                <a:solidFill>
                  <a:schemeClr val="bg1"/>
                </a:solidFill>
              </a:rPr>
              <a:t>Active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OLAP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Possible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Backup</a:t>
            </a:r>
          </a:p>
        </p:txBody>
      </p:sp>
      <p:sp>
        <p:nvSpPr>
          <p:cNvPr id="13" name="Freihandform 12"/>
          <p:cNvSpPr/>
          <p:nvPr/>
        </p:nvSpPr>
        <p:spPr bwMode="auto">
          <a:xfrm>
            <a:off x="4337252" y="4356100"/>
            <a:ext cx="2108200" cy="2116667"/>
          </a:xfrm>
          <a:custGeom>
            <a:avLst/>
            <a:gdLst>
              <a:gd name="connsiteX0" fmla="*/ 0 w 2108200"/>
              <a:gd name="connsiteY0" fmla="*/ 1803400 h 2116667"/>
              <a:gd name="connsiteX1" fmla="*/ 1219200 w 2108200"/>
              <a:gd name="connsiteY1" fmla="*/ 2006600 h 2116667"/>
              <a:gd name="connsiteX2" fmla="*/ 1930400 w 2108200"/>
              <a:gd name="connsiteY2" fmla="*/ 1143000 h 2116667"/>
              <a:gd name="connsiteX3" fmla="*/ 2108200 w 2108200"/>
              <a:gd name="connsiteY3" fmla="*/ 0 h 211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2116667">
                <a:moveTo>
                  <a:pt x="0" y="1803400"/>
                </a:moveTo>
                <a:cubicBezTo>
                  <a:pt x="448733" y="1960033"/>
                  <a:pt x="897467" y="2116667"/>
                  <a:pt x="1219200" y="2006600"/>
                </a:cubicBezTo>
                <a:cubicBezTo>
                  <a:pt x="1540933" y="1896533"/>
                  <a:pt x="1782233" y="1477433"/>
                  <a:pt x="1930400" y="1143000"/>
                </a:cubicBezTo>
                <a:cubicBezTo>
                  <a:pt x="2078567" y="808567"/>
                  <a:pt x="2093383" y="404283"/>
                  <a:pt x="2108200" y="0"/>
                </a:cubicBez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28438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Availability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&amp;</a:t>
            </a:r>
          </a:p>
          <a:p>
            <a:pPr algn="l"/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Load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Balancing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7000923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2339750" y="1628800"/>
          <a:ext cx="183744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40"/>
                <a:gridCol w="306240"/>
                <a:gridCol w="306240"/>
                <a:gridCol w="306240"/>
                <a:gridCol w="306240"/>
                <a:gridCol w="306240"/>
              </a:tblGrid>
              <a:tr h="414046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340768" y="494630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636043" y="509870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912268" y="523205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2198018" y="5446365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2483768" y="5589240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2791752" y="580355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 rot="18508512">
            <a:off x="658488" y="57398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</a:rPr>
              <a:t>Row</a:t>
            </a:r>
            <a:r>
              <a:rPr lang="de-DE" sz="3600" b="1" dirty="0" smtClean="0">
                <a:solidFill>
                  <a:srgbClr val="FF0000"/>
                </a:solidFill>
              </a:rPr>
              <a:t>-Store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63688" y="3645024"/>
            <a:ext cx="2895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Column</a:t>
            </a:r>
            <a:r>
              <a:rPr lang="de-DE" sz="3200" b="1" dirty="0" smtClean="0">
                <a:solidFill>
                  <a:srgbClr val="FF0000"/>
                </a:solidFill>
              </a:rPr>
              <a:t>-Store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Indexstrukturen für Hauptspeicher-Datenbanken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Radix-Baum / </a:t>
            </a:r>
            <a:r>
              <a:rPr lang="de-DE" dirty="0" err="1" smtClean="0"/>
              <a:t>Trie</a:t>
            </a:r>
            <a:r>
              <a:rPr lang="de-DE" dirty="0" smtClean="0"/>
              <a:t> / Präfixbaum</a:t>
            </a:r>
            <a:endParaRPr lang="de-DE" dirty="0"/>
          </a:p>
        </p:txBody>
      </p:sp>
      <p:pic>
        <p:nvPicPr>
          <p:cNvPr id="4" name="Bild 3" descr="Bildschirmfoto 2014-01-24 um 12.4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9144000" cy="30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5911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 von Hauptspeicher-Datenbanksystemen</a:t>
            </a:r>
            <a:endParaRPr lang="de-DE" dirty="0"/>
          </a:p>
        </p:txBody>
      </p:sp>
      <p:pic>
        <p:nvPicPr>
          <p:cNvPr id="4" name="Inhaltsplatzhalter 3" descr="Bildschirmfoto 2014-01-24 um 11.17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91" b="-20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155098"/>
      </p:ext>
    </p:extLst>
  </p:cSld>
  <p:clrMapOvr>
    <a:masterClrMapping/>
  </p:clrMapOvr>
  <p:transition xmlns:p14="http://schemas.microsoft.com/office/powerpoint/2010/main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 des Adaptiven Radix-Baums ART</a:t>
            </a:r>
            <a:endParaRPr lang="de-DE" dirty="0"/>
          </a:p>
        </p:txBody>
      </p:sp>
      <p:pic>
        <p:nvPicPr>
          <p:cNvPr id="4" name="Inhaltsplatzhalter 3" descr="Bildschirmfoto 2014-01-24 um 12.49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3" r="-11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086553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Adaptive Knoten des ART-Baums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2.50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46" r="-13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334544"/>
      </p:ext>
    </p:extLst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-Berechnung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Cache-Lokalität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Mehrkern-Parallelität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NUMA-Berücksichtigung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Synchronisations-freie Parallelität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010841"/>
      </p:ext>
    </p:extLst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Grundidee des hoch-parallelen </a:t>
            </a:r>
            <a:r>
              <a:rPr lang="de-DE" dirty="0" err="1" smtClean="0"/>
              <a:t>Sort</a:t>
            </a:r>
            <a:r>
              <a:rPr lang="de-DE" dirty="0" smtClean="0"/>
              <a:t>/</a:t>
            </a:r>
            <a:r>
              <a:rPr lang="de-DE" dirty="0" err="1" smtClean="0"/>
              <a:t>Merge-Joins</a:t>
            </a:r>
            <a:endParaRPr lang="de-DE" dirty="0"/>
          </a:p>
        </p:txBody>
      </p:sp>
      <p:pic>
        <p:nvPicPr>
          <p:cNvPr id="4" name="Inhaltsplatzhalter 3" descr="Bildschirmfoto 2014-01-24 um 12.53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03" b="-14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3734894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Bereichspartitionierung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2.53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53" r="-14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4336989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Hochparallel Bereichs/Radix-Partitionierung</a:t>
            </a:r>
            <a:endParaRPr lang="de-DE" dirty="0"/>
          </a:p>
        </p:txBody>
      </p:sp>
      <p:pic>
        <p:nvPicPr>
          <p:cNvPr id="4" name="Inhaltsplatzhalter 3" descr="Bildschirmfoto 2014-01-24 um 12.54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29" b="-13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725047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Paralleler Radix-</a:t>
            </a:r>
            <a:r>
              <a:rPr lang="de-DE" dirty="0" err="1" smtClean="0"/>
              <a:t>Join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2.55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99" b="-26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866931"/>
      </p:ext>
    </p:extLst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Mehrfache Partitionierung des Radix-</a:t>
            </a:r>
            <a:r>
              <a:rPr lang="de-DE" dirty="0" err="1" smtClean="0"/>
              <a:t>Joins</a:t>
            </a:r>
            <a:r>
              <a:rPr lang="de-DE" dirty="0" smtClean="0"/>
              <a:t>: Cache-Lokalität</a:t>
            </a:r>
            <a:endParaRPr lang="de-DE" dirty="0"/>
          </a:p>
        </p:txBody>
      </p:sp>
      <p:pic>
        <p:nvPicPr>
          <p:cNvPr id="4" name="Inhaltsplatzhalter 3" descr="Bildschirmfoto 2014-01-24 um 12.56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2" r="-4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868316"/>
      </p:ext>
    </p:extLst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</a:t>
            </a:r>
            <a:r>
              <a:rPr lang="de-DE" dirty="0" err="1" smtClean="0"/>
              <a:t>Join</a:t>
            </a:r>
            <a:r>
              <a:rPr lang="de-DE" dirty="0" smtClean="0"/>
              <a:t>-Teams: Globale Hashtabelle</a:t>
            </a:r>
            <a:endParaRPr lang="de-DE" dirty="0"/>
          </a:p>
        </p:txBody>
      </p:sp>
      <p:pic>
        <p:nvPicPr>
          <p:cNvPr id="4" name="Inhaltsplatzhalter 3" descr="Bildschirmfoto 2014-01-24 um 12.56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08" r="-19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338806"/>
      </p:ext>
    </p:extLst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3DD4BA-8F84-094F-890A-F2585C06C3E2}" type="slidenum">
              <a:rPr lang="en-US" sz="1400">
                <a:solidFill>
                  <a:srgbClr val="CC66FF"/>
                </a:solidFill>
              </a:rPr>
              <a:pPr/>
              <a:t>59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9489" r="7178" b="8659"/>
          <a:stretch>
            <a:fillRect/>
          </a:stretch>
        </p:blipFill>
        <p:spPr bwMode="auto">
          <a:xfrm>
            <a:off x="468313" y="1196975"/>
            <a:ext cx="828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46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Feasibility</a:t>
            </a:r>
            <a:r>
              <a:rPr lang="de-DE" dirty="0" smtClean="0"/>
              <a:t>: Main Memory DBMS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7941"/>
          </a:xfrm>
        </p:spPr>
        <p:txBody>
          <a:bodyPr/>
          <a:lstStyle/>
          <a:p>
            <a:r>
              <a:rPr lang="de-DE" dirty="0" smtClean="0"/>
              <a:t>Amazon</a:t>
            </a:r>
          </a:p>
          <a:p>
            <a:pPr lvl="1"/>
            <a:r>
              <a:rPr lang="de-DE" dirty="0" smtClean="0"/>
              <a:t>Data Volume</a:t>
            </a:r>
          </a:p>
          <a:p>
            <a:pPr lvl="2"/>
            <a:r>
              <a:rPr lang="de-DE" dirty="0" smtClean="0"/>
              <a:t>Revenue: 15 </a:t>
            </a:r>
            <a:r>
              <a:rPr lang="de-DE" dirty="0" err="1" smtClean="0"/>
              <a:t>billion</a:t>
            </a:r>
            <a:r>
              <a:rPr lang="de-DE" dirty="0" smtClean="0"/>
              <a:t> Euro</a:t>
            </a:r>
          </a:p>
          <a:p>
            <a:pPr lvl="2"/>
            <a:r>
              <a:rPr lang="de-DE" dirty="0" err="1" smtClean="0"/>
              <a:t>Avg</a:t>
            </a:r>
            <a:r>
              <a:rPr lang="de-DE" dirty="0" smtClean="0"/>
              <a:t>. Item Price: 15 Euro</a:t>
            </a:r>
          </a:p>
          <a:p>
            <a:pPr lvl="2"/>
            <a:r>
              <a:rPr lang="de-DE" dirty="0" smtClean="0"/>
              <a:t>1 </a:t>
            </a:r>
            <a:r>
              <a:rPr lang="de-DE" dirty="0" err="1" smtClean="0"/>
              <a:t>billion</a:t>
            </a:r>
            <a:r>
              <a:rPr lang="de-DE" dirty="0" smtClean="0"/>
              <a:t> order </a:t>
            </a:r>
            <a:r>
              <a:rPr lang="de-DE" dirty="0" err="1" smtClean="0"/>
              <a:t>lines</a:t>
            </a:r>
            <a:r>
              <a:rPr lang="de-DE" dirty="0" smtClean="0"/>
              <a:t> per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3"/>
            <a:r>
              <a:rPr lang="de-DE" dirty="0" smtClean="0"/>
              <a:t>54 Bytes per order </a:t>
            </a:r>
            <a:r>
              <a:rPr lang="de-DE" dirty="0" err="1" smtClean="0"/>
              <a:t>line</a:t>
            </a:r>
            <a:endParaRPr lang="de-DE" dirty="0" smtClean="0"/>
          </a:p>
          <a:p>
            <a:pPr lvl="3"/>
            <a:r>
              <a:rPr lang="de-DE" dirty="0" smtClean="0"/>
              <a:t>54 GB per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3"/>
            <a:r>
              <a:rPr lang="de-DE" dirty="0" smtClean="0"/>
              <a:t>+ additional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3"/>
            <a:r>
              <a:rPr lang="de-DE" dirty="0" smtClean="0"/>
              <a:t>-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pPr lvl="1"/>
            <a:r>
              <a:rPr lang="de-DE" dirty="0" smtClean="0"/>
              <a:t>Transaction Rate</a:t>
            </a:r>
          </a:p>
          <a:p>
            <a:pPr lvl="2"/>
            <a:r>
              <a:rPr lang="de-DE" dirty="0" err="1" smtClean="0"/>
              <a:t>Avg</a:t>
            </a:r>
            <a:r>
              <a:rPr lang="de-DE" dirty="0" smtClean="0"/>
              <a:t>: 32 </a:t>
            </a:r>
            <a:r>
              <a:rPr lang="de-DE" dirty="0" err="1" smtClean="0"/>
              <a:t>orders</a:t>
            </a:r>
            <a:r>
              <a:rPr lang="de-DE" dirty="0" smtClean="0"/>
              <a:t> per s </a:t>
            </a:r>
          </a:p>
          <a:p>
            <a:pPr lvl="2"/>
            <a:r>
              <a:rPr lang="de-DE" dirty="0" smtClean="0"/>
              <a:t>Peak rate: </a:t>
            </a:r>
            <a:r>
              <a:rPr lang="de-DE" dirty="0" err="1" smtClean="0"/>
              <a:t>Thousands</a:t>
            </a:r>
            <a:r>
              <a:rPr lang="de-DE" dirty="0" smtClean="0"/>
              <a:t>/s</a:t>
            </a:r>
          </a:p>
          <a:p>
            <a:pPr lvl="2"/>
            <a:r>
              <a:rPr lang="de-DE" dirty="0" smtClean="0"/>
              <a:t>+ </a:t>
            </a:r>
            <a:r>
              <a:rPr lang="de-DE" dirty="0" err="1" smtClean="0"/>
              <a:t>inquiries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7941"/>
          </a:xfrm>
        </p:spPr>
        <p:txBody>
          <a:bodyPr/>
          <a:lstStyle/>
          <a:p>
            <a:r>
              <a:rPr lang="de-DE" dirty="0" smtClean="0"/>
              <a:t>Intel</a:t>
            </a:r>
          </a:p>
          <a:p>
            <a:pPr lvl="1"/>
            <a:r>
              <a:rPr lang="de-DE" dirty="0" err="1" smtClean="0"/>
              <a:t>Tera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Initiative</a:t>
            </a:r>
          </a:p>
          <a:p>
            <a:pPr lvl="1"/>
            <a:r>
              <a:rPr lang="de-DE" dirty="0" smtClean="0"/>
              <a:t>Server </a:t>
            </a:r>
            <a:r>
              <a:rPr lang="de-DE" dirty="0" err="1" smtClean="0"/>
              <a:t>with</a:t>
            </a:r>
            <a:r>
              <a:rPr lang="de-DE" dirty="0" smtClean="0"/>
              <a:t>  </a:t>
            </a:r>
            <a:r>
              <a:rPr lang="de-DE" dirty="0" err="1" smtClean="0"/>
              <a:t>several</a:t>
            </a:r>
            <a:r>
              <a:rPr lang="de-DE" dirty="0" smtClean="0"/>
              <a:t> TB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just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Dell </a:t>
            </a:r>
            <a:r>
              <a:rPr lang="de-DE" dirty="0" err="1" smtClean="0"/>
              <a:t>for</a:t>
            </a:r>
            <a:r>
              <a:rPr lang="de-DE" dirty="0" smtClean="0"/>
              <a:t> 49 K Euro</a:t>
            </a:r>
          </a:p>
          <a:p>
            <a:pPr lvl="1"/>
            <a:r>
              <a:rPr lang="de-DE" dirty="0" smtClean="0"/>
              <a:t>Main Memory </a:t>
            </a:r>
            <a:r>
              <a:rPr lang="de-DE" dirty="0" err="1" smtClean="0"/>
              <a:t>capacity</a:t>
            </a:r>
            <a:r>
              <a:rPr lang="de-DE" dirty="0" smtClean="0"/>
              <a:t> will </a:t>
            </a:r>
            <a:r>
              <a:rPr lang="de-DE" dirty="0" err="1" smtClean="0"/>
              <a:t>grow</a:t>
            </a:r>
            <a:r>
              <a:rPr lang="de-DE" dirty="0" smtClean="0"/>
              <a:t> </a:t>
            </a:r>
            <a:r>
              <a:rPr lang="de-DE" dirty="0" err="1" smtClean="0"/>
              <a:t>faster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Customers‘ Needs</a:t>
            </a:r>
          </a:p>
          <a:p>
            <a:pPr lvl="1"/>
            <a:r>
              <a:rPr lang="de-DE" dirty="0" smtClean="0"/>
              <a:t>Cf. </a:t>
            </a:r>
            <a:r>
              <a:rPr lang="de-DE" dirty="0" err="1" smtClean="0"/>
              <a:t>RAMcloud-project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Stanford</a:t>
            </a:r>
          </a:p>
          <a:p>
            <a:pPr lvl="2"/>
            <a:r>
              <a:rPr lang="de-DE" dirty="0" err="1" smtClean="0"/>
              <a:t>Ousterhoud</a:t>
            </a:r>
            <a:r>
              <a:rPr lang="de-DE" dirty="0" smtClean="0"/>
              <a:t> et al. </a:t>
            </a:r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EED207-47B2-7749-BCC0-9B00E44863C3}" type="slidenum">
              <a:rPr lang="en-US" sz="1400">
                <a:solidFill>
                  <a:srgbClr val="CC66FF"/>
                </a:solidFill>
              </a:rPr>
              <a:pPr/>
              <a:t>60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Algorithmen auf sehr großen Datenmengen</a:t>
            </a:r>
          </a:p>
        </p:txBody>
      </p:sp>
      <p:sp>
        <p:nvSpPr>
          <p:cNvPr id="25600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78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89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441700" y="1154113"/>
            <a:ext cx="1196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1981200" y="2362200"/>
            <a:ext cx="4724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Nested Loop: O(N</a:t>
            </a:r>
            <a:r>
              <a:rPr lang="de-DE" sz="3200" baseline="30000">
                <a:latin typeface="Times New Roman" charset="0"/>
              </a:rPr>
              <a:t>2</a:t>
            </a:r>
            <a:r>
              <a:rPr lang="de-DE" sz="3200">
                <a:latin typeface="Times New Roman" charset="0"/>
              </a:rPr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Sortieren: O(N log 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Partitionieren und Hashing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e-DE" sz="3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15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Leistungsengpässe: </a:t>
            </a:r>
            <a:r>
              <a:rPr lang="de-DE" dirty="0" err="1" smtClean="0"/>
              <a:t>Profiling</a:t>
            </a:r>
            <a:r>
              <a:rPr lang="de-DE" dirty="0" smtClean="0"/>
              <a:t> eines klassischen Datenbanksystems</a:t>
            </a:r>
            <a:endParaRPr lang="de-DE" dirty="0"/>
          </a:p>
        </p:txBody>
      </p:sp>
      <p:pic>
        <p:nvPicPr>
          <p:cNvPr id="280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14264"/>
            <a:ext cx="5688632" cy="568863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F7E7E1-C485-468D-8102-CB9ED602859F}" type="slidenum">
              <a:rPr lang="en-US" sz="1400" smtClean="0">
                <a:solidFill>
                  <a:srgbClr val="CC66FF"/>
                </a:solidFill>
              </a:rPr>
              <a:pPr/>
              <a:t>8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Widerholung</a:t>
            </a:r>
            <a:r>
              <a:rPr lang="de-DE" dirty="0" smtClean="0"/>
              <a:t>: Speicherhierarchie</a:t>
            </a: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(L1/L2/L3)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3057525" y="445770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499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92A18-B658-46B2-B53F-60355082A197}" type="slidenum">
              <a:rPr lang="en-US" sz="1400" smtClean="0">
                <a:solidFill>
                  <a:srgbClr val="CC66FF"/>
                </a:solidFill>
              </a:rPr>
              <a:pPr/>
              <a:t>9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3057525" y="445770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6172200" y="1504950"/>
            <a:ext cx="24384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 – 8 Byte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Compiler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8 – 128 Byte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Cache-Controller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4 – 64 KB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Betriebssystem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Benutzer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078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754</Words>
  <Application>Microsoft Macintosh PowerPoint</Application>
  <PresentationFormat>Bildschirmpräsentation (4:3)</PresentationFormat>
  <Paragraphs>283</Paragraphs>
  <Slides>60</Slides>
  <Notes>29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ErwHashing</vt:lpstr>
      <vt:lpstr>Hauptspeicher- Datenbanksysteme</vt:lpstr>
      <vt:lpstr>Vortrag am Freitag</vt:lpstr>
      <vt:lpstr>Hauptspeicher-Datenbanksysteme</vt:lpstr>
      <vt:lpstr>PowerPoint-Präsentation</vt:lpstr>
      <vt:lpstr>Einsatz von Hauptspeicher-Datenbanksystemen</vt:lpstr>
      <vt:lpstr>Feasibility: Main Memory DBMS</vt:lpstr>
      <vt:lpstr>Leistungsengpässe: Profiling eines klassischen Datenbanksystems</vt:lpstr>
      <vt:lpstr>Widerholung: Speicherhierarchie</vt:lpstr>
      <vt:lpstr>Überblick: Speicherhierarchie</vt:lpstr>
      <vt:lpstr>Überblick: Speicherhierarchie</vt:lpstr>
      <vt:lpstr>Überblick: Speicherhierarchie</vt:lpstr>
      <vt:lpstr>PowerPoint-Präsentation</vt:lpstr>
      <vt:lpstr>PowerPoint-Präsentation</vt:lpstr>
      <vt:lpstr>Row Store versus Column Store</vt:lpstr>
      <vt:lpstr>Row Store versus Column Store</vt:lpstr>
      <vt:lpstr>Anfragebearbeitung</vt:lpstr>
      <vt:lpstr>Komprimierung</vt:lpstr>
      <vt:lpstr>Datenstrukturen einer Hauptspeicher-Datenbank</vt:lpstr>
      <vt:lpstr>Row-Store-Format</vt:lpstr>
      <vt:lpstr>Column-Store-Format</vt:lpstr>
      <vt:lpstr>Column-Store-Format (cont‘d)</vt:lpstr>
      <vt:lpstr>Einfügeoperation eines Tupels</vt:lpstr>
      <vt:lpstr>Anfragen</vt:lpstr>
      <vt:lpstr>Hybrides Speichermodell </vt:lpstr>
      <vt:lpstr>Anfragebearbeitung</vt:lpstr>
      <vt:lpstr>Anwendungsoperationen in der Datenbank: Stored Procedures</vt:lpstr>
      <vt:lpstr>PowerPoint-Präsentation</vt:lpstr>
      <vt:lpstr>Snapshots für Anfragen</vt:lpstr>
      <vt:lpstr>Update Staging: In vielen Systemen verwendet, zB. NewDB von SAP</vt:lpstr>
      <vt:lpstr>Scan-only Datenbanken: ISAO von IBM oder Crescando von der ETHZ</vt:lpstr>
      <vt:lpstr>Ursprüngliches Schattenspeicher-Verfahren: Lorie77 für IBM System R</vt:lpstr>
      <vt:lpstr>Copy on Write</vt:lpstr>
      <vt:lpstr>Snapshotting via fork-ing: Details</vt:lpstr>
      <vt:lpstr>Snapshot Maintenance: copy on write</vt:lpstr>
      <vt:lpstr>Fast because of Hardware-Support: MMU</vt:lpstr>
      <vt:lpstr>OLAP Queries on Tx-Consistent Snapshots</vt:lpstr>
      <vt:lpstr>Multiple Query Sessions</vt:lpstr>
      <vt:lpstr>Synchronization-Assertions </vt:lpstr>
      <vt:lpstr>Kompaktifizierung: Motivation</vt:lpstr>
      <vt:lpstr>Kompaktifizierung der Datenbank</vt:lpstr>
      <vt:lpstr>Invalidierung gefrorener Datenobjekte</vt:lpstr>
      <vt:lpstr>Transaktionsverwaltung: serielle Ausführung auf Partitionen</vt:lpstr>
      <vt:lpstr>PowerPoint-Präsentation</vt:lpstr>
      <vt:lpstr>PowerPoint-Präsentation</vt:lpstr>
      <vt:lpstr>Isolation von OLAP und OLTP</vt:lpstr>
      <vt:lpstr>Tentative Ausführung langer Transaktionen</vt:lpstr>
      <vt:lpstr>PowerPoint-Präsentation</vt:lpstr>
      <vt:lpstr>PowerPoint-Präsentation</vt:lpstr>
      <vt:lpstr>Indexstrukturen für Hauptspeicher-Datenbanken</vt:lpstr>
      <vt:lpstr>Idee des Adaptiven Radix-Baums ART</vt:lpstr>
      <vt:lpstr>Adaptive Knoten des ART-Baums </vt:lpstr>
      <vt:lpstr>Join-Berechnung</vt:lpstr>
      <vt:lpstr>Grundidee des hoch-parallelen Sort/Merge-Joins</vt:lpstr>
      <vt:lpstr>Bereichspartitionierung </vt:lpstr>
      <vt:lpstr>Hochparallel Bereichs/Radix-Partitionierung</vt:lpstr>
      <vt:lpstr>Paralleler Radix-Join </vt:lpstr>
      <vt:lpstr>Mehrfache Partitionierung des Radix-Joins: Cache-Lokalität</vt:lpstr>
      <vt:lpstr>Hash-Join-Teams: Globale Hashtabelle</vt:lpstr>
      <vt:lpstr>PowerPoint-Präsentation</vt:lpstr>
      <vt:lpstr>Algorithmen auf sehr großen Datenmengen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Alfons Kemper</cp:lastModifiedBy>
  <cp:revision>77</cp:revision>
  <cp:lastPrinted>2013-07-10T10:51:45Z</cp:lastPrinted>
  <dcterms:created xsi:type="dcterms:W3CDTF">1601-01-01T00:00:00Z</dcterms:created>
  <dcterms:modified xsi:type="dcterms:W3CDTF">2015-01-18T15:36:12Z</dcterms:modified>
</cp:coreProperties>
</file>