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2.bin" ContentType="application/vnd.openxmlformats-officedocument.oleObject"/>
  <Override PartName="/ppt/notesSlides/notesSlide27.xml" ContentType="application/vnd.openxmlformats-officedocument.presentationml.notesSlide+xml"/>
  <Override PartName="/ppt/embeddings/oleObject3.bin" ContentType="application/vnd.openxmlformats-officedocument.oleObject"/>
  <Override PartName="/ppt/notesSlides/notesSlide28.xml" ContentType="application/vnd.openxmlformats-officedocument.presentationml.notesSlide+xml"/>
  <Override PartName="/ppt/embeddings/oleObject4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3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43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44.bin" ContentType="application/vnd.openxmlformats-officedocument.oleObject"/>
  <Override PartName="/ppt/notesSlides/notesSlide50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51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57.bin" ContentType="application/vnd.openxmlformats-officedocument.oleObject"/>
  <Override PartName="/ppt/notesSlides/notesSlide55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56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embeddings/oleObject92.bin" ContentType="application/vnd.openxmlformats-officedocument.oleObject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9" r:id="rId1"/>
    <p:sldMasterId id="2147483663" r:id="rId2"/>
  </p:sldMasterIdLst>
  <p:notesMasterIdLst>
    <p:notesMasterId r:id="rId131"/>
  </p:notesMasterIdLst>
  <p:sldIdLst>
    <p:sldId id="256" r:id="rId3"/>
    <p:sldId id="384" r:id="rId4"/>
    <p:sldId id="257" r:id="rId5"/>
    <p:sldId id="258" r:id="rId6"/>
    <p:sldId id="286" r:id="rId7"/>
    <p:sldId id="287" r:id="rId8"/>
    <p:sldId id="263" r:id="rId9"/>
    <p:sldId id="288" r:id="rId10"/>
    <p:sldId id="264" r:id="rId11"/>
    <p:sldId id="289" r:id="rId12"/>
    <p:sldId id="295" r:id="rId13"/>
    <p:sldId id="265" r:id="rId14"/>
    <p:sldId id="290" r:id="rId15"/>
    <p:sldId id="266" r:id="rId16"/>
    <p:sldId id="291" r:id="rId17"/>
    <p:sldId id="285" r:id="rId18"/>
    <p:sldId id="268" r:id="rId19"/>
    <p:sldId id="270" r:id="rId20"/>
    <p:sldId id="271" r:id="rId21"/>
    <p:sldId id="269" r:id="rId22"/>
    <p:sldId id="276" r:id="rId23"/>
    <p:sldId id="272" r:id="rId24"/>
    <p:sldId id="273" r:id="rId25"/>
    <p:sldId id="292" r:id="rId26"/>
    <p:sldId id="293" r:id="rId27"/>
    <p:sldId id="296" r:id="rId28"/>
    <p:sldId id="302" r:id="rId29"/>
    <p:sldId id="298" r:id="rId30"/>
    <p:sldId id="274" r:id="rId31"/>
    <p:sldId id="275" r:id="rId32"/>
    <p:sldId id="267" r:id="rId33"/>
    <p:sldId id="277" r:id="rId34"/>
    <p:sldId id="303" r:id="rId35"/>
    <p:sldId id="304" r:id="rId36"/>
    <p:sldId id="305" r:id="rId37"/>
    <p:sldId id="309" r:id="rId38"/>
    <p:sldId id="306" r:id="rId39"/>
    <p:sldId id="359" r:id="rId40"/>
    <p:sldId id="261" r:id="rId41"/>
    <p:sldId id="307" r:id="rId42"/>
    <p:sldId id="279" r:id="rId43"/>
    <p:sldId id="323" r:id="rId44"/>
    <p:sldId id="320" r:id="rId45"/>
    <p:sldId id="321" r:id="rId46"/>
    <p:sldId id="322" r:id="rId47"/>
    <p:sldId id="324" r:id="rId48"/>
    <p:sldId id="284" r:id="rId49"/>
    <p:sldId id="325" r:id="rId50"/>
    <p:sldId id="280" r:id="rId51"/>
    <p:sldId id="281" r:id="rId52"/>
    <p:sldId id="310" r:id="rId53"/>
    <p:sldId id="326" r:id="rId54"/>
    <p:sldId id="328" r:id="rId55"/>
    <p:sldId id="327" r:id="rId56"/>
    <p:sldId id="282" r:id="rId57"/>
    <p:sldId id="283" r:id="rId58"/>
    <p:sldId id="329" r:id="rId59"/>
    <p:sldId id="330" r:id="rId60"/>
    <p:sldId id="353" r:id="rId61"/>
    <p:sldId id="354" r:id="rId62"/>
    <p:sldId id="355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308" r:id="rId73"/>
    <p:sldId id="312" r:id="rId74"/>
    <p:sldId id="313" r:id="rId75"/>
    <p:sldId id="315" r:id="rId76"/>
    <p:sldId id="316" r:id="rId77"/>
    <p:sldId id="319" r:id="rId78"/>
    <p:sldId id="317" r:id="rId79"/>
    <p:sldId id="318" r:id="rId80"/>
    <p:sldId id="314" r:id="rId81"/>
    <p:sldId id="311" r:id="rId82"/>
    <p:sldId id="294" r:id="rId83"/>
    <p:sldId id="331" r:id="rId84"/>
    <p:sldId id="335" r:id="rId85"/>
    <p:sldId id="332" r:id="rId86"/>
    <p:sldId id="362" r:id="rId87"/>
    <p:sldId id="363" r:id="rId88"/>
    <p:sldId id="364" r:id="rId89"/>
    <p:sldId id="365" r:id="rId90"/>
    <p:sldId id="333" r:id="rId91"/>
    <p:sldId id="383" r:id="rId92"/>
    <p:sldId id="334" r:id="rId93"/>
    <p:sldId id="340" r:id="rId94"/>
    <p:sldId id="341" r:id="rId95"/>
    <p:sldId id="360" r:id="rId96"/>
    <p:sldId id="361" r:id="rId97"/>
    <p:sldId id="366" r:id="rId98"/>
    <p:sldId id="369" r:id="rId99"/>
    <p:sldId id="368" r:id="rId100"/>
    <p:sldId id="367" r:id="rId101"/>
    <p:sldId id="370" r:id="rId102"/>
    <p:sldId id="342" r:id="rId103"/>
    <p:sldId id="343" r:id="rId104"/>
    <p:sldId id="337" r:id="rId105"/>
    <p:sldId id="338" r:id="rId106"/>
    <p:sldId id="339" r:id="rId107"/>
    <p:sldId id="344" r:id="rId108"/>
    <p:sldId id="345" r:id="rId109"/>
    <p:sldId id="346" r:id="rId110"/>
    <p:sldId id="347" r:id="rId111"/>
    <p:sldId id="348" r:id="rId112"/>
    <p:sldId id="349" r:id="rId113"/>
    <p:sldId id="350" r:id="rId114"/>
    <p:sldId id="351" r:id="rId115"/>
    <p:sldId id="352" r:id="rId116"/>
    <p:sldId id="356" r:id="rId117"/>
    <p:sldId id="357" r:id="rId118"/>
    <p:sldId id="380" r:id="rId119"/>
    <p:sldId id="381" r:id="rId120"/>
    <p:sldId id="374" r:id="rId121"/>
    <p:sldId id="375" r:id="rId122"/>
    <p:sldId id="376" r:id="rId123"/>
    <p:sldId id="358" r:id="rId124"/>
    <p:sldId id="371" r:id="rId125"/>
    <p:sldId id="372" r:id="rId126"/>
    <p:sldId id="377" r:id="rId127"/>
    <p:sldId id="378" r:id="rId128"/>
    <p:sldId id="379" r:id="rId129"/>
    <p:sldId id="403" r:id="rId130"/>
  </p:sldIdLst>
  <p:sldSz cx="9144000" cy="6858000" type="screen4x3"/>
  <p:notesSz cx="7497763" cy="107965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CA3"/>
    <a:srgbClr val="969696"/>
    <a:srgbClr val="66CCFF"/>
    <a:srgbClr val="33CC33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648" y="-1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slide" Target="slides/slide128.xml"/><Relationship Id="rId131" Type="http://schemas.openxmlformats.org/officeDocument/2006/relationships/notesMaster" Target="notesMasters/notesMaster1.xml"/><Relationship Id="rId132" Type="http://schemas.openxmlformats.org/officeDocument/2006/relationships/printerSettings" Target="printerSettings/printerSettings1.bin"/><Relationship Id="rId133" Type="http://schemas.openxmlformats.org/officeDocument/2006/relationships/presProps" Target="presProps.xml"/><Relationship Id="rId134" Type="http://schemas.openxmlformats.org/officeDocument/2006/relationships/viewProps" Target="viewProps.xml"/><Relationship Id="rId135" Type="http://schemas.openxmlformats.org/officeDocument/2006/relationships/theme" Target="theme/theme1.xml"/><Relationship Id="rId1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089C8-4A20-C344-8E01-55ADE6EEBD7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08DC7-7BF8-0847-8667-8117C73DA97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TCP</a:t>
          </a:r>
          <a:endParaRPr lang="en-US" dirty="0"/>
        </a:p>
      </dgm:t>
    </dgm:pt>
    <dgm:pt modelId="{4A9AA60E-9032-8C43-8C4C-0246577A5406}" type="parTrans" cxnId="{8FA84B84-666D-3E49-8358-F357F0CBFAC9}">
      <dgm:prSet/>
      <dgm:spPr/>
      <dgm:t>
        <a:bodyPr/>
        <a:lstStyle/>
        <a:p>
          <a:endParaRPr lang="en-US"/>
        </a:p>
      </dgm:t>
    </dgm:pt>
    <dgm:pt modelId="{27320EEB-8AA1-A944-B5FC-6516C8F5B2A6}" type="sibTrans" cxnId="{8FA84B84-666D-3E49-8358-F357F0CBFAC9}">
      <dgm:prSet/>
      <dgm:spPr/>
      <dgm:t>
        <a:bodyPr/>
        <a:lstStyle/>
        <a:p>
          <a:endParaRPr lang="en-US"/>
        </a:p>
      </dgm:t>
    </dgm:pt>
    <dgm:pt modelId="{623C6B5A-5896-0642-8226-A2C64445B05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IPoIB</a:t>
          </a:r>
          <a:endParaRPr lang="en-US" dirty="0"/>
        </a:p>
      </dgm:t>
    </dgm:pt>
    <dgm:pt modelId="{9F119DBA-89BE-8943-AD54-240BF3C28393}" type="parTrans" cxnId="{E01932B3-EADB-3B4F-A9DA-24E11DEA1582}">
      <dgm:prSet/>
      <dgm:spPr/>
      <dgm:t>
        <a:bodyPr/>
        <a:lstStyle/>
        <a:p>
          <a:endParaRPr lang="en-US"/>
        </a:p>
      </dgm:t>
    </dgm:pt>
    <dgm:pt modelId="{1C01273F-2DD1-B14E-9EC8-D23F51616516}" type="sibTrans" cxnId="{E01932B3-EADB-3B4F-A9DA-24E11DEA1582}">
      <dgm:prSet/>
      <dgm:spPr/>
      <dgm:t>
        <a:bodyPr/>
        <a:lstStyle/>
        <a:p>
          <a:endParaRPr lang="en-US"/>
        </a:p>
      </dgm:t>
    </dgm:pt>
    <dgm:pt modelId="{AE287F8D-FCEE-7446-8C81-6F184DA8EB88}">
      <dgm:prSet phldrT="[Text]"/>
      <dgm:spPr>
        <a:solidFill>
          <a:srgbClr val="9BBB59"/>
        </a:solidFill>
      </dgm:spPr>
      <dgm:t>
        <a:bodyPr/>
        <a:lstStyle/>
        <a:p>
          <a:r>
            <a:rPr lang="en-US" dirty="0" err="1" smtClean="0"/>
            <a:t>Infiniband</a:t>
          </a:r>
          <a:endParaRPr lang="en-US" dirty="0"/>
        </a:p>
      </dgm:t>
    </dgm:pt>
    <dgm:pt modelId="{FB4EEA0A-6AC0-374D-8D4C-53249ABBADC8}" type="parTrans" cxnId="{E96A9B1E-8DF1-C444-9E0A-E06A9C02AE4F}">
      <dgm:prSet/>
      <dgm:spPr/>
      <dgm:t>
        <a:bodyPr/>
        <a:lstStyle/>
        <a:p>
          <a:endParaRPr lang="en-US"/>
        </a:p>
      </dgm:t>
    </dgm:pt>
    <dgm:pt modelId="{081636B6-A1FC-F245-B576-7BE800FEC1A5}" type="sibTrans" cxnId="{E96A9B1E-8DF1-C444-9E0A-E06A9C02AE4F}">
      <dgm:prSet/>
      <dgm:spPr/>
      <dgm:t>
        <a:bodyPr/>
        <a:lstStyle/>
        <a:p>
          <a:endParaRPr lang="en-US"/>
        </a:p>
      </dgm:t>
    </dgm:pt>
    <dgm:pt modelId="{0FB553F1-5025-5547-BD2D-C2A88C8F29F0}" type="pres">
      <dgm:prSet presAssocID="{BB1089C8-4A20-C344-8E01-55ADE6EEBD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A2204D5-A146-9045-BAE8-E8994DDAAF79}" type="pres">
      <dgm:prSet presAssocID="{BC808DC7-7BF8-0847-8667-8117C73DA977}" presName="vertOne" presStyleCnt="0"/>
      <dgm:spPr/>
    </dgm:pt>
    <dgm:pt modelId="{0F2CB3F2-78C4-3B46-B7B9-C043BE22A79C}" type="pres">
      <dgm:prSet presAssocID="{BC808DC7-7BF8-0847-8667-8117C73DA977}" presName="txOne" presStyleLbl="node0" presStyleIdx="0" presStyleCnt="1" custLinFactNeighborX="12155" custLinFactNeighborY="-18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4F2D59-8C0D-1A45-BEB0-4D029F58C9AD}" type="pres">
      <dgm:prSet presAssocID="{BC808DC7-7BF8-0847-8667-8117C73DA977}" presName="parTransOne" presStyleCnt="0"/>
      <dgm:spPr/>
    </dgm:pt>
    <dgm:pt modelId="{F1EA7B8D-0D78-014E-8357-9A6FE1EDB5A9}" type="pres">
      <dgm:prSet presAssocID="{BC808DC7-7BF8-0847-8667-8117C73DA977}" presName="horzOne" presStyleCnt="0"/>
      <dgm:spPr/>
    </dgm:pt>
    <dgm:pt modelId="{F021AEBB-D4AD-6B4C-96BE-7FD4EC3F89D0}" type="pres">
      <dgm:prSet presAssocID="{623C6B5A-5896-0642-8226-A2C64445B054}" presName="vertTwo" presStyleCnt="0"/>
      <dgm:spPr/>
    </dgm:pt>
    <dgm:pt modelId="{3E7C04A3-B7CB-BE46-B42D-EE8E4A903CAE}" type="pres">
      <dgm:prSet presAssocID="{623C6B5A-5896-0642-8226-A2C64445B05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E8968B-23E9-5343-83F0-4BC27DDD251A}" type="pres">
      <dgm:prSet presAssocID="{623C6B5A-5896-0642-8226-A2C64445B054}" presName="parTransTwo" presStyleCnt="0"/>
      <dgm:spPr/>
    </dgm:pt>
    <dgm:pt modelId="{FD6F922B-1C7E-9743-B3F9-8266FBD738BC}" type="pres">
      <dgm:prSet presAssocID="{623C6B5A-5896-0642-8226-A2C64445B054}" presName="horzTwo" presStyleCnt="0"/>
      <dgm:spPr/>
    </dgm:pt>
    <dgm:pt modelId="{78A16322-AD36-384C-A5A0-450B4F4C579E}" type="pres">
      <dgm:prSet presAssocID="{AE287F8D-FCEE-7446-8C81-6F184DA8EB88}" presName="vertThree" presStyleCnt="0"/>
      <dgm:spPr/>
    </dgm:pt>
    <dgm:pt modelId="{A7649F0B-1230-5149-AEE8-D0987E1CBD6F}" type="pres">
      <dgm:prSet presAssocID="{AE287F8D-FCEE-7446-8C81-6F184DA8EB8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A51F3C-425C-E044-88A5-1D4D57B95462}" type="pres">
      <dgm:prSet presAssocID="{AE287F8D-FCEE-7446-8C81-6F184DA8EB88}" presName="horzThree" presStyleCnt="0"/>
      <dgm:spPr/>
    </dgm:pt>
  </dgm:ptLst>
  <dgm:cxnLst>
    <dgm:cxn modelId="{E96A9B1E-8DF1-C444-9E0A-E06A9C02AE4F}" srcId="{623C6B5A-5896-0642-8226-A2C64445B054}" destId="{AE287F8D-FCEE-7446-8C81-6F184DA8EB88}" srcOrd="0" destOrd="0" parTransId="{FB4EEA0A-6AC0-374D-8D4C-53249ABBADC8}" sibTransId="{081636B6-A1FC-F245-B576-7BE800FEC1A5}"/>
    <dgm:cxn modelId="{6CFCC2D2-AABC-AF4E-A027-760BB232FF92}" type="presOf" srcId="{BB1089C8-4A20-C344-8E01-55ADE6EEBD75}" destId="{0FB553F1-5025-5547-BD2D-C2A88C8F29F0}" srcOrd="0" destOrd="0" presId="urn:microsoft.com/office/officeart/2005/8/layout/hierarchy4"/>
    <dgm:cxn modelId="{19B7C705-4224-1C48-B784-D462D0827CE3}" type="presOf" srcId="{623C6B5A-5896-0642-8226-A2C64445B054}" destId="{3E7C04A3-B7CB-BE46-B42D-EE8E4A903CAE}" srcOrd="0" destOrd="0" presId="urn:microsoft.com/office/officeart/2005/8/layout/hierarchy4"/>
    <dgm:cxn modelId="{C8F0A14C-B5D8-6747-BE78-248BBB6B1C30}" type="presOf" srcId="{BC808DC7-7BF8-0847-8667-8117C73DA977}" destId="{0F2CB3F2-78C4-3B46-B7B9-C043BE22A79C}" srcOrd="0" destOrd="0" presId="urn:microsoft.com/office/officeart/2005/8/layout/hierarchy4"/>
    <dgm:cxn modelId="{E01932B3-EADB-3B4F-A9DA-24E11DEA1582}" srcId="{BC808DC7-7BF8-0847-8667-8117C73DA977}" destId="{623C6B5A-5896-0642-8226-A2C64445B054}" srcOrd="0" destOrd="0" parTransId="{9F119DBA-89BE-8943-AD54-240BF3C28393}" sibTransId="{1C01273F-2DD1-B14E-9EC8-D23F51616516}"/>
    <dgm:cxn modelId="{8FA84B84-666D-3E49-8358-F357F0CBFAC9}" srcId="{BB1089C8-4A20-C344-8E01-55ADE6EEBD75}" destId="{BC808DC7-7BF8-0847-8667-8117C73DA977}" srcOrd="0" destOrd="0" parTransId="{4A9AA60E-9032-8C43-8C4C-0246577A5406}" sibTransId="{27320EEB-8AA1-A944-B5FC-6516C8F5B2A6}"/>
    <dgm:cxn modelId="{C6290DC6-8F31-CE4B-91FF-5C9369D29A61}" type="presOf" srcId="{AE287F8D-FCEE-7446-8C81-6F184DA8EB88}" destId="{A7649F0B-1230-5149-AEE8-D0987E1CBD6F}" srcOrd="0" destOrd="0" presId="urn:microsoft.com/office/officeart/2005/8/layout/hierarchy4"/>
    <dgm:cxn modelId="{4B3E70FA-3BC7-1C41-B19D-1BAF6AA74337}" type="presParOf" srcId="{0FB553F1-5025-5547-BD2D-C2A88C8F29F0}" destId="{EA2204D5-A146-9045-BAE8-E8994DDAAF79}" srcOrd="0" destOrd="0" presId="urn:microsoft.com/office/officeart/2005/8/layout/hierarchy4"/>
    <dgm:cxn modelId="{6E0219FC-E915-1B47-A720-0DE400DD6E77}" type="presParOf" srcId="{EA2204D5-A146-9045-BAE8-E8994DDAAF79}" destId="{0F2CB3F2-78C4-3B46-B7B9-C043BE22A79C}" srcOrd="0" destOrd="0" presId="urn:microsoft.com/office/officeart/2005/8/layout/hierarchy4"/>
    <dgm:cxn modelId="{8D55E5D7-C05B-974C-90B1-79E75A284329}" type="presParOf" srcId="{EA2204D5-A146-9045-BAE8-E8994DDAAF79}" destId="{754F2D59-8C0D-1A45-BEB0-4D029F58C9AD}" srcOrd="1" destOrd="0" presId="urn:microsoft.com/office/officeart/2005/8/layout/hierarchy4"/>
    <dgm:cxn modelId="{666FBFE5-C3EB-C346-B9FE-A9F555F34633}" type="presParOf" srcId="{EA2204D5-A146-9045-BAE8-E8994DDAAF79}" destId="{F1EA7B8D-0D78-014E-8357-9A6FE1EDB5A9}" srcOrd="2" destOrd="0" presId="urn:microsoft.com/office/officeart/2005/8/layout/hierarchy4"/>
    <dgm:cxn modelId="{1DB39938-9FC8-AD4E-BF46-EE7CCF3E104F}" type="presParOf" srcId="{F1EA7B8D-0D78-014E-8357-9A6FE1EDB5A9}" destId="{F021AEBB-D4AD-6B4C-96BE-7FD4EC3F89D0}" srcOrd="0" destOrd="0" presId="urn:microsoft.com/office/officeart/2005/8/layout/hierarchy4"/>
    <dgm:cxn modelId="{AEE3C750-F498-CC49-ACC0-35FBAC61B2E0}" type="presParOf" srcId="{F021AEBB-D4AD-6B4C-96BE-7FD4EC3F89D0}" destId="{3E7C04A3-B7CB-BE46-B42D-EE8E4A903CAE}" srcOrd="0" destOrd="0" presId="urn:microsoft.com/office/officeart/2005/8/layout/hierarchy4"/>
    <dgm:cxn modelId="{FA83C581-87E6-8848-A1C5-EFD29888A4D3}" type="presParOf" srcId="{F021AEBB-D4AD-6B4C-96BE-7FD4EC3F89D0}" destId="{80E8968B-23E9-5343-83F0-4BC27DDD251A}" srcOrd="1" destOrd="0" presId="urn:microsoft.com/office/officeart/2005/8/layout/hierarchy4"/>
    <dgm:cxn modelId="{30DB7074-3B56-5D48-B919-B781C3EA8F28}" type="presParOf" srcId="{F021AEBB-D4AD-6B4C-96BE-7FD4EC3F89D0}" destId="{FD6F922B-1C7E-9743-B3F9-8266FBD738BC}" srcOrd="2" destOrd="0" presId="urn:microsoft.com/office/officeart/2005/8/layout/hierarchy4"/>
    <dgm:cxn modelId="{DBE9F1B5-75AD-3448-8CAD-F2085381AA3C}" type="presParOf" srcId="{FD6F922B-1C7E-9743-B3F9-8266FBD738BC}" destId="{78A16322-AD36-384C-A5A0-450B4F4C579E}" srcOrd="0" destOrd="0" presId="urn:microsoft.com/office/officeart/2005/8/layout/hierarchy4"/>
    <dgm:cxn modelId="{ED7ECB54-6E90-6D4A-813A-41E5A8379D1B}" type="presParOf" srcId="{78A16322-AD36-384C-A5A0-450B4F4C579E}" destId="{A7649F0B-1230-5149-AEE8-D0987E1CBD6F}" srcOrd="0" destOrd="0" presId="urn:microsoft.com/office/officeart/2005/8/layout/hierarchy4"/>
    <dgm:cxn modelId="{EBEA4C59-AB1E-484E-91F9-DD8761A8C43F}" type="presParOf" srcId="{78A16322-AD36-384C-A5A0-450B4F4C579E}" destId="{C7A51F3C-425C-E044-88A5-1D4D57B954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089C8-4A20-C344-8E01-55ADE6EEBD7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08DC7-7BF8-0847-8667-8117C73DA97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TCP</a:t>
          </a:r>
          <a:endParaRPr lang="en-US" dirty="0"/>
        </a:p>
      </dgm:t>
    </dgm:pt>
    <dgm:pt modelId="{4A9AA60E-9032-8C43-8C4C-0246577A5406}" type="parTrans" cxnId="{8FA84B84-666D-3E49-8358-F357F0CBFAC9}">
      <dgm:prSet/>
      <dgm:spPr/>
      <dgm:t>
        <a:bodyPr/>
        <a:lstStyle/>
        <a:p>
          <a:endParaRPr lang="en-US"/>
        </a:p>
      </dgm:t>
    </dgm:pt>
    <dgm:pt modelId="{27320EEB-8AA1-A944-B5FC-6516C8F5B2A6}" type="sibTrans" cxnId="{8FA84B84-666D-3E49-8358-F357F0CBFAC9}">
      <dgm:prSet/>
      <dgm:spPr/>
      <dgm:t>
        <a:bodyPr/>
        <a:lstStyle/>
        <a:p>
          <a:endParaRPr lang="en-US"/>
        </a:p>
      </dgm:t>
    </dgm:pt>
    <dgm:pt modelId="{623C6B5A-5896-0642-8226-A2C64445B05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IP</a:t>
          </a:r>
          <a:endParaRPr lang="en-US" dirty="0"/>
        </a:p>
      </dgm:t>
    </dgm:pt>
    <dgm:pt modelId="{9F119DBA-89BE-8943-AD54-240BF3C28393}" type="parTrans" cxnId="{E01932B3-EADB-3B4F-A9DA-24E11DEA1582}">
      <dgm:prSet/>
      <dgm:spPr/>
      <dgm:t>
        <a:bodyPr/>
        <a:lstStyle/>
        <a:p>
          <a:endParaRPr lang="en-US"/>
        </a:p>
      </dgm:t>
    </dgm:pt>
    <dgm:pt modelId="{1C01273F-2DD1-B14E-9EC8-D23F51616516}" type="sibTrans" cxnId="{E01932B3-EADB-3B4F-A9DA-24E11DEA1582}">
      <dgm:prSet/>
      <dgm:spPr/>
      <dgm:t>
        <a:bodyPr/>
        <a:lstStyle/>
        <a:p>
          <a:endParaRPr lang="en-US"/>
        </a:p>
      </dgm:t>
    </dgm:pt>
    <dgm:pt modelId="{AE287F8D-FCEE-7446-8C81-6F184DA8EB88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FB4EEA0A-6AC0-374D-8D4C-53249ABBADC8}" type="parTrans" cxnId="{E96A9B1E-8DF1-C444-9E0A-E06A9C02AE4F}">
      <dgm:prSet/>
      <dgm:spPr/>
      <dgm:t>
        <a:bodyPr/>
        <a:lstStyle/>
        <a:p>
          <a:endParaRPr lang="en-US"/>
        </a:p>
      </dgm:t>
    </dgm:pt>
    <dgm:pt modelId="{081636B6-A1FC-F245-B576-7BE800FEC1A5}" type="sibTrans" cxnId="{E96A9B1E-8DF1-C444-9E0A-E06A9C02AE4F}">
      <dgm:prSet/>
      <dgm:spPr/>
      <dgm:t>
        <a:bodyPr/>
        <a:lstStyle/>
        <a:p>
          <a:endParaRPr lang="en-US"/>
        </a:p>
      </dgm:t>
    </dgm:pt>
    <dgm:pt modelId="{0FB553F1-5025-5547-BD2D-C2A88C8F29F0}" type="pres">
      <dgm:prSet presAssocID="{BB1089C8-4A20-C344-8E01-55ADE6EEBD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A2204D5-A146-9045-BAE8-E8994DDAAF79}" type="pres">
      <dgm:prSet presAssocID="{BC808DC7-7BF8-0847-8667-8117C73DA977}" presName="vertOne" presStyleCnt="0"/>
      <dgm:spPr/>
    </dgm:pt>
    <dgm:pt modelId="{0F2CB3F2-78C4-3B46-B7B9-C043BE22A79C}" type="pres">
      <dgm:prSet presAssocID="{BC808DC7-7BF8-0847-8667-8117C73DA977}" presName="txOne" presStyleLbl="node0" presStyleIdx="0" presStyleCnt="1" custLinFactY="-31967" custLinFactNeighborX="6053" custLinFactNeighborY="-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4F2D59-8C0D-1A45-BEB0-4D029F58C9AD}" type="pres">
      <dgm:prSet presAssocID="{BC808DC7-7BF8-0847-8667-8117C73DA977}" presName="parTransOne" presStyleCnt="0"/>
      <dgm:spPr/>
    </dgm:pt>
    <dgm:pt modelId="{F1EA7B8D-0D78-014E-8357-9A6FE1EDB5A9}" type="pres">
      <dgm:prSet presAssocID="{BC808DC7-7BF8-0847-8667-8117C73DA977}" presName="horzOne" presStyleCnt="0"/>
      <dgm:spPr/>
    </dgm:pt>
    <dgm:pt modelId="{F021AEBB-D4AD-6B4C-96BE-7FD4EC3F89D0}" type="pres">
      <dgm:prSet presAssocID="{623C6B5A-5896-0642-8226-A2C64445B054}" presName="vertTwo" presStyleCnt="0"/>
      <dgm:spPr/>
    </dgm:pt>
    <dgm:pt modelId="{3E7C04A3-B7CB-BE46-B42D-EE8E4A903CAE}" type="pres">
      <dgm:prSet presAssocID="{623C6B5A-5896-0642-8226-A2C64445B05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E8968B-23E9-5343-83F0-4BC27DDD251A}" type="pres">
      <dgm:prSet presAssocID="{623C6B5A-5896-0642-8226-A2C64445B054}" presName="parTransTwo" presStyleCnt="0"/>
      <dgm:spPr/>
    </dgm:pt>
    <dgm:pt modelId="{FD6F922B-1C7E-9743-B3F9-8266FBD738BC}" type="pres">
      <dgm:prSet presAssocID="{623C6B5A-5896-0642-8226-A2C64445B054}" presName="horzTwo" presStyleCnt="0"/>
      <dgm:spPr/>
    </dgm:pt>
    <dgm:pt modelId="{78A16322-AD36-384C-A5A0-450B4F4C579E}" type="pres">
      <dgm:prSet presAssocID="{AE287F8D-FCEE-7446-8C81-6F184DA8EB88}" presName="vertThree" presStyleCnt="0"/>
      <dgm:spPr/>
    </dgm:pt>
    <dgm:pt modelId="{A7649F0B-1230-5149-AEE8-D0987E1CBD6F}" type="pres">
      <dgm:prSet presAssocID="{AE287F8D-FCEE-7446-8C81-6F184DA8EB8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A51F3C-425C-E044-88A5-1D4D57B95462}" type="pres">
      <dgm:prSet presAssocID="{AE287F8D-FCEE-7446-8C81-6F184DA8EB88}" presName="horzThree" presStyleCnt="0"/>
      <dgm:spPr/>
    </dgm:pt>
  </dgm:ptLst>
  <dgm:cxnLst>
    <dgm:cxn modelId="{E96A9B1E-8DF1-C444-9E0A-E06A9C02AE4F}" srcId="{623C6B5A-5896-0642-8226-A2C64445B054}" destId="{AE287F8D-FCEE-7446-8C81-6F184DA8EB88}" srcOrd="0" destOrd="0" parTransId="{FB4EEA0A-6AC0-374D-8D4C-53249ABBADC8}" sibTransId="{081636B6-A1FC-F245-B576-7BE800FEC1A5}"/>
    <dgm:cxn modelId="{42CBF0A1-B9FA-424A-B65D-47A5FE40D145}" type="presOf" srcId="{BC808DC7-7BF8-0847-8667-8117C73DA977}" destId="{0F2CB3F2-78C4-3B46-B7B9-C043BE22A79C}" srcOrd="0" destOrd="0" presId="urn:microsoft.com/office/officeart/2005/8/layout/hierarchy4"/>
    <dgm:cxn modelId="{8604AEB0-7B23-854D-ACCB-E112F0450098}" type="presOf" srcId="{BB1089C8-4A20-C344-8E01-55ADE6EEBD75}" destId="{0FB553F1-5025-5547-BD2D-C2A88C8F29F0}" srcOrd="0" destOrd="0" presId="urn:microsoft.com/office/officeart/2005/8/layout/hierarchy4"/>
    <dgm:cxn modelId="{E01932B3-EADB-3B4F-A9DA-24E11DEA1582}" srcId="{BC808DC7-7BF8-0847-8667-8117C73DA977}" destId="{623C6B5A-5896-0642-8226-A2C64445B054}" srcOrd="0" destOrd="0" parTransId="{9F119DBA-89BE-8943-AD54-240BF3C28393}" sibTransId="{1C01273F-2DD1-B14E-9EC8-D23F51616516}"/>
    <dgm:cxn modelId="{8FA84B84-666D-3E49-8358-F357F0CBFAC9}" srcId="{BB1089C8-4A20-C344-8E01-55ADE6EEBD75}" destId="{BC808DC7-7BF8-0847-8667-8117C73DA977}" srcOrd="0" destOrd="0" parTransId="{4A9AA60E-9032-8C43-8C4C-0246577A5406}" sibTransId="{27320EEB-8AA1-A944-B5FC-6516C8F5B2A6}"/>
    <dgm:cxn modelId="{827660B8-A049-5948-BD9B-B42B491BE111}" type="presOf" srcId="{623C6B5A-5896-0642-8226-A2C64445B054}" destId="{3E7C04A3-B7CB-BE46-B42D-EE8E4A903CAE}" srcOrd="0" destOrd="0" presId="urn:microsoft.com/office/officeart/2005/8/layout/hierarchy4"/>
    <dgm:cxn modelId="{8F0DD8BC-07A0-FB48-BACC-A532A366D950}" type="presOf" srcId="{AE287F8D-FCEE-7446-8C81-6F184DA8EB88}" destId="{A7649F0B-1230-5149-AEE8-D0987E1CBD6F}" srcOrd="0" destOrd="0" presId="urn:microsoft.com/office/officeart/2005/8/layout/hierarchy4"/>
    <dgm:cxn modelId="{DE1698AA-758C-8C47-91D5-270724F98A81}" type="presParOf" srcId="{0FB553F1-5025-5547-BD2D-C2A88C8F29F0}" destId="{EA2204D5-A146-9045-BAE8-E8994DDAAF79}" srcOrd="0" destOrd="0" presId="urn:microsoft.com/office/officeart/2005/8/layout/hierarchy4"/>
    <dgm:cxn modelId="{6FBC73ED-6216-4B48-A5E7-738843386AFE}" type="presParOf" srcId="{EA2204D5-A146-9045-BAE8-E8994DDAAF79}" destId="{0F2CB3F2-78C4-3B46-B7B9-C043BE22A79C}" srcOrd="0" destOrd="0" presId="urn:microsoft.com/office/officeart/2005/8/layout/hierarchy4"/>
    <dgm:cxn modelId="{610593FC-C88D-1249-B0D7-B6B91A97F9B1}" type="presParOf" srcId="{EA2204D5-A146-9045-BAE8-E8994DDAAF79}" destId="{754F2D59-8C0D-1A45-BEB0-4D029F58C9AD}" srcOrd="1" destOrd="0" presId="urn:microsoft.com/office/officeart/2005/8/layout/hierarchy4"/>
    <dgm:cxn modelId="{C8705BBF-AC29-774D-BC6B-43FF16F67DAA}" type="presParOf" srcId="{EA2204D5-A146-9045-BAE8-E8994DDAAF79}" destId="{F1EA7B8D-0D78-014E-8357-9A6FE1EDB5A9}" srcOrd="2" destOrd="0" presId="urn:microsoft.com/office/officeart/2005/8/layout/hierarchy4"/>
    <dgm:cxn modelId="{D882B463-FDCE-8D40-8DF3-CE9BBF29FAB6}" type="presParOf" srcId="{F1EA7B8D-0D78-014E-8357-9A6FE1EDB5A9}" destId="{F021AEBB-D4AD-6B4C-96BE-7FD4EC3F89D0}" srcOrd="0" destOrd="0" presId="urn:microsoft.com/office/officeart/2005/8/layout/hierarchy4"/>
    <dgm:cxn modelId="{8EF4FA1F-DE86-674D-90D9-10974EEE19CE}" type="presParOf" srcId="{F021AEBB-D4AD-6B4C-96BE-7FD4EC3F89D0}" destId="{3E7C04A3-B7CB-BE46-B42D-EE8E4A903CAE}" srcOrd="0" destOrd="0" presId="urn:microsoft.com/office/officeart/2005/8/layout/hierarchy4"/>
    <dgm:cxn modelId="{6F03DF4B-A2B3-7740-A367-DC3CED61E82D}" type="presParOf" srcId="{F021AEBB-D4AD-6B4C-96BE-7FD4EC3F89D0}" destId="{80E8968B-23E9-5343-83F0-4BC27DDD251A}" srcOrd="1" destOrd="0" presId="urn:microsoft.com/office/officeart/2005/8/layout/hierarchy4"/>
    <dgm:cxn modelId="{6E70E843-E4C4-2C46-A747-53C15FB96FFE}" type="presParOf" srcId="{F021AEBB-D4AD-6B4C-96BE-7FD4EC3F89D0}" destId="{FD6F922B-1C7E-9743-B3F9-8266FBD738BC}" srcOrd="2" destOrd="0" presId="urn:microsoft.com/office/officeart/2005/8/layout/hierarchy4"/>
    <dgm:cxn modelId="{ABA93D45-BB45-9146-BCB1-E48EB21A8BA8}" type="presParOf" srcId="{FD6F922B-1C7E-9743-B3F9-8266FBD738BC}" destId="{78A16322-AD36-384C-A5A0-450B4F4C579E}" srcOrd="0" destOrd="0" presId="urn:microsoft.com/office/officeart/2005/8/layout/hierarchy4"/>
    <dgm:cxn modelId="{C4702E92-131E-2C48-B851-943A4715D375}" type="presParOf" srcId="{78A16322-AD36-384C-A5A0-450B4F4C579E}" destId="{A7649F0B-1230-5149-AEE8-D0987E1CBD6F}" srcOrd="0" destOrd="0" presId="urn:microsoft.com/office/officeart/2005/8/layout/hierarchy4"/>
    <dgm:cxn modelId="{F06D0038-6480-C844-87E9-A5066F755782}" type="presParOf" srcId="{78A16322-AD36-384C-A5A0-450B4F4C579E}" destId="{C7A51F3C-425C-E044-88A5-1D4D57B954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6.wmf"/><Relationship Id="rId1" Type="http://schemas.openxmlformats.org/officeDocument/2006/relationships/image" Target="../media/image31.wmf"/><Relationship Id="rId2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Relationship Id="rId11" Type="http://schemas.openxmlformats.org/officeDocument/2006/relationships/image" Target="../media/image15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20.wmf"/><Relationship Id="rId1" Type="http://schemas.openxmlformats.org/officeDocument/2006/relationships/image" Target="../media/image5.wmf"/><Relationship Id="rId2" Type="http://schemas.openxmlformats.org/officeDocument/2006/relationships/image" Target="../media/image18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9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51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2" tIns="52255" rIns="104512" bIns="52255" numCol="1" anchor="t" anchorCtr="0" compatLnSpc="1">
            <a:prstTxWarp prst="textNoShape">
              <a:avLst/>
            </a:prstTxWarp>
          </a:bodyPr>
          <a:lstStyle>
            <a:lvl1pPr algn="l" defTabSz="1044575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46563" y="0"/>
            <a:ext cx="3251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2" tIns="52255" rIns="104512" bIns="52255" numCol="1" anchor="t" anchorCtr="0" compatLnSpc="1">
            <a:prstTxWarp prst="textNoShape">
              <a:avLst/>
            </a:prstTxWarp>
          </a:bodyPr>
          <a:lstStyle>
            <a:lvl1pPr algn="r" defTabSz="1044575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0925" y="811213"/>
            <a:ext cx="5397500" cy="404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0125" y="5129213"/>
            <a:ext cx="5497513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2" tIns="52255" rIns="104512" bIns="52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256838"/>
            <a:ext cx="3251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2" tIns="52255" rIns="104512" bIns="52255" numCol="1" anchor="b" anchorCtr="0" compatLnSpc="1">
            <a:prstTxWarp prst="textNoShape">
              <a:avLst/>
            </a:prstTxWarp>
          </a:bodyPr>
          <a:lstStyle>
            <a:lvl1pPr algn="l" defTabSz="1044575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46563" y="10256838"/>
            <a:ext cx="3251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2" tIns="52255" rIns="104512" bIns="52255" numCol="1" anchor="b" anchorCtr="0" compatLnSpc="1">
            <a:prstTxWarp prst="textNoShape">
              <a:avLst/>
            </a:prstTxWarp>
          </a:bodyPr>
          <a:lstStyle>
            <a:lvl1pPr algn="r" defTabSz="1044575">
              <a:defRPr sz="1300"/>
            </a:lvl1pPr>
          </a:lstStyle>
          <a:p>
            <a:fld id="{FF402DE0-FF81-4679-9442-8152371E30E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457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109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110</a:t>
            </a:fld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111</a:t>
            </a:fld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112</a:t>
            </a:fld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113</a:t>
            </a:fld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114</a:t>
            </a:fld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115</a:t>
            </a:fld>
            <a:endParaRPr lang="de-D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116</a:t>
            </a:fld>
            <a:endParaRPr lang="de-D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117</a:t>
            </a:fld>
            <a:endParaRPr lang="de-D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118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119</a:t>
            </a:fld>
            <a:endParaRPr lang="de-D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120</a:t>
            </a:fld>
            <a:endParaRPr lang="de-D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121</a:t>
            </a:fld>
            <a:endParaRPr lang="de-D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122</a:t>
            </a:fld>
            <a:endParaRPr lang="de-DE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123</a:t>
            </a:fld>
            <a:endParaRPr lang="de-DE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124</a:t>
            </a:fld>
            <a:endParaRPr lang="de-D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125</a:t>
            </a:fld>
            <a:endParaRPr lang="de-D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126</a:t>
            </a:fld>
            <a:endParaRPr lang="de-DE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127</a:t>
            </a:fld>
            <a:endParaRPr lang="de-DE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128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93FAD-C7C6-4460-AD7B-9F5B71F539A0}" type="slidenum">
              <a:rPr lang="de-DE"/>
              <a:pPr/>
              <a:t>3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BD3AA-B8C7-4867-94AE-77F842132E82}" type="slidenum">
              <a:rPr lang="de-DE"/>
              <a:pPr/>
              <a:t>7</a:t>
            </a:fld>
            <a:endParaRPr lang="de-D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Wide Area Network</a:t>
            </a:r>
          </a:p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93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94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95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96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97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99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101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102</a:t>
            </a:fld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103</a:t>
            </a:fld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104</a:t>
            </a:fld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105</a:t>
            </a:fld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107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2DE0-FF81-4679-9442-8152371E30E3}" type="slidenum">
              <a:rPr lang="de-DE" smtClean="0"/>
              <a:pPr/>
              <a:t>108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orld_water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485775"/>
            <a:ext cx="8924925" cy="588645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SS 2000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Verteilte und Parallele DBMS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C08ACEF1-950E-48D4-AB5B-F0323E99F3E0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99084-2C62-4B62-B14C-549FFEF7310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53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531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02979-5932-4E08-94B5-A1F09824B36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3" y="6400800"/>
            <a:ext cx="248443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87675" y="6400800"/>
            <a:ext cx="4400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650" y="6400800"/>
            <a:ext cx="895350" cy="457200"/>
          </a:xfrm>
        </p:spPr>
        <p:txBody>
          <a:bodyPr/>
          <a:lstStyle>
            <a:lvl1pPr>
              <a:defRPr/>
            </a:lvl1pPr>
          </a:lstStyle>
          <a:p>
            <a:fld id="{B6690793-25F6-4695-8E91-829E519A71C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3" y="6400800"/>
            <a:ext cx="248443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87675" y="6400800"/>
            <a:ext cx="4400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650" y="6400800"/>
            <a:ext cx="895350" cy="457200"/>
          </a:xfrm>
        </p:spPr>
        <p:txBody>
          <a:bodyPr/>
          <a:lstStyle>
            <a:lvl1pPr>
              <a:defRPr/>
            </a:lvl1pPr>
          </a:lstStyle>
          <a:p>
            <a:fld id="{324F5DA4-D12E-42E4-AE0F-B03DB9651F6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12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15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75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9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46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90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72F8-157E-479D-9116-3DF6120E3BD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82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47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1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11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C5E5C-0F22-4E38-BF10-636B80D5C5B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95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4958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DA02-3873-4F0B-9F90-8195EFB5FA2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2F52-5EFF-45E8-AB08-ADDEDE63C5D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1330-7AF5-441D-9744-D145921D4DF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E384-547C-402B-84E0-31812D10339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09CF-4292-4725-997B-01A5D80AA49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CB0A-D8C6-4CC9-8A63-9AC0ABEA7E6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00800"/>
            <a:ext cx="248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400800"/>
            <a:ext cx="440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008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EE896D59-8195-4639-9C47-4C5EBAD1877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B7BC104-7E74-D24B-9351-E07D0D48C1A6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12.10.14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3FC7CD2-CD30-9A47-98C6-234CAE70863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oleObject" Target="../embeddings/oleObject100.bin"/><Relationship Id="rId13" Type="http://schemas.openxmlformats.org/officeDocument/2006/relationships/oleObject" Target="../embeddings/oleObject101.bin"/><Relationship Id="rId14" Type="http://schemas.openxmlformats.org/officeDocument/2006/relationships/oleObject" Target="../embeddings/oleObject102.bin"/><Relationship Id="rId15" Type="http://schemas.openxmlformats.org/officeDocument/2006/relationships/oleObject" Target="../embeddings/oleObject103.bin"/><Relationship Id="rId16" Type="http://schemas.openxmlformats.org/officeDocument/2006/relationships/oleObject" Target="../embeddings/oleObject104.bin"/><Relationship Id="rId17" Type="http://schemas.openxmlformats.org/officeDocument/2006/relationships/oleObject" Target="../embeddings/oleObject105.bin"/><Relationship Id="rId18" Type="http://schemas.openxmlformats.org/officeDocument/2006/relationships/oleObject" Target="../embeddings/oleObject106.bin"/><Relationship Id="rId19" Type="http://schemas.openxmlformats.org/officeDocument/2006/relationships/oleObject" Target="../embeddings/oleObject107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4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94.bin"/><Relationship Id="rId7" Type="http://schemas.openxmlformats.org/officeDocument/2006/relationships/oleObject" Target="../embeddings/oleObject95.bin"/><Relationship Id="rId8" Type="http://schemas.openxmlformats.org/officeDocument/2006/relationships/oleObject" Target="../embeddings/oleObject96.bin"/><Relationship Id="rId9" Type="http://schemas.openxmlformats.org/officeDocument/2006/relationships/oleObject" Target="../embeddings/oleObject97.bin"/><Relationship Id="rId10" Type="http://schemas.openxmlformats.org/officeDocument/2006/relationships/oleObject" Target="../embeddings/oleObject98.bin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4.xml"/></Relationships>
</file>

<file path=ppt/slides/_rels/slide1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4.bin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48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5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109.bin"/><Relationship Id="rId7" Type="http://schemas.openxmlformats.org/officeDocument/2006/relationships/oleObject" Target="../embeddings/oleObject110.bin"/><Relationship Id="rId8" Type="http://schemas.openxmlformats.org/officeDocument/2006/relationships/oleObject" Target="../embeddings/oleObject111.bin"/><Relationship Id="rId9" Type="http://schemas.openxmlformats.org/officeDocument/2006/relationships/oleObject" Target="../embeddings/oleObject112.bin"/><Relationship Id="rId10" Type="http://schemas.openxmlformats.org/officeDocument/2006/relationships/oleObject" Target="../embeddings/oleObject113.bin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9.w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9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49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20" Type="http://schemas.openxmlformats.org/officeDocument/2006/relationships/oleObject" Target="../embeddings/Microsoft_Word_97-_2004-Dokument9.doc"/><Relationship Id="rId21" Type="http://schemas.openxmlformats.org/officeDocument/2006/relationships/image" Target="../media/image13.wmf"/><Relationship Id="rId22" Type="http://schemas.openxmlformats.org/officeDocument/2006/relationships/oleObject" Target="../embeddings/Microsoft_Word_97-_2004-Dokument10.doc"/><Relationship Id="rId23" Type="http://schemas.openxmlformats.org/officeDocument/2006/relationships/image" Target="../media/image14.wmf"/><Relationship Id="rId24" Type="http://schemas.openxmlformats.org/officeDocument/2006/relationships/oleObject" Target="../embeddings/Microsoft_Word_97-_2004-Dokument11.doc"/><Relationship Id="rId25" Type="http://schemas.openxmlformats.org/officeDocument/2006/relationships/image" Target="../media/image15.wmf"/><Relationship Id="rId10" Type="http://schemas.openxmlformats.org/officeDocument/2006/relationships/oleObject" Target="../embeddings/Microsoft_Word_97-_2004-Dokument4.doc"/><Relationship Id="rId11" Type="http://schemas.openxmlformats.org/officeDocument/2006/relationships/image" Target="../media/image8.wmf"/><Relationship Id="rId12" Type="http://schemas.openxmlformats.org/officeDocument/2006/relationships/oleObject" Target="../embeddings/Microsoft_Word_97-_2004-Dokument5.doc"/><Relationship Id="rId13" Type="http://schemas.openxmlformats.org/officeDocument/2006/relationships/image" Target="../media/image9.wmf"/><Relationship Id="rId14" Type="http://schemas.openxmlformats.org/officeDocument/2006/relationships/oleObject" Target="../embeddings/Microsoft_Word_97-_2004-Dokument6.doc"/><Relationship Id="rId15" Type="http://schemas.openxmlformats.org/officeDocument/2006/relationships/image" Target="../media/image10.wmf"/><Relationship Id="rId16" Type="http://schemas.openxmlformats.org/officeDocument/2006/relationships/oleObject" Target="../embeddings/Microsoft_Word_97-_2004-Dokument7.doc"/><Relationship Id="rId17" Type="http://schemas.openxmlformats.org/officeDocument/2006/relationships/image" Target="../media/image11.wmf"/><Relationship Id="rId18" Type="http://schemas.openxmlformats.org/officeDocument/2006/relationships/oleObject" Target="../embeddings/Microsoft_Word_97-_2004-Dokument8.doc"/><Relationship Id="rId19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Word_97-_2004-Dokument1.doc"/><Relationship Id="rId5" Type="http://schemas.openxmlformats.org/officeDocument/2006/relationships/image" Target="../media/image5.wmf"/><Relationship Id="rId6" Type="http://schemas.openxmlformats.org/officeDocument/2006/relationships/oleObject" Target="../embeddings/Microsoft_Word_97-_2004-Dokument2.doc"/><Relationship Id="rId7" Type="http://schemas.openxmlformats.org/officeDocument/2006/relationships/image" Target="../media/image6.wmf"/><Relationship Id="rId8" Type="http://schemas.openxmlformats.org/officeDocument/2006/relationships/oleObject" Target="../embeddings/Microsoft_Word_97-_2004-Dokument3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Word_97-_2004-Dokument12.doc"/><Relationship Id="rId5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Word_97-_2004-Dokument13.doc"/><Relationship Id="rId5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20" Type="http://schemas.openxmlformats.org/officeDocument/2006/relationships/oleObject" Target="../embeddings/Microsoft_Word_97-_2004-Dokument22.doc"/><Relationship Id="rId21" Type="http://schemas.openxmlformats.org/officeDocument/2006/relationships/image" Target="../media/image13.wmf"/><Relationship Id="rId22" Type="http://schemas.openxmlformats.org/officeDocument/2006/relationships/oleObject" Target="../embeddings/Microsoft_Word_97-_2004-Dokument23.doc"/><Relationship Id="rId23" Type="http://schemas.openxmlformats.org/officeDocument/2006/relationships/image" Target="../media/image14.wmf"/><Relationship Id="rId24" Type="http://schemas.openxmlformats.org/officeDocument/2006/relationships/oleObject" Target="../embeddings/Microsoft_Word_97-_2004-Dokument24.doc"/><Relationship Id="rId25" Type="http://schemas.openxmlformats.org/officeDocument/2006/relationships/image" Target="../media/image15.wmf"/><Relationship Id="rId26" Type="http://schemas.openxmlformats.org/officeDocument/2006/relationships/oleObject" Target="../embeddings/Microsoft_Word_97-_2004-Dokument25.doc"/><Relationship Id="rId27" Type="http://schemas.openxmlformats.org/officeDocument/2006/relationships/image" Target="../media/image20.wmf"/><Relationship Id="rId10" Type="http://schemas.openxmlformats.org/officeDocument/2006/relationships/oleObject" Target="../embeddings/Microsoft_Word_97-_2004-Dokument17.doc"/><Relationship Id="rId11" Type="http://schemas.openxmlformats.org/officeDocument/2006/relationships/image" Target="../media/image8.wmf"/><Relationship Id="rId12" Type="http://schemas.openxmlformats.org/officeDocument/2006/relationships/oleObject" Target="../embeddings/Microsoft_Word_97-_2004-Dokument18.doc"/><Relationship Id="rId13" Type="http://schemas.openxmlformats.org/officeDocument/2006/relationships/image" Target="../media/image9.wmf"/><Relationship Id="rId14" Type="http://schemas.openxmlformats.org/officeDocument/2006/relationships/oleObject" Target="../embeddings/Microsoft_Word_97-_2004-Dokument19.doc"/><Relationship Id="rId15" Type="http://schemas.openxmlformats.org/officeDocument/2006/relationships/image" Target="../media/image10.wmf"/><Relationship Id="rId16" Type="http://schemas.openxmlformats.org/officeDocument/2006/relationships/oleObject" Target="../embeddings/Microsoft_Word_97-_2004-Dokument20.doc"/><Relationship Id="rId17" Type="http://schemas.openxmlformats.org/officeDocument/2006/relationships/image" Target="../media/image11.wmf"/><Relationship Id="rId18" Type="http://schemas.openxmlformats.org/officeDocument/2006/relationships/oleObject" Target="../embeddings/Microsoft_Word_97-_2004-Dokument21.doc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Word_97-_2004-Dokument14.doc"/><Relationship Id="rId5" Type="http://schemas.openxmlformats.org/officeDocument/2006/relationships/image" Target="../media/image5.wmf"/><Relationship Id="rId6" Type="http://schemas.openxmlformats.org/officeDocument/2006/relationships/oleObject" Target="../embeddings/Microsoft_Word_97-_2004-Dokument15.doc"/><Relationship Id="rId7" Type="http://schemas.openxmlformats.org/officeDocument/2006/relationships/image" Target="../media/image18.wmf"/><Relationship Id="rId8" Type="http://schemas.openxmlformats.org/officeDocument/2006/relationships/oleObject" Target="../embeddings/Microsoft_Word_97-_2004-Dokument16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Word_97-_2004-Dokument26.doc"/><Relationship Id="rId5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Word_97-_2004-Dokument27.doc"/><Relationship Id="rId5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Word_97-_2004-Dokument28.doc"/><Relationship Id="rId5" Type="http://schemas.openxmlformats.org/officeDocument/2006/relationships/image" Target="../media/image23.wmf"/><Relationship Id="rId6" Type="http://schemas.openxmlformats.org/officeDocument/2006/relationships/oleObject" Target="../embeddings/Microsoft_Word_97-_2004-Dokument29.doc"/><Relationship Id="rId7" Type="http://schemas.openxmlformats.org/officeDocument/2006/relationships/image" Target="../media/image24.wmf"/><Relationship Id="rId8" Type="http://schemas.openxmlformats.org/officeDocument/2006/relationships/oleObject" Target="../embeddings/Microsoft_Word_97-_2004-Dokument30.doc"/><Relationship Id="rId9" Type="http://schemas.openxmlformats.org/officeDocument/2006/relationships/oleObject" Target="../embeddings/Microsoft_Word_97-_2004-Dokument31.doc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6" Type="http://schemas.openxmlformats.org/officeDocument/2006/relationships/oleObject" Target="../embeddings/Microsoft_Word_97-_2004-Dokument32.doc"/><Relationship Id="rId7" Type="http://schemas.openxmlformats.org/officeDocument/2006/relationships/image" Target="../media/image23.wmf"/><Relationship Id="rId8" Type="http://schemas.openxmlformats.org/officeDocument/2006/relationships/oleObject" Target="../embeddings/Microsoft_Word_97-_2004-Dokument33.doc"/><Relationship Id="rId9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Word_97-_2004-Dokument34.doc"/><Relationship Id="rId5" Type="http://schemas.openxmlformats.org/officeDocument/2006/relationships/image" Target="../media/image2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5.wmf"/><Relationship Id="rId8" Type="http://schemas.openxmlformats.org/officeDocument/2006/relationships/oleObject" Target="../embeddings/Microsoft_Word_97-_2004-Dokument35.doc"/><Relationship Id="rId9" Type="http://schemas.openxmlformats.org/officeDocument/2006/relationships/image" Target="../media/image2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Word_97-_2004-Dokument36.doc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Word_97-_2004-Dokument37.doc"/><Relationship Id="rId5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Word_97-_2004-Dokument38.doc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35.wmf"/><Relationship Id="rId14" Type="http://schemas.openxmlformats.org/officeDocument/2006/relationships/oleObject" Target="../embeddings/oleObject1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oleObject" Target="../embeddings/oleObject29.bin"/><Relationship Id="rId21" Type="http://schemas.openxmlformats.org/officeDocument/2006/relationships/image" Target="../media/image36.w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21.bin"/><Relationship Id="rId13" Type="http://schemas.openxmlformats.org/officeDocument/2006/relationships/oleObject" Target="../embeddings/oleObject22.bin"/><Relationship Id="rId14" Type="http://schemas.openxmlformats.org/officeDocument/2006/relationships/oleObject" Target="../embeddings/oleObject23.bin"/><Relationship Id="rId15" Type="http://schemas.openxmlformats.org/officeDocument/2006/relationships/oleObject" Target="../embeddings/oleObject24.bin"/><Relationship Id="rId16" Type="http://schemas.openxmlformats.org/officeDocument/2006/relationships/oleObject" Target="../embeddings/oleObject25.bin"/><Relationship Id="rId17" Type="http://schemas.openxmlformats.org/officeDocument/2006/relationships/oleObject" Target="../embeddings/oleObject26.bin"/><Relationship Id="rId18" Type="http://schemas.openxmlformats.org/officeDocument/2006/relationships/oleObject" Target="../embeddings/oleObject27.bin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oleObject" Target="../embeddings/oleObject41.bin"/><Relationship Id="rId13" Type="http://schemas.openxmlformats.org/officeDocument/2006/relationships/oleObject" Target="../embeddings/oleObject4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Microsoft_Word_97-_2004-Dokument39.doc"/><Relationship Id="rId5" Type="http://schemas.openxmlformats.org/officeDocument/2006/relationships/image" Target="../media/image3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0" Type="http://schemas.openxmlformats.org/officeDocument/2006/relationships/oleObject" Target="../embeddings/oleObject5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0" Type="http://schemas.openxmlformats.org/officeDocument/2006/relationships/oleObject" Target="../embeddings/oleObject56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Relationship Id="rId9" Type="http://schemas.openxmlformats.org/officeDocument/2006/relationships/oleObject" Target="../embeddings/oleObject62.bin"/><Relationship Id="rId10" Type="http://schemas.openxmlformats.org/officeDocument/2006/relationships/oleObject" Target="../embeddings/oleObject63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oleObject" Target="../embeddings/oleObject70.bin"/><Relationship Id="rId13" Type="http://schemas.openxmlformats.org/officeDocument/2006/relationships/oleObject" Target="../embeddings/oleObject71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3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9.bin"/><Relationship Id="rId12" Type="http://schemas.openxmlformats.org/officeDocument/2006/relationships/oleObject" Target="../embeddings/oleObject80.bin"/><Relationship Id="rId13" Type="http://schemas.openxmlformats.org/officeDocument/2006/relationships/oleObject" Target="../embeddings/oleObject81.bin"/><Relationship Id="rId14" Type="http://schemas.openxmlformats.org/officeDocument/2006/relationships/oleObject" Target="../embeddings/oleObject82.bin"/><Relationship Id="rId15" Type="http://schemas.openxmlformats.org/officeDocument/2006/relationships/oleObject" Target="../embeddings/oleObject83.bin"/><Relationship Id="rId16" Type="http://schemas.openxmlformats.org/officeDocument/2006/relationships/oleObject" Target="../embeddings/oleObject84.bin"/><Relationship Id="rId17" Type="http://schemas.openxmlformats.org/officeDocument/2006/relationships/oleObject" Target="../embeddings/oleObject85.bin"/><Relationship Id="rId18" Type="http://schemas.openxmlformats.org/officeDocument/2006/relationships/oleObject" Target="../embeddings/oleObject86.bin"/><Relationship Id="rId19" Type="http://schemas.openxmlformats.org/officeDocument/2006/relationships/oleObject" Target="../embeddings/oleObject87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9" Type="http://schemas.openxmlformats.org/officeDocument/2006/relationships/oleObject" Target="../embeddings/oleObject77.bin"/><Relationship Id="rId10" Type="http://schemas.openxmlformats.org/officeDocument/2006/relationships/oleObject" Target="../embeddings/oleObject78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90.bin"/><Relationship Id="rId9" Type="http://schemas.openxmlformats.org/officeDocument/2006/relationships/oleObject" Target="../embeddings/oleObject91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4" Type="http://schemas.openxmlformats.org/officeDocument/2006/relationships/oleObject" Target="../embeddings/oleObject92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r>
              <a:rPr lang="de-DE" sz="3600"/>
              <a:t>Informationssysteme: Verteilte und Web-Datenbanken</a:t>
            </a:r>
            <a:r>
              <a:rPr lang="de-DE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14600"/>
            <a:ext cx="7086600" cy="1771650"/>
          </a:xfrm>
        </p:spPr>
        <p:txBody>
          <a:bodyPr/>
          <a:lstStyle/>
          <a:p>
            <a:r>
              <a:rPr lang="de-DE"/>
              <a:t>Prof. Alfons Kemper, Ph.D.</a:t>
            </a:r>
          </a:p>
          <a:p>
            <a:r>
              <a:rPr lang="de-DE"/>
              <a:t>Lehrstuhl für Informatik III:</a:t>
            </a:r>
          </a:p>
          <a:p>
            <a:r>
              <a:rPr lang="de-DE"/>
              <a:t>Datenbanksysteme</a:t>
            </a:r>
          </a:p>
          <a:p>
            <a:r>
              <a:rPr lang="de-DE"/>
              <a:t>TU München</a:t>
            </a:r>
          </a:p>
          <a:p>
            <a:r>
              <a:rPr lang="de-DE"/>
              <a:t>www-db.in.tum.de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0030-A3FC-44EB-9718-8AC0E389E0A3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Lokal Verteilte Datenbanksysteme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06513"/>
            <a:ext cx="9063038" cy="4483100"/>
          </a:xfrm>
        </p:spPr>
        <p:txBody>
          <a:bodyPr/>
          <a:lstStyle/>
          <a:p>
            <a:r>
              <a:rPr lang="de-DE" dirty="0"/>
              <a:t>Stationen sind durch ein „schnelles“ Netz (</a:t>
            </a:r>
            <a:r>
              <a:rPr lang="de-DE" dirty="0" err="1"/>
              <a:t>Local</a:t>
            </a:r>
            <a:r>
              <a:rPr lang="de-DE" dirty="0"/>
              <a:t> Area Network, LAN) miteinander verbunden</a:t>
            </a:r>
          </a:p>
          <a:p>
            <a:r>
              <a:rPr lang="de-DE" dirty="0"/>
              <a:t>Hoher Grad an Verfügbarkeit des Netzes</a:t>
            </a:r>
          </a:p>
          <a:p>
            <a:r>
              <a:rPr lang="de-DE" dirty="0"/>
              <a:t>Ausfallsicherheit durch Redundanz/Replikation</a:t>
            </a:r>
          </a:p>
          <a:p>
            <a:r>
              <a:rPr lang="de-DE" dirty="0" err="1"/>
              <a:t>Durchsatzsteigerung</a:t>
            </a:r>
            <a:r>
              <a:rPr lang="de-DE" dirty="0"/>
              <a:t> durch </a:t>
            </a:r>
            <a:r>
              <a:rPr lang="de-DE" dirty="0" err="1"/>
              <a:t>Parallelisierung</a:t>
            </a:r>
            <a:endParaRPr lang="de-DE" dirty="0"/>
          </a:p>
          <a:p>
            <a:r>
              <a:rPr lang="de-DE" dirty="0" smtClean="0"/>
              <a:t>Mehrrechner-DBMS </a:t>
            </a:r>
            <a:r>
              <a:rPr lang="de-DE" dirty="0"/>
              <a:t>(Parallele DBMS)</a:t>
            </a:r>
          </a:p>
          <a:p>
            <a:pPr lvl="1"/>
            <a:r>
              <a:rPr lang="de-DE" dirty="0"/>
              <a:t>spezielle </a:t>
            </a:r>
            <a:r>
              <a:rPr lang="de-DE" dirty="0" smtClean="0"/>
              <a:t>Variante</a:t>
            </a:r>
          </a:p>
          <a:p>
            <a:pPr lvl="1"/>
            <a:r>
              <a:rPr lang="de-DE" dirty="0" smtClean="0"/>
              <a:t>P2P Informationssysteme</a:t>
            </a:r>
          </a:p>
          <a:p>
            <a:pPr lvl="1"/>
            <a:r>
              <a:rPr lang="de-DE" dirty="0" err="1" smtClean="0"/>
              <a:t>NoSQL</a:t>
            </a:r>
            <a:r>
              <a:rPr lang="de-DE" dirty="0" smtClean="0"/>
              <a:t> Datenbanken</a:t>
            </a:r>
            <a:endParaRPr lang="de-DE" dirty="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0" y="5373216"/>
            <a:ext cx="609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57D-949C-45EF-B7C9-5ECF59A1A41E}" type="slidenum">
              <a:rPr lang="en-US"/>
              <a:pPr/>
              <a:t>100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1143000"/>
          </a:xfrm>
        </p:spPr>
        <p:txBody>
          <a:bodyPr/>
          <a:lstStyle/>
          <a:p>
            <a:r>
              <a:rPr lang="de-DE"/>
              <a:t>Namensauflösung</a:t>
            </a:r>
            <a:br>
              <a:rPr lang="de-DE"/>
            </a:br>
            <a:r>
              <a:rPr lang="de-DE"/>
              <a:t>Name Resolution</a:t>
            </a:r>
            <a:br>
              <a:rPr lang="de-DE"/>
            </a:br>
            <a:endParaRPr lang="de-DE"/>
          </a:p>
        </p:txBody>
      </p:sp>
      <p:sp>
        <p:nvSpPr>
          <p:cNvPr id="131075" name="Oval 3"/>
          <p:cNvSpPr>
            <a:spLocks noChangeArrowheads="1"/>
          </p:cNvSpPr>
          <p:nvPr/>
        </p:nvSpPr>
        <p:spPr bwMode="auto">
          <a:xfrm>
            <a:off x="228600" y="2133600"/>
            <a:ext cx="19812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Client</a:t>
            </a:r>
          </a:p>
          <a:p>
            <a:r>
              <a:rPr lang="de-DE"/>
              <a:t>(Netscape)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352800" y="2514600"/>
            <a:ext cx="1600200" cy="3200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Lokaler </a:t>
            </a:r>
          </a:p>
          <a:p>
            <a:r>
              <a:rPr lang="de-DE"/>
              <a:t>Nameserver</a:t>
            </a:r>
          </a:p>
          <a:p>
            <a:endParaRPr lang="de-DE"/>
          </a:p>
          <a:p>
            <a:r>
              <a:rPr lang="de-DE" sz="2000"/>
              <a:t>(yoda.fmi.</a:t>
            </a:r>
          </a:p>
          <a:p>
            <a:r>
              <a:rPr lang="de-DE" sz="2000"/>
              <a:t>Uni-passau.De)</a:t>
            </a:r>
            <a:endParaRPr lang="de-DE"/>
          </a:p>
          <a:p>
            <a:endParaRPr lang="de-DE"/>
          </a:p>
          <a:p>
            <a:r>
              <a:rPr lang="de-DE"/>
              <a:t>Cache</a:t>
            </a:r>
          </a:p>
          <a:p>
            <a:r>
              <a:rPr lang="de-DE" sz="1600"/>
              <a:t>[www.cs.princeton</a:t>
            </a:r>
          </a:p>
          <a:p>
            <a:r>
              <a:rPr lang="de-DE" sz="1600"/>
              <a:t>.edu,128.112.136.7]</a:t>
            </a:r>
          </a:p>
          <a:p>
            <a:endParaRPr lang="de-DE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6858000" y="1066800"/>
            <a:ext cx="16002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Root </a:t>
            </a:r>
          </a:p>
          <a:p>
            <a:r>
              <a:rPr lang="de-DE"/>
              <a:t>Nameserver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6934200" y="2743200"/>
            <a:ext cx="18288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Princeton.edu </a:t>
            </a:r>
          </a:p>
          <a:p>
            <a:r>
              <a:rPr lang="de-DE"/>
              <a:t>Nameserver</a:t>
            </a: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V="1">
            <a:off x="4953000" y="1371600"/>
            <a:ext cx="1905000" cy="1524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7086600" y="4876800"/>
            <a:ext cx="20574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Cs.Princeton.edu</a:t>
            </a:r>
            <a:r>
              <a:rPr lang="de-DE"/>
              <a:t> </a:t>
            </a:r>
          </a:p>
          <a:p>
            <a:r>
              <a:rPr lang="de-DE"/>
              <a:t>Nameserver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 rot="-2322587">
            <a:off x="4648200" y="1676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4953000" y="1676400"/>
            <a:ext cx="1905000" cy="1524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 rot="-2322587">
            <a:off x="5284788" y="2225675"/>
            <a:ext cx="17272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princeton.edu,</a:t>
            </a:r>
          </a:p>
          <a:p>
            <a:r>
              <a:rPr lang="de-DE" sz="1800"/>
              <a:t>128.196.128.233</a:t>
            </a:r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V="1">
            <a:off x="4953000" y="3429000"/>
            <a:ext cx="19812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 rot="-275014">
            <a:off x="4724400" y="3200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H="1">
            <a:off x="4953000" y="3733800"/>
            <a:ext cx="19812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 rot="-275014">
            <a:off x="4724400" y="3200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 rot="-275014">
            <a:off x="5181600" y="3733800"/>
            <a:ext cx="17399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cs.princeton.edu,</a:t>
            </a:r>
          </a:p>
          <a:p>
            <a:r>
              <a:rPr lang="de-DE" sz="1800"/>
              <a:t>192.12.69.5</a:t>
            </a: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>
            <a:off x="4953000" y="5029200"/>
            <a:ext cx="213360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 rot="390407">
            <a:off x="4876800" y="4724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 flipH="1" flipV="1">
            <a:off x="4953000" y="5562600"/>
            <a:ext cx="213360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 rot="390407">
            <a:off x="4419600" y="5638800"/>
            <a:ext cx="2895600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>
                <a:solidFill>
                  <a:srgbClr val="33CC33"/>
                </a:solidFill>
              </a:rPr>
              <a:t>Alias:</a:t>
            </a:r>
            <a:r>
              <a:rPr lang="de-DE" sz="1800"/>
              <a:t> www.cs.princeton.edu,</a:t>
            </a:r>
          </a:p>
          <a:p>
            <a:r>
              <a:rPr lang="de-DE" sz="1800"/>
              <a:t>128.112.136.7</a:t>
            </a:r>
          </a:p>
          <a:p>
            <a:r>
              <a:rPr lang="de-DE" sz="1800">
                <a:solidFill>
                  <a:srgbClr val="33CC33"/>
                </a:solidFill>
              </a:rPr>
              <a:t>name:</a:t>
            </a:r>
            <a:r>
              <a:rPr lang="de-DE" sz="1800"/>
              <a:t> glia.cs.princeton.edu</a:t>
            </a:r>
          </a:p>
        </p:txBody>
      </p:sp>
      <p:cxnSp>
        <p:nvCxnSpPr>
          <p:cNvPr id="131093" name="AutoShape 21"/>
          <p:cNvCxnSpPr>
            <a:cxnSpLocks noChangeShapeType="1"/>
            <a:stCxn id="131075" idx="0"/>
            <a:endCxn id="131076" idx="0"/>
          </p:cNvCxnSpPr>
          <p:nvPr/>
        </p:nvCxnSpPr>
        <p:spPr bwMode="auto">
          <a:xfrm rot="5400000" flipV="1">
            <a:off x="2495550" y="838200"/>
            <a:ext cx="381000" cy="2933700"/>
          </a:xfrm>
          <a:prstGeom prst="curvedConnector3">
            <a:avLst>
              <a:gd name="adj1" fmla="val -55000"/>
            </a:avLst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</p:cxnSp>
      <p:sp>
        <p:nvSpPr>
          <p:cNvPr id="131094" name="Text Box 22"/>
          <p:cNvSpPr txBox="1">
            <a:spLocks noChangeArrowheads="1"/>
          </p:cNvSpPr>
          <p:nvPr/>
        </p:nvSpPr>
        <p:spPr bwMode="auto">
          <a:xfrm rot="259214">
            <a:off x="1219200" y="1295400"/>
            <a:ext cx="29432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www.cs</a:t>
            </a:r>
            <a:r>
              <a:rPr lang="de-DE" sz="3200"/>
              <a:t>.</a:t>
            </a:r>
            <a:r>
              <a:rPr lang="de-DE"/>
              <a:t>princeton.edu</a:t>
            </a:r>
            <a:endParaRPr lang="de-DE" sz="1800"/>
          </a:p>
        </p:txBody>
      </p:sp>
      <p:cxnSp>
        <p:nvCxnSpPr>
          <p:cNvPr id="131095" name="AutoShape 23"/>
          <p:cNvCxnSpPr>
            <a:cxnSpLocks noChangeShapeType="1"/>
            <a:stCxn id="131076" idx="2"/>
            <a:endCxn id="131075" idx="4"/>
          </p:cNvCxnSpPr>
          <p:nvPr/>
        </p:nvCxnSpPr>
        <p:spPr bwMode="auto">
          <a:xfrm rot="16200000" flipV="1">
            <a:off x="1619250" y="3200400"/>
            <a:ext cx="2133600" cy="2933700"/>
          </a:xfrm>
          <a:prstGeom prst="curvedConnector3">
            <a:avLst>
              <a:gd name="adj1" fmla="val -12727"/>
            </a:avLst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</p:cxn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1295400" y="4191000"/>
            <a:ext cx="1936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128.112.136.7</a:t>
            </a:r>
            <a:endParaRPr lang="de-DE" sz="1800"/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7467600" y="4495800"/>
            <a:ext cx="12700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192.12.69.5</a:t>
            </a:r>
          </a:p>
        </p:txBody>
      </p:sp>
      <p:sp>
        <p:nvSpPr>
          <p:cNvPr id="131098" name="Rectangle 26"/>
          <p:cNvSpPr>
            <a:spLocks noChangeArrowheads="1"/>
          </p:cNvSpPr>
          <p:nvPr/>
        </p:nvSpPr>
        <p:spPr bwMode="auto">
          <a:xfrm>
            <a:off x="6981825" y="2438400"/>
            <a:ext cx="1727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128.196.128.233</a:t>
            </a:r>
          </a:p>
        </p:txBody>
      </p:sp>
      <p:sp>
        <p:nvSpPr>
          <p:cNvPr id="131099" name="Rectangle 27"/>
          <p:cNvSpPr>
            <a:spLocks noChangeArrowheads="1"/>
          </p:cNvSpPr>
          <p:nvPr/>
        </p:nvSpPr>
        <p:spPr bwMode="auto">
          <a:xfrm>
            <a:off x="6934200" y="609600"/>
            <a:ext cx="1479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198.41.0.4</a:t>
            </a:r>
          </a:p>
        </p:txBody>
      </p:sp>
      <p:sp>
        <p:nvSpPr>
          <p:cNvPr id="131100" name="AutoShape 28"/>
          <p:cNvSpPr>
            <a:spLocks noChangeArrowheads="1"/>
          </p:cNvSpPr>
          <p:nvPr/>
        </p:nvSpPr>
        <p:spPr bwMode="auto">
          <a:xfrm>
            <a:off x="3352800" y="4800600"/>
            <a:ext cx="1600200" cy="914400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9F5-0501-4144-B1EE-9C34C58EE29B}" type="slidenum">
              <a:rPr lang="en-US"/>
              <a:pPr/>
              <a:t>101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IP Version 6 (IPv6)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387475"/>
            <a:ext cx="8659812" cy="4484688"/>
          </a:xfrm>
        </p:spPr>
        <p:txBody>
          <a:bodyPr/>
          <a:lstStyle/>
          <a:p>
            <a:r>
              <a:rPr lang="de-DE" dirty="0"/>
              <a:t>Neues Header Format</a:t>
            </a:r>
          </a:p>
          <a:p>
            <a:r>
              <a:rPr lang="de-DE" dirty="0"/>
              <a:t>128 Bit Adressen</a:t>
            </a:r>
          </a:p>
          <a:p>
            <a:r>
              <a:rPr lang="de-DE" dirty="0"/>
              <a:t>im Vergleich zu 32 Bit-Adressen in IPv4</a:t>
            </a:r>
          </a:p>
          <a:p>
            <a:pPr lvl="1"/>
            <a:r>
              <a:rPr lang="de-DE" dirty="0"/>
              <a:t>Adressen werden knapp</a:t>
            </a:r>
          </a:p>
          <a:p>
            <a:pPr lvl="1"/>
            <a:r>
              <a:rPr lang="de-DE" dirty="0"/>
              <a:t>insgesamt sind theoretisch nur 2**32 ~ 4Mrd Rechner adressierbar</a:t>
            </a:r>
          </a:p>
          <a:p>
            <a:pPr lvl="1"/>
            <a:r>
              <a:rPr lang="de-DE" dirty="0"/>
              <a:t>in Realität viel weniger (weil viele Adressen „vergeudet“ werden)</a:t>
            </a:r>
          </a:p>
          <a:p>
            <a:r>
              <a:rPr lang="de-DE" dirty="0" smtClean="0"/>
              <a:t>Umstellung auf </a:t>
            </a:r>
            <a:r>
              <a:rPr lang="de-DE" dirty="0"/>
              <a:t>IPv6 </a:t>
            </a:r>
            <a:r>
              <a:rPr lang="de-DE" dirty="0" smtClean="0"/>
              <a:t>im Gange</a:t>
            </a:r>
          </a:p>
          <a:p>
            <a:pPr lvl="1"/>
            <a:r>
              <a:rPr lang="de-DE" dirty="0" smtClean="0"/>
              <a:t>„Internet of Things“ benötigt viele Adressen!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66E1-FF56-4BEB-B980-D36AF0108AE8}" type="slidenum">
              <a:rPr lang="en-US"/>
              <a:pPr/>
              <a:t>102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Packet Switching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886200" y="26670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cxnSp>
        <p:nvCxnSpPr>
          <p:cNvPr id="100357" name="AutoShape 5"/>
          <p:cNvCxnSpPr>
            <a:cxnSpLocks noChangeShapeType="1"/>
            <a:stCxn id="100361" idx="3"/>
            <a:endCxn id="100356" idx="1"/>
          </p:cNvCxnSpPr>
          <p:nvPr/>
        </p:nvCxnSpPr>
        <p:spPr bwMode="auto">
          <a:xfrm>
            <a:off x="2000250" y="2247900"/>
            <a:ext cx="1866900" cy="1143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358" name="AutoShape 6"/>
          <p:cNvCxnSpPr>
            <a:cxnSpLocks noChangeShapeType="1"/>
            <a:stCxn id="100360" idx="3"/>
            <a:endCxn id="100356" idx="1"/>
          </p:cNvCxnSpPr>
          <p:nvPr/>
        </p:nvCxnSpPr>
        <p:spPr bwMode="auto">
          <a:xfrm flipV="1">
            <a:off x="2000250" y="3390900"/>
            <a:ext cx="1866900" cy="1447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359" name="AutoShape 7"/>
          <p:cNvCxnSpPr>
            <a:cxnSpLocks noChangeShapeType="1"/>
            <a:stCxn id="100356" idx="3"/>
            <a:endCxn id="100362" idx="1"/>
          </p:cNvCxnSpPr>
          <p:nvPr/>
        </p:nvCxnSpPr>
        <p:spPr bwMode="auto">
          <a:xfrm flipV="1">
            <a:off x="5581650" y="1790700"/>
            <a:ext cx="1866900" cy="1600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04800" y="41148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304800" y="15240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7467600" y="10668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7467600" y="29718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7467600" y="4648200"/>
            <a:ext cx="1676400" cy="1447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router</a:t>
            </a:r>
          </a:p>
        </p:txBody>
      </p:sp>
      <p:cxnSp>
        <p:nvCxnSpPr>
          <p:cNvPr id="100365" name="AutoShape 13"/>
          <p:cNvCxnSpPr>
            <a:cxnSpLocks noChangeShapeType="1"/>
            <a:stCxn id="100356" idx="3"/>
            <a:endCxn id="100363" idx="1"/>
          </p:cNvCxnSpPr>
          <p:nvPr/>
        </p:nvCxnSpPr>
        <p:spPr bwMode="auto">
          <a:xfrm>
            <a:off x="5581650" y="3390900"/>
            <a:ext cx="18669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366" name="AutoShape 14"/>
          <p:cNvCxnSpPr>
            <a:cxnSpLocks noChangeShapeType="1"/>
            <a:stCxn id="100356" idx="3"/>
            <a:endCxn id="100364" idx="1"/>
          </p:cNvCxnSpPr>
          <p:nvPr/>
        </p:nvCxnSpPr>
        <p:spPr bwMode="auto">
          <a:xfrm>
            <a:off x="5581650" y="3390900"/>
            <a:ext cx="1866900" cy="1981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3124200" y="28194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3276600" y="29718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3429000" y="31242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819400" y="41148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6324600" y="22098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2971800" y="38862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3124200" y="37338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3352800" y="35814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2895600" y="26670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667000" y="4343400"/>
            <a:ext cx="304800" cy="228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2514600" y="4495800"/>
            <a:ext cx="304800" cy="228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248400" y="4191000"/>
            <a:ext cx="304800" cy="228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6248400" y="32766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6248400" y="32766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6400800" y="34290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553200" y="35814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858000" y="3657600"/>
            <a:ext cx="304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6400800" y="4343400"/>
            <a:ext cx="304800" cy="228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6553200" y="4495800"/>
            <a:ext cx="304800" cy="228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6477000" y="19812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6705600" y="1752600"/>
            <a:ext cx="304800" cy="228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3352800" y="4572000"/>
            <a:ext cx="2895600" cy="1524000"/>
          </a:xfrm>
          <a:prstGeom prst="cloudCallout">
            <a:avLst>
              <a:gd name="adj1" fmla="val 3509"/>
              <a:gd name="adj2" fmla="val -91148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/>
              <a:t>  High-end Router:</a:t>
            </a:r>
          </a:p>
          <a:p>
            <a:pPr>
              <a:lnSpc>
                <a:spcPct val="90000"/>
              </a:lnSpc>
            </a:pPr>
            <a:r>
              <a:rPr lang="de-DE"/>
              <a:t>40 Gbps </a:t>
            </a:r>
          </a:p>
          <a:p>
            <a:pPr>
              <a:lnSpc>
                <a:spcPct val="90000"/>
              </a:lnSpc>
            </a:pPr>
            <a:r>
              <a:rPr lang="de-DE"/>
              <a:t>Durchsatz</a:t>
            </a:r>
          </a:p>
        </p:txBody>
      </p:sp>
      <p:sp>
        <p:nvSpPr>
          <p:cNvPr id="100389" name="AutoShape 37"/>
          <p:cNvSpPr>
            <a:spLocks noChangeArrowheads="1"/>
          </p:cNvSpPr>
          <p:nvPr/>
        </p:nvSpPr>
        <p:spPr bwMode="auto">
          <a:xfrm>
            <a:off x="2895600" y="1295400"/>
            <a:ext cx="1447800" cy="990600"/>
          </a:xfrm>
          <a:prstGeom prst="cloudCallout">
            <a:avLst>
              <a:gd name="adj1" fmla="val -37611"/>
              <a:gd name="adj2" fmla="val 96954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Datagram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79A-9D1C-4372-A62C-90A919BBC5DB}" type="slidenum">
              <a:rPr lang="en-US"/>
              <a:pPr/>
              <a:t>103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Inter-Networking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419100" y="1858963"/>
            <a:ext cx="2097088" cy="19002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>
                <a:solidFill>
                  <a:srgbClr val="FF33CC"/>
                </a:solidFill>
              </a:rPr>
              <a:t>LAN 1</a:t>
            </a:r>
            <a:endParaRPr lang="de-DE" sz="180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419100" y="1600200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6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0200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0" y="2514600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7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1677988" y="1685925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8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685925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609600" y="3276600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1981200" y="3124200"/>
          <a:ext cx="7302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0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73025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3886200" y="4724400"/>
            <a:ext cx="1981200" cy="990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4114800" y="4724400"/>
            <a:ext cx="1143000" cy="1143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4648200" y="4572000"/>
            <a:ext cx="304800" cy="1371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5638800" y="54864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1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864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5105400" y="42672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Clip" r:id="rId11" imgW="1783800" imgH="1686960" progId="">
                  <p:embed/>
                </p:oleObj>
              </mc:Choice>
              <mc:Fallback>
                <p:oleObj name="Clip" r:id="rId11" imgW="1783800" imgH="16869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3" name="Object 15"/>
          <p:cNvGraphicFramePr>
            <a:graphicFrameLocks noChangeAspect="1"/>
          </p:cNvGraphicFramePr>
          <p:nvPr/>
        </p:nvGraphicFramePr>
        <p:xfrm>
          <a:off x="3657600" y="55626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4" name="Object 16"/>
          <p:cNvGraphicFramePr>
            <a:graphicFrameLocks noChangeAspect="1"/>
          </p:cNvGraphicFramePr>
          <p:nvPr/>
        </p:nvGraphicFramePr>
        <p:xfrm>
          <a:off x="4572000" y="5715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15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5" name="Object 17"/>
          <p:cNvGraphicFramePr>
            <a:graphicFrameLocks noChangeAspect="1"/>
          </p:cNvGraphicFramePr>
          <p:nvPr/>
        </p:nvGraphicFramePr>
        <p:xfrm>
          <a:off x="3505200" y="44958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4343400" y="4191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181600" y="5029200"/>
            <a:ext cx="26797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>
                <a:solidFill>
                  <a:srgbClr val="33CC33"/>
                </a:solidFill>
              </a:rPr>
              <a:t>LAN 2 (switched Ethernet)</a:t>
            </a: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5638800" y="2286000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94229" name="Object 21"/>
          <p:cNvGraphicFramePr>
            <a:graphicFrameLocks noChangeAspect="1"/>
          </p:cNvGraphicFramePr>
          <p:nvPr/>
        </p:nvGraphicFramePr>
        <p:xfrm>
          <a:off x="7010400" y="2286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0" name="Object 22"/>
          <p:cNvGraphicFramePr>
            <a:graphicFrameLocks noChangeAspect="1"/>
          </p:cNvGraphicFramePr>
          <p:nvPr/>
        </p:nvGraphicFramePr>
        <p:xfrm>
          <a:off x="6019800" y="16764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764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5410200" y="2286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172200" y="2362200"/>
            <a:ext cx="8255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LAN 3</a:t>
            </a:r>
            <a:endParaRPr lang="de-DE" sz="1800"/>
          </a:p>
        </p:txBody>
      </p:sp>
      <p:graphicFrame>
        <p:nvGraphicFramePr>
          <p:cNvPr id="94233" name="Object 25"/>
          <p:cNvGraphicFramePr>
            <a:graphicFrameLocks noChangeAspect="1"/>
          </p:cNvGraphicFramePr>
          <p:nvPr/>
        </p:nvGraphicFramePr>
        <p:xfrm>
          <a:off x="7467600" y="16764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764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352800" y="22860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 2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6553200" y="38862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 3</a:t>
            </a:r>
          </a:p>
        </p:txBody>
      </p:sp>
      <p:cxnSp>
        <p:nvCxnSpPr>
          <p:cNvPr id="94236" name="AutoShape 28"/>
          <p:cNvCxnSpPr>
            <a:cxnSpLocks noChangeShapeType="1"/>
            <a:stCxn id="94211" idx="6"/>
            <a:endCxn id="94234" idx="1"/>
          </p:cNvCxnSpPr>
          <p:nvPr/>
        </p:nvCxnSpPr>
        <p:spPr bwMode="auto">
          <a:xfrm flipV="1">
            <a:off x="2530475" y="2552700"/>
            <a:ext cx="808038" cy="257175"/>
          </a:xfrm>
          <a:prstGeom prst="curvedConnector3">
            <a:avLst>
              <a:gd name="adj1" fmla="val 49903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1828800" y="49530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 1</a:t>
            </a:r>
          </a:p>
        </p:txBody>
      </p:sp>
      <p:cxnSp>
        <p:nvCxnSpPr>
          <p:cNvPr id="94238" name="AutoShape 30"/>
          <p:cNvCxnSpPr>
            <a:cxnSpLocks noChangeShapeType="1"/>
            <a:stCxn id="94228" idx="1"/>
            <a:endCxn id="94235" idx="3"/>
          </p:cNvCxnSpPr>
          <p:nvPr/>
        </p:nvCxnSpPr>
        <p:spPr bwMode="auto">
          <a:xfrm rot="5400000">
            <a:off x="7119938" y="2967038"/>
            <a:ext cx="1852612" cy="519112"/>
          </a:xfrm>
          <a:prstGeom prst="curvedConnector2">
            <a:avLst/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4239" name="AutoShape 31"/>
          <p:cNvCxnSpPr>
            <a:cxnSpLocks noChangeShapeType="1"/>
            <a:stCxn id="94235" idx="1"/>
            <a:endCxn id="94234" idx="3"/>
          </p:cNvCxnSpPr>
          <p:nvPr/>
        </p:nvCxnSpPr>
        <p:spPr bwMode="auto">
          <a:xfrm rot="10800000">
            <a:off x="4586288" y="2552700"/>
            <a:ext cx="1952625" cy="1600200"/>
          </a:xfrm>
          <a:prstGeom prst="curvedConnector3">
            <a:avLst>
              <a:gd name="adj1" fmla="val 72111"/>
            </a:avLst>
          </a:prstGeom>
          <a:noFill/>
          <a:ln w="28575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4240" name="AutoShape 32"/>
          <p:cNvCxnSpPr>
            <a:cxnSpLocks noChangeShapeType="1"/>
            <a:stCxn id="94242" idx="1"/>
            <a:endCxn id="94237" idx="3"/>
          </p:cNvCxnSpPr>
          <p:nvPr/>
        </p:nvCxnSpPr>
        <p:spPr bwMode="auto">
          <a:xfrm rot="10800000" flipV="1">
            <a:off x="3062288" y="5181600"/>
            <a:ext cx="1647825" cy="381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4241" name="AutoShape 33"/>
          <p:cNvCxnSpPr>
            <a:cxnSpLocks noChangeShapeType="1"/>
            <a:stCxn id="94211" idx="4"/>
            <a:endCxn id="94237" idx="0"/>
          </p:cNvCxnSpPr>
          <p:nvPr/>
        </p:nvCxnSpPr>
        <p:spPr bwMode="auto">
          <a:xfrm rot="16200000" flipH="1">
            <a:off x="1370806" y="3871120"/>
            <a:ext cx="1165225" cy="9699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4724400" y="5105400"/>
            <a:ext cx="381000" cy="152400"/>
          </a:xfrm>
          <a:prstGeom prst="rect">
            <a:avLst/>
          </a:pr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4475163" y="3108325"/>
            <a:ext cx="1577975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>
                <a:solidFill>
                  <a:srgbClr val="FF33CC"/>
                </a:solidFill>
              </a:rPr>
              <a:t>PPP</a:t>
            </a:r>
          </a:p>
          <a:p>
            <a:pPr>
              <a:lnSpc>
                <a:spcPct val="90000"/>
              </a:lnSpc>
            </a:pPr>
            <a:r>
              <a:rPr lang="de-DE" sz="2000">
                <a:solidFill>
                  <a:srgbClr val="FF33CC"/>
                </a:solidFill>
              </a:rPr>
              <a:t>Point to Point</a:t>
            </a:r>
            <a:endParaRPr lang="de-DE"/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6305550" y="5676900"/>
            <a:ext cx="5730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H1</a:t>
            </a:r>
            <a:endParaRPr lang="de-DE"/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5638800" y="1447800"/>
            <a:ext cx="5730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H8</a:t>
            </a:r>
            <a:endParaRPr lang="de-DE"/>
          </a:p>
        </p:txBody>
      </p:sp>
      <p:sp>
        <p:nvSpPr>
          <p:cNvPr id="94246" name="Freeform 38"/>
          <p:cNvSpPr>
            <a:spLocks/>
          </p:cNvSpPr>
          <p:nvPr/>
        </p:nvSpPr>
        <p:spPr bwMode="auto">
          <a:xfrm>
            <a:off x="1435100" y="1905000"/>
            <a:ext cx="7099300" cy="3886200"/>
          </a:xfrm>
          <a:custGeom>
            <a:avLst/>
            <a:gdLst/>
            <a:ahLst/>
            <a:cxnLst>
              <a:cxn ang="0">
                <a:pos x="2888" y="2448"/>
              </a:cxn>
              <a:cxn ang="0">
                <a:pos x="2168" y="2064"/>
              </a:cxn>
              <a:cxn ang="0">
                <a:pos x="872" y="2064"/>
              </a:cxn>
              <a:cxn ang="0">
                <a:pos x="584" y="1728"/>
              </a:cxn>
              <a:cxn ang="0">
                <a:pos x="104" y="1440"/>
              </a:cxn>
              <a:cxn ang="0">
                <a:pos x="8" y="1152"/>
              </a:cxn>
              <a:cxn ang="0">
                <a:pos x="152" y="1152"/>
              </a:cxn>
              <a:cxn ang="0">
                <a:pos x="392" y="1008"/>
              </a:cxn>
              <a:cxn ang="0">
                <a:pos x="632" y="768"/>
              </a:cxn>
              <a:cxn ang="0">
                <a:pos x="728" y="576"/>
              </a:cxn>
              <a:cxn ang="0">
                <a:pos x="1304" y="384"/>
              </a:cxn>
              <a:cxn ang="0">
                <a:pos x="2024" y="384"/>
              </a:cxn>
              <a:cxn ang="0">
                <a:pos x="2312" y="768"/>
              </a:cxn>
              <a:cxn ang="0">
                <a:pos x="2504" y="1200"/>
              </a:cxn>
              <a:cxn ang="0">
                <a:pos x="3224" y="1440"/>
              </a:cxn>
              <a:cxn ang="0">
                <a:pos x="3992" y="1392"/>
              </a:cxn>
              <a:cxn ang="0">
                <a:pos x="4328" y="240"/>
              </a:cxn>
              <a:cxn ang="0">
                <a:pos x="3128" y="192"/>
              </a:cxn>
              <a:cxn ang="0">
                <a:pos x="2936" y="0"/>
              </a:cxn>
            </a:cxnLst>
            <a:rect l="0" t="0" r="r" b="b"/>
            <a:pathLst>
              <a:path w="4472" h="2448">
                <a:moveTo>
                  <a:pt x="2888" y="2448"/>
                </a:moveTo>
                <a:cubicBezTo>
                  <a:pt x="2696" y="2288"/>
                  <a:pt x="2504" y="2128"/>
                  <a:pt x="2168" y="2064"/>
                </a:cubicBezTo>
                <a:cubicBezTo>
                  <a:pt x="1832" y="2000"/>
                  <a:pt x="1136" y="2120"/>
                  <a:pt x="872" y="2064"/>
                </a:cubicBezTo>
                <a:cubicBezTo>
                  <a:pt x="608" y="2008"/>
                  <a:pt x="712" y="1832"/>
                  <a:pt x="584" y="1728"/>
                </a:cubicBezTo>
                <a:cubicBezTo>
                  <a:pt x="456" y="1624"/>
                  <a:pt x="200" y="1536"/>
                  <a:pt x="104" y="1440"/>
                </a:cubicBezTo>
                <a:cubicBezTo>
                  <a:pt x="8" y="1344"/>
                  <a:pt x="0" y="1200"/>
                  <a:pt x="8" y="1152"/>
                </a:cubicBezTo>
                <a:cubicBezTo>
                  <a:pt x="16" y="1104"/>
                  <a:pt x="88" y="1176"/>
                  <a:pt x="152" y="1152"/>
                </a:cubicBezTo>
                <a:cubicBezTo>
                  <a:pt x="216" y="1128"/>
                  <a:pt x="312" y="1072"/>
                  <a:pt x="392" y="1008"/>
                </a:cubicBezTo>
                <a:cubicBezTo>
                  <a:pt x="472" y="944"/>
                  <a:pt x="576" y="840"/>
                  <a:pt x="632" y="768"/>
                </a:cubicBezTo>
                <a:cubicBezTo>
                  <a:pt x="688" y="696"/>
                  <a:pt x="616" y="640"/>
                  <a:pt x="728" y="576"/>
                </a:cubicBezTo>
                <a:cubicBezTo>
                  <a:pt x="840" y="512"/>
                  <a:pt x="1088" y="416"/>
                  <a:pt x="1304" y="384"/>
                </a:cubicBezTo>
                <a:cubicBezTo>
                  <a:pt x="1520" y="352"/>
                  <a:pt x="1856" y="320"/>
                  <a:pt x="2024" y="384"/>
                </a:cubicBezTo>
                <a:cubicBezTo>
                  <a:pt x="2192" y="448"/>
                  <a:pt x="2232" y="632"/>
                  <a:pt x="2312" y="768"/>
                </a:cubicBezTo>
                <a:cubicBezTo>
                  <a:pt x="2392" y="904"/>
                  <a:pt x="2352" y="1088"/>
                  <a:pt x="2504" y="1200"/>
                </a:cubicBezTo>
                <a:cubicBezTo>
                  <a:pt x="2656" y="1312"/>
                  <a:pt x="2976" y="1408"/>
                  <a:pt x="3224" y="1440"/>
                </a:cubicBezTo>
                <a:cubicBezTo>
                  <a:pt x="3472" y="1472"/>
                  <a:pt x="3808" y="1592"/>
                  <a:pt x="3992" y="1392"/>
                </a:cubicBezTo>
                <a:cubicBezTo>
                  <a:pt x="4176" y="1192"/>
                  <a:pt x="4472" y="440"/>
                  <a:pt x="4328" y="240"/>
                </a:cubicBezTo>
                <a:cubicBezTo>
                  <a:pt x="4184" y="40"/>
                  <a:pt x="3360" y="232"/>
                  <a:pt x="3128" y="192"/>
                </a:cubicBezTo>
                <a:cubicBezTo>
                  <a:pt x="2896" y="152"/>
                  <a:pt x="2916" y="76"/>
                  <a:pt x="2936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4FEC-D8F0-447F-95F9-14761391DD41}" type="slidenum">
              <a:rPr lang="en-US"/>
              <a:pPr/>
              <a:t>104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Transfer von H1 nach H8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2400" y="1981200"/>
            <a:ext cx="1295400" cy="3200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IP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ETH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848600" y="1981200"/>
            <a:ext cx="1295400" cy="3200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IP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ETH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7526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ETH   FDDI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8100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FDDI   PPP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8674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PPP   ETH</a:t>
            </a: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7620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762000" y="3733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2133600" y="4114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25908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4343400" y="4114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4648200" y="4114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V="1">
            <a:off x="63246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67056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8534400" y="2667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8534400" y="3810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7" name="Freeform 25"/>
          <p:cNvSpPr>
            <a:spLocks/>
          </p:cNvSpPr>
          <p:nvPr/>
        </p:nvSpPr>
        <p:spPr bwMode="auto">
          <a:xfrm>
            <a:off x="762000" y="4800600"/>
            <a:ext cx="1371600" cy="13716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480" y="848"/>
              </a:cxn>
              <a:cxn ang="0">
                <a:pos x="816" y="128"/>
              </a:cxn>
              <a:cxn ang="0">
                <a:pos x="816" y="80"/>
              </a:cxn>
            </a:cxnLst>
            <a:rect l="0" t="0" r="r" b="b"/>
            <a:pathLst>
              <a:path w="872" h="848">
                <a:moveTo>
                  <a:pt x="0" y="128"/>
                </a:moveTo>
                <a:cubicBezTo>
                  <a:pt x="172" y="488"/>
                  <a:pt x="344" y="848"/>
                  <a:pt x="480" y="848"/>
                </a:cubicBezTo>
                <a:cubicBezTo>
                  <a:pt x="616" y="848"/>
                  <a:pt x="760" y="256"/>
                  <a:pt x="816" y="128"/>
                </a:cubicBezTo>
                <a:cubicBezTo>
                  <a:pt x="872" y="0"/>
                  <a:pt x="844" y="40"/>
                  <a:pt x="816" y="8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8" name="Freeform 26"/>
          <p:cNvSpPr>
            <a:spLocks/>
          </p:cNvSpPr>
          <p:nvPr/>
        </p:nvSpPr>
        <p:spPr bwMode="auto">
          <a:xfrm>
            <a:off x="2971800" y="4876800"/>
            <a:ext cx="12954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768"/>
              </a:cxn>
              <a:cxn ang="0">
                <a:pos x="816" y="0"/>
              </a:cxn>
            </a:cxnLst>
            <a:rect l="0" t="0" r="r" b="b"/>
            <a:pathLst>
              <a:path w="816" h="768">
                <a:moveTo>
                  <a:pt x="0" y="0"/>
                </a:moveTo>
                <a:cubicBezTo>
                  <a:pt x="148" y="384"/>
                  <a:pt x="296" y="768"/>
                  <a:pt x="432" y="768"/>
                </a:cubicBezTo>
                <a:cubicBezTo>
                  <a:pt x="568" y="768"/>
                  <a:pt x="692" y="384"/>
                  <a:pt x="816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59" name="Freeform 27"/>
          <p:cNvSpPr>
            <a:spLocks/>
          </p:cNvSpPr>
          <p:nvPr/>
        </p:nvSpPr>
        <p:spPr bwMode="auto">
          <a:xfrm>
            <a:off x="5105400" y="4876800"/>
            <a:ext cx="12192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768"/>
              </a:cxn>
              <a:cxn ang="0">
                <a:pos x="768" y="0"/>
              </a:cxn>
            </a:cxnLst>
            <a:rect l="0" t="0" r="r" b="b"/>
            <a:pathLst>
              <a:path w="768" h="768">
                <a:moveTo>
                  <a:pt x="0" y="0"/>
                </a:moveTo>
                <a:cubicBezTo>
                  <a:pt x="128" y="384"/>
                  <a:pt x="256" y="768"/>
                  <a:pt x="384" y="768"/>
                </a:cubicBezTo>
                <a:cubicBezTo>
                  <a:pt x="512" y="768"/>
                  <a:pt x="640" y="384"/>
                  <a:pt x="768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60" name="Freeform 28"/>
          <p:cNvSpPr>
            <a:spLocks/>
          </p:cNvSpPr>
          <p:nvPr/>
        </p:nvSpPr>
        <p:spPr bwMode="auto">
          <a:xfrm>
            <a:off x="7086600" y="4876800"/>
            <a:ext cx="14478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816"/>
              </a:cxn>
              <a:cxn ang="0">
                <a:pos x="912" y="0"/>
              </a:cxn>
            </a:cxnLst>
            <a:rect l="0" t="0" r="r" b="b"/>
            <a:pathLst>
              <a:path w="912" h="816">
                <a:moveTo>
                  <a:pt x="0" y="0"/>
                </a:moveTo>
                <a:cubicBezTo>
                  <a:pt x="140" y="408"/>
                  <a:pt x="280" y="816"/>
                  <a:pt x="432" y="816"/>
                </a:cubicBezTo>
                <a:cubicBezTo>
                  <a:pt x="584" y="816"/>
                  <a:pt x="748" y="408"/>
                  <a:pt x="91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560388" y="1524000"/>
            <a:ext cx="5572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H1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8256588" y="1524000"/>
            <a:ext cx="5572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H8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1981200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1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4038600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2</a:t>
            </a:r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6086475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3</a:t>
            </a:r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685800" y="6019800"/>
            <a:ext cx="17526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ETH|IP|1400</a:t>
            </a:r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2819400" y="6019800"/>
            <a:ext cx="17526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FDDI|IP|1400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B156-E327-4F2D-A816-560ABE289CDB}" type="slidenum">
              <a:rPr lang="en-US"/>
              <a:pPr/>
              <a:t>105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Transfer von H1 nach H8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981200"/>
            <a:ext cx="1295400" cy="3200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IP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ETH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848600" y="1981200"/>
            <a:ext cx="1295400" cy="3200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IP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ETH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7526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ETH   FDDI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8100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FDDI   PPP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5867400" y="3429000"/>
            <a:ext cx="1676400" cy="1752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  <a:p>
            <a:endParaRPr lang="de-DE"/>
          </a:p>
          <a:p>
            <a:r>
              <a:rPr lang="de-DE"/>
              <a:t>PPP   ETH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7620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762000" y="3733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2133600" y="4114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25908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4343400" y="4114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4648200" y="4114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V="1">
            <a:off x="63246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67056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8534400" y="2667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8534400" y="3810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762000" y="4800600"/>
            <a:ext cx="1371600" cy="13716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480" y="848"/>
              </a:cxn>
              <a:cxn ang="0">
                <a:pos x="816" y="128"/>
              </a:cxn>
              <a:cxn ang="0">
                <a:pos x="816" y="80"/>
              </a:cxn>
            </a:cxnLst>
            <a:rect l="0" t="0" r="r" b="b"/>
            <a:pathLst>
              <a:path w="872" h="848">
                <a:moveTo>
                  <a:pt x="0" y="128"/>
                </a:moveTo>
                <a:cubicBezTo>
                  <a:pt x="172" y="488"/>
                  <a:pt x="344" y="848"/>
                  <a:pt x="480" y="848"/>
                </a:cubicBezTo>
                <a:cubicBezTo>
                  <a:pt x="616" y="848"/>
                  <a:pt x="760" y="256"/>
                  <a:pt x="816" y="128"/>
                </a:cubicBezTo>
                <a:cubicBezTo>
                  <a:pt x="872" y="0"/>
                  <a:pt x="844" y="40"/>
                  <a:pt x="816" y="8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560388" y="1524000"/>
            <a:ext cx="5572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H1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8256588" y="1524000"/>
            <a:ext cx="5572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H8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1981200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1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4038600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2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6086475" y="3048000"/>
            <a:ext cx="1241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Router 3</a:t>
            </a:r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685800" y="6019800"/>
            <a:ext cx="17526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ETH|IP|1400</a:t>
            </a: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819400" y="6019800"/>
            <a:ext cx="17526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FDDI|IP|1400</a:t>
            </a:r>
          </a:p>
        </p:txBody>
      </p: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4800600" y="5486400"/>
            <a:ext cx="2209800" cy="914400"/>
            <a:chOff x="3024" y="3456"/>
            <a:chExt cx="1392" cy="576"/>
          </a:xfrm>
        </p:grpSpPr>
        <p:sp>
          <p:nvSpPr>
            <p:cNvPr id="96285" name="Rectangle 29"/>
            <p:cNvSpPr>
              <a:spLocks noChangeArrowheads="1"/>
            </p:cNvSpPr>
            <p:nvPr/>
          </p:nvSpPr>
          <p:spPr bwMode="auto">
            <a:xfrm>
              <a:off x="3024" y="3456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PPP|IP|512</a:t>
              </a:r>
            </a:p>
          </p:txBody>
        </p:sp>
        <p:sp>
          <p:nvSpPr>
            <p:cNvPr id="96286" name="Rectangle 30"/>
            <p:cNvSpPr>
              <a:spLocks noChangeArrowheads="1"/>
            </p:cNvSpPr>
            <p:nvPr/>
          </p:nvSpPr>
          <p:spPr bwMode="auto">
            <a:xfrm>
              <a:off x="3168" y="3648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PPP|IP|512</a:t>
              </a:r>
            </a:p>
          </p:txBody>
        </p:sp>
        <p:sp>
          <p:nvSpPr>
            <p:cNvPr id="96287" name="Rectangle 31"/>
            <p:cNvSpPr>
              <a:spLocks noChangeArrowheads="1"/>
            </p:cNvSpPr>
            <p:nvPr/>
          </p:nvSpPr>
          <p:spPr bwMode="auto">
            <a:xfrm>
              <a:off x="3312" y="3840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PPP|IP|376</a:t>
              </a:r>
            </a:p>
          </p:txBody>
        </p:sp>
      </p:grpSp>
      <p:grpSp>
        <p:nvGrpSpPr>
          <p:cNvPr id="96289" name="Group 33"/>
          <p:cNvGrpSpPr>
            <a:grpSpLocks/>
          </p:cNvGrpSpPr>
          <p:nvPr/>
        </p:nvGrpSpPr>
        <p:grpSpPr bwMode="auto">
          <a:xfrm>
            <a:off x="6934200" y="5562600"/>
            <a:ext cx="2209800" cy="914400"/>
            <a:chOff x="3024" y="3456"/>
            <a:chExt cx="1392" cy="576"/>
          </a:xfrm>
        </p:grpSpPr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3024" y="3456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ETH|IP|512</a:t>
              </a:r>
            </a:p>
          </p:txBody>
        </p:sp>
        <p:sp>
          <p:nvSpPr>
            <p:cNvPr id="96291" name="Rectangle 35"/>
            <p:cNvSpPr>
              <a:spLocks noChangeArrowheads="1"/>
            </p:cNvSpPr>
            <p:nvPr/>
          </p:nvSpPr>
          <p:spPr bwMode="auto">
            <a:xfrm>
              <a:off x="3168" y="3648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ETH|IP|512</a:t>
              </a:r>
            </a:p>
          </p:txBody>
        </p:sp>
        <p:sp>
          <p:nvSpPr>
            <p:cNvPr id="96292" name="Rectangle 36"/>
            <p:cNvSpPr>
              <a:spLocks noChangeArrowheads="1"/>
            </p:cNvSpPr>
            <p:nvPr/>
          </p:nvSpPr>
          <p:spPr bwMode="auto">
            <a:xfrm>
              <a:off x="3312" y="3840"/>
              <a:ext cx="1104" cy="19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ETH|IP|376</a:t>
              </a:r>
            </a:p>
          </p:txBody>
        </p:sp>
      </p:grpSp>
      <p:sp>
        <p:nvSpPr>
          <p:cNvPr id="96276" name="Freeform 20"/>
          <p:cNvSpPr>
            <a:spLocks/>
          </p:cNvSpPr>
          <p:nvPr/>
        </p:nvSpPr>
        <p:spPr bwMode="auto">
          <a:xfrm>
            <a:off x="5105400" y="4876800"/>
            <a:ext cx="12192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768"/>
              </a:cxn>
              <a:cxn ang="0">
                <a:pos x="768" y="0"/>
              </a:cxn>
            </a:cxnLst>
            <a:rect l="0" t="0" r="r" b="b"/>
            <a:pathLst>
              <a:path w="768" h="768">
                <a:moveTo>
                  <a:pt x="0" y="0"/>
                </a:moveTo>
                <a:cubicBezTo>
                  <a:pt x="128" y="384"/>
                  <a:pt x="256" y="768"/>
                  <a:pt x="384" y="768"/>
                </a:cubicBezTo>
                <a:cubicBezTo>
                  <a:pt x="512" y="768"/>
                  <a:pt x="640" y="384"/>
                  <a:pt x="768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7086600" y="4876800"/>
            <a:ext cx="14478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816"/>
              </a:cxn>
              <a:cxn ang="0">
                <a:pos x="912" y="0"/>
              </a:cxn>
            </a:cxnLst>
            <a:rect l="0" t="0" r="r" b="b"/>
            <a:pathLst>
              <a:path w="912" h="816">
                <a:moveTo>
                  <a:pt x="0" y="0"/>
                </a:moveTo>
                <a:cubicBezTo>
                  <a:pt x="140" y="408"/>
                  <a:pt x="280" y="816"/>
                  <a:pt x="432" y="816"/>
                </a:cubicBezTo>
                <a:cubicBezTo>
                  <a:pt x="584" y="816"/>
                  <a:pt x="748" y="408"/>
                  <a:pt x="91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2971800" y="4876800"/>
            <a:ext cx="12954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768"/>
              </a:cxn>
              <a:cxn ang="0">
                <a:pos x="816" y="0"/>
              </a:cxn>
            </a:cxnLst>
            <a:rect l="0" t="0" r="r" b="b"/>
            <a:pathLst>
              <a:path w="816" h="768">
                <a:moveTo>
                  <a:pt x="0" y="0"/>
                </a:moveTo>
                <a:cubicBezTo>
                  <a:pt x="148" y="384"/>
                  <a:pt x="296" y="768"/>
                  <a:pt x="432" y="768"/>
                </a:cubicBezTo>
                <a:cubicBezTo>
                  <a:pt x="568" y="768"/>
                  <a:pt x="692" y="384"/>
                  <a:pt x="816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F14C-30B3-40DC-9481-6D9BF968A4FD}" type="slidenum">
              <a:rPr lang="en-US"/>
              <a:pPr/>
              <a:t>106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Best Effort-Prinzip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IP Pakete können verloren gehen</a:t>
            </a:r>
          </a:p>
          <a:p>
            <a:pPr lvl="1"/>
            <a:r>
              <a:rPr lang="de-DE"/>
              <a:t>Router ist überlastet und „wirft“ Pakete weg</a:t>
            </a:r>
          </a:p>
          <a:p>
            <a:pPr lvl="1"/>
            <a:r>
              <a:rPr lang="de-DE"/>
              <a:t>TTL (Time to Live) ist abgelaufen</a:t>
            </a:r>
          </a:p>
          <a:p>
            <a:pPr lvl="2"/>
            <a:r>
              <a:rPr lang="de-DE"/>
              <a:t>Paket wird dann weggeworfen, damit es nicht ewig „kreist“</a:t>
            </a:r>
          </a:p>
          <a:p>
            <a:pPr lvl="1"/>
            <a:r>
              <a:rPr lang="de-DE"/>
              <a:t>Hardware/Leitungs-Ausfall (Bagger oder ähnliches)</a:t>
            </a:r>
          </a:p>
          <a:p>
            <a:r>
              <a:rPr lang="de-DE"/>
              <a:t>Fehlertoleranz muss auf höheren Schichten (TCP) realisiert werden</a:t>
            </a:r>
          </a:p>
          <a:p>
            <a:pPr lvl="1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07D-F1EC-4596-80DA-C01BBA5CDD9F}" type="slidenum">
              <a:rPr lang="en-US"/>
              <a:pPr/>
              <a:t>107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End to End Protokolle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UDP</a:t>
            </a:r>
          </a:p>
          <a:p>
            <a:pPr lvl="1"/>
            <a:r>
              <a:rPr lang="de-DE" dirty="0"/>
              <a:t>IP + </a:t>
            </a:r>
            <a:r>
              <a:rPr lang="de-DE" dirty="0" err="1"/>
              <a:t>Demultiplexing</a:t>
            </a:r>
            <a:endParaRPr lang="de-DE" dirty="0"/>
          </a:p>
          <a:p>
            <a:pPr lvl="1"/>
            <a:r>
              <a:rPr lang="de-DE" dirty="0"/>
              <a:t>d.h. mehrere parallele Prozesse auf dem gleichen Rechner</a:t>
            </a:r>
          </a:p>
          <a:p>
            <a:r>
              <a:rPr lang="de-DE" dirty="0"/>
              <a:t>TCP</a:t>
            </a:r>
          </a:p>
          <a:p>
            <a:pPr lvl="1"/>
            <a:r>
              <a:rPr lang="de-DE" dirty="0"/>
              <a:t>virtuelle Verbindung von R</a:t>
            </a:r>
            <a:r>
              <a:rPr lang="de-DE" dirty="0" smtClean="0"/>
              <a:t>echner </a:t>
            </a:r>
            <a:r>
              <a:rPr lang="de-DE" dirty="0"/>
              <a:t>zu Rechner</a:t>
            </a:r>
          </a:p>
          <a:p>
            <a:pPr lvl="1"/>
            <a:r>
              <a:rPr lang="de-DE" dirty="0"/>
              <a:t>Fehlertolerant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84A1-3458-4089-B7AC-5E4DFF334F7D}" type="slidenum">
              <a:rPr lang="en-US"/>
              <a:pPr/>
              <a:t>108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UDP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914400" y="20574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Anwendungs-</a:t>
            </a:r>
          </a:p>
          <a:p>
            <a:pPr>
              <a:lnSpc>
                <a:spcPct val="80000"/>
              </a:lnSpc>
            </a:pPr>
            <a:r>
              <a:rPr lang="de-DE"/>
              <a:t>prozess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676400" y="3200400"/>
            <a:ext cx="914400" cy="1524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676400" y="32004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676400" y="35052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676400" y="38100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676400" y="41148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3434" name="AutoShape 10"/>
          <p:cNvCxnSpPr>
            <a:cxnSpLocks noChangeShapeType="1"/>
            <a:stCxn id="103430" idx="0"/>
            <a:endCxn id="103427" idx="4"/>
          </p:cNvCxnSpPr>
          <p:nvPr/>
        </p:nvCxnSpPr>
        <p:spPr bwMode="auto">
          <a:xfrm flipV="1">
            <a:off x="2133600" y="2838450"/>
            <a:ext cx="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3657600" y="20574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Anwendungs-</a:t>
            </a:r>
          </a:p>
          <a:p>
            <a:pPr>
              <a:lnSpc>
                <a:spcPct val="80000"/>
              </a:lnSpc>
            </a:pPr>
            <a:r>
              <a:rPr lang="de-DE"/>
              <a:t>prozess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4419600" y="3200400"/>
            <a:ext cx="914400" cy="1524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4419600" y="32004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4419600" y="35052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419600" y="38100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419600" y="41148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3445" name="AutoShape 21"/>
          <p:cNvCxnSpPr>
            <a:cxnSpLocks noChangeShapeType="1"/>
            <a:stCxn id="103441" idx="0"/>
            <a:endCxn id="103438" idx="4"/>
          </p:cNvCxnSpPr>
          <p:nvPr/>
        </p:nvCxnSpPr>
        <p:spPr bwMode="auto">
          <a:xfrm flipV="1">
            <a:off x="4876800" y="2838450"/>
            <a:ext cx="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6400800" y="19812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Anwendungs-</a:t>
            </a:r>
          </a:p>
          <a:p>
            <a:pPr>
              <a:lnSpc>
                <a:spcPct val="80000"/>
              </a:lnSpc>
            </a:pPr>
            <a:r>
              <a:rPr lang="de-DE"/>
              <a:t>prozess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7162800" y="3124200"/>
            <a:ext cx="914400" cy="1524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7162800" y="31242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7162800" y="34290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7162800" y="37338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7162800" y="4038600"/>
            <a:ext cx="9144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3454" name="AutoShape 30"/>
          <p:cNvCxnSpPr>
            <a:cxnSpLocks noChangeShapeType="1"/>
            <a:stCxn id="103450" idx="0"/>
            <a:endCxn id="103447" idx="4"/>
          </p:cNvCxnSpPr>
          <p:nvPr/>
        </p:nvCxnSpPr>
        <p:spPr bwMode="auto">
          <a:xfrm flipV="1">
            <a:off x="7620000" y="2762250"/>
            <a:ext cx="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3581400" y="5562600"/>
            <a:ext cx="25908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UDP</a:t>
            </a:r>
          </a:p>
        </p:txBody>
      </p:sp>
      <p:cxnSp>
        <p:nvCxnSpPr>
          <p:cNvPr id="103456" name="AutoShape 32"/>
          <p:cNvCxnSpPr>
            <a:cxnSpLocks noChangeShapeType="1"/>
            <a:stCxn id="103455" idx="0"/>
            <a:endCxn id="103428" idx="2"/>
          </p:cNvCxnSpPr>
          <p:nvPr/>
        </p:nvCxnSpPr>
        <p:spPr bwMode="auto">
          <a:xfrm flipH="1" flipV="1">
            <a:off x="2133600" y="4743450"/>
            <a:ext cx="27432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57" name="AutoShape 33"/>
          <p:cNvCxnSpPr>
            <a:cxnSpLocks noChangeShapeType="1"/>
            <a:stCxn id="103455" idx="0"/>
            <a:endCxn id="103440" idx="2"/>
          </p:cNvCxnSpPr>
          <p:nvPr/>
        </p:nvCxnSpPr>
        <p:spPr bwMode="auto">
          <a:xfrm flipV="1">
            <a:off x="4876800" y="4743450"/>
            <a:ext cx="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58" name="AutoShape 34"/>
          <p:cNvCxnSpPr>
            <a:cxnSpLocks noChangeShapeType="1"/>
            <a:stCxn id="103455" idx="0"/>
            <a:endCxn id="103449" idx="2"/>
          </p:cNvCxnSpPr>
          <p:nvPr/>
        </p:nvCxnSpPr>
        <p:spPr bwMode="auto">
          <a:xfrm flipV="1">
            <a:off x="4876800" y="4667250"/>
            <a:ext cx="27432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59" name="AutoShape 35"/>
          <p:cNvCxnSpPr>
            <a:cxnSpLocks noChangeShapeType="1"/>
            <a:endCxn id="103455" idx="2"/>
          </p:cNvCxnSpPr>
          <p:nvPr/>
        </p:nvCxnSpPr>
        <p:spPr bwMode="auto">
          <a:xfrm flipV="1">
            <a:off x="4876800" y="6038850"/>
            <a:ext cx="0" cy="590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7010400" y="49530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5029200" y="6172200"/>
            <a:ext cx="914400" cy="3048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3886200" y="4876800"/>
            <a:ext cx="20939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Demultiplexing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2551113" y="2819400"/>
            <a:ext cx="692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Port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759075" y="3627438"/>
            <a:ext cx="13843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Schlange/</a:t>
            </a:r>
          </a:p>
          <a:p>
            <a:r>
              <a:rPr lang="de-DE"/>
              <a:t>Queue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2743200" y="6096000"/>
            <a:ext cx="21463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800">
                <a:solidFill>
                  <a:schemeClr val="hlink"/>
                </a:solidFill>
              </a:rPr>
              <a:t>Ankommende Pakete</a:t>
            </a:r>
            <a:endParaRPr lang="de-DE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59DD-8226-43A0-9132-3F1DC599F91E}" type="slidenum">
              <a:rPr lang="en-US"/>
              <a:pPr/>
              <a:t>109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TCP: Schreiben und Lesen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1066800" y="20574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Anwendungs-</a:t>
            </a:r>
          </a:p>
          <a:p>
            <a:pPr>
              <a:lnSpc>
                <a:spcPct val="80000"/>
              </a:lnSpc>
            </a:pPr>
            <a:r>
              <a:rPr lang="de-DE"/>
              <a:t>prozess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172200" y="2057400"/>
            <a:ext cx="24384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Anwendungs-</a:t>
            </a:r>
          </a:p>
          <a:p>
            <a:pPr>
              <a:lnSpc>
                <a:spcPct val="80000"/>
              </a:lnSpc>
            </a:pPr>
            <a:r>
              <a:rPr lang="de-DE"/>
              <a:t>prozess</a:t>
            </a:r>
          </a:p>
        </p:txBody>
      </p:sp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1066800" y="4267200"/>
            <a:ext cx="2438400" cy="1143000"/>
            <a:chOff x="672" y="2688"/>
            <a:chExt cx="1536" cy="720"/>
          </a:xfrm>
        </p:grpSpPr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672" y="2688"/>
              <a:ext cx="1536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TCP</a:t>
              </a:r>
            </a:p>
            <a:p>
              <a:endParaRPr lang="de-DE"/>
            </a:p>
          </p:txBody>
        </p:sp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864" y="3120"/>
              <a:ext cx="1248" cy="19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Sendepuffer</a:t>
              </a:r>
            </a:p>
          </p:txBody>
        </p:sp>
      </p:grp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172200" y="4267200"/>
            <a:ext cx="2438400" cy="1143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  <a:p>
            <a:endParaRPr lang="de-DE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6477000" y="4953000"/>
            <a:ext cx="1981200" cy="304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Empfangspuffer</a:t>
            </a:r>
          </a:p>
        </p:txBody>
      </p:sp>
      <p:cxnSp>
        <p:nvCxnSpPr>
          <p:cNvPr id="104460" name="AutoShape 12"/>
          <p:cNvCxnSpPr>
            <a:cxnSpLocks noChangeShapeType="1"/>
            <a:stCxn id="104452" idx="4"/>
            <a:endCxn id="104454" idx="0"/>
          </p:cNvCxnSpPr>
          <p:nvPr/>
        </p:nvCxnSpPr>
        <p:spPr bwMode="auto">
          <a:xfrm>
            <a:off x="2286000" y="2838450"/>
            <a:ext cx="0" cy="1409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61" name="AutoShape 13"/>
          <p:cNvCxnSpPr>
            <a:cxnSpLocks noChangeShapeType="1"/>
            <a:stCxn id="104458" idx="0"/>
            <a:endCxn id="104453" idx="4"/>
          </p:cNvCxnSpPr>
          <p:nvPr/>
        </p:nvCxnSpPr>
        <p:spPr bwMode="auto">
          <a:xfrm flipV="1">
            <a:off x="7391400" y="2838450"/>
            <a:ext cx="0" cy="1409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62" name="AutoShape 14"/>
          <p:cNvCxnSpPr>
            <a:cxnSpLocks noChangeShapeType="1"/>
            <a:stCxn id="104454" idx="2"/>
            <a:endCxn id="104458" idx="2"/>
          </p:cNvCxnSpPr>
          <p:nvPr/>
        </p:nvCxnSpPr>
        <p:spPr bwMode="auto">
          <a:xfrm rot="16200000" flipH="1">
            <a:off x="4837906" y="2877344"/>
            <a:ext cx="1588" cy="5105400"/>
          </a:xfrm>
          <a:prstGeom prst="bentConnector3">
            <a:avLst>
              <a:gd name="adj1" fmla="val 346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2362200" y="3048000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2362200" y="3352800"/>
            <a:ext cx="914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2362200" y="3657600"/>
            <a:ext cx="3810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7543800" y="3124200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7543800" y="3429000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5486400" y="5638800"/>
            <a:ext cx="914400" cy="2286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Segment</a:t>
            </a:r>
            <a:endParaRPr lang="de-DE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4343400" y="5638800"/>
            <a:ext cx="914400" cy="2286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Segment</a:t>
            </a:r>
            <a:endParaRPr lang="de-DE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3124200" y="5638800"/>
            <a:ext cx="914400" cy="2286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Segment</a:t>
            </a:r>
            <a:endParaRPr lang="de-DE"/>
          </a:p>
        </p:txBody>
      </p:sp>
      <p:sp>
        <p:nvSpPr>
          <p:cNvPr id="104472" name="AutoShape 24"/>
          <p:cNvSpPr>
            <a:spLocks/>
          </p:cNvSpPr>
          <p:nvPr/>
        </p:nvSpPr>
        <p:spPr bwMode="auto">
          <a:xfrm>
            <a:off x="3505200" y="28956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3810000" y="3124200"/>
            <a:ext cx="1249363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Schreibe</a:t>
            </a:r>
          </a:p>
          <a:p>
            <a:pPr algn="l"/>
            <a:r>
              <a:rPr lang="de-DE"/>
              <a:t>Bytes</a:t>
            </a:r>
          </a:p>
        </p:txBody>
      </p:sp>
      <p:sp>
        <p:nvSpPr>
          <p:cNvPr id="104474" name="AutoShape 26"/>
          <p:cNvSpPr>
            <a:spLocks/>
          </p:cNvSpPr>
          <p:nvPr/>
        </p:nvSpPr>
        <p:spPr bwMode="auto">
          <a:xfrm>
            <a:off x="8153400" y="28956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8382000" y="3048000"/>
            <a:ext cx="877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Lese</a:t>
            </a:r>
          </a:p>
          <a:p>
            <a:pPr algn="l"/>
            <a:r>
              <a:rPr lang="de-DE"/>
              <a:t>Bytes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2895600" y="5867400"/>
            <a:ext cx="34496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Versenden von Segmenten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E172-3534-48B8-BEF6-1BA395046E64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„Gespiegelte“ Datenbank-Systeme: Ausfallsicherheit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33400" y="1524000"/>
            <a:ext cx="46291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de-DE" sz="2800"/>
              <a:t>Reduzierung der Failover-Zeit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1447800" y="2743200"/>
            <a:ext cx="2590800" cy="3581400"/>
            <a:chOff x="912" y="1440"/>
            <a:chExt cx="1632" cy="2256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912" y="1440"/>
              <a:ext cx="1632" cy="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DBMS 1</a:t>
              </a:r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auto">
            <a:xfrm>
              <a:off x="960" y="2784"/>
              <a:ext cx="1584" cy="912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Speicher-</a:t>
              </a:r>
            </a:p>
            <a:p>
              <a:r>
                <a:rPr lang="de-DE" sz="2800"/>
                <a:t>system 1</a:t>
              </a:r>
            </a:p>
          </p:txBody>
        </p:sp>
        <p:cxnSp>
          <p:nvCxnSpPr>
            <p:cNvPr id="47109" name="AutoShape 5"/>
            <p:cNvCxnSpPr>
              <a:cxnSpLocks noChangeShapeType="1"/>
              <a:stCxn id="47107" idx="2"/>
              <a:endCxn id="47108" idx="1"/>
            </p:cNvCxnSpPr>
            <p:nvPr/>
          </p:nvCxnSpPr>
          <p:spPr bwMode="auto">
            <a:xfrm>
              <a:off x="1728" y="2505"/>
              <a:ext cx="24" cy="27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953000" y="2743200"/>
            <a:ext cx="2590800" cy="1676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 2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5029200" y="4876800"/>
            <a:ext cx="2514600" cy="14478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Speicher-</a:t>
            </a:r>
          </a:p>
          <a:p>
            <a:r>
              <a:rPr lang="de-DE" sz="2800"/>
              <a:t>system 2</a:t>
            </a:r>
          </a:p>
        </p:txBody>
      </p:sp>
      <p:cxnSp>
        <p:nvCxnSpPr>
          <p:cNvPr id="47114" name="AutoShape 10"/>
          <p:cNvCxnSpPr>
            <a:cxnSpLocks noChangeShapeType="1"/>
            <a:stCxn id="47112" idx="2"/>
            <a:endCxn id="47113" idx="1"/>
          </p:cNvCxnSpPr>
          <p:nvPr/>
        </p:nvCxnSpPr>
        <p:spPr bwMode="auto">
          <a:xfrm>
            <a:off x="6248400" y="4433888"/>
            <a:ext cx="38100" cy="428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4038600" y="3200400"/>
            <a:ext cx="914400" cy="762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updates</a:t>
            </a:r>
            <a:endParaRPr lang="de-DE" sz="2800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038600" y="5486400"/>
            <a:ext cx="990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kopieren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6781800" y="1295400"/>
            <a:ext cx="2362200" cy="1295400"/>
          </a:xfrm>
          <a:prstGeom prst="cloudCallout">
            <a:avLst>
              <a:gd name="adj1" fmla="val -68481"/>
              <a:gd name="adj2" fmla="val 80759"/>
            </a:avLst>
          </a:prstGeom>
          <a:solidFill>
            <a:srgbClr val="FFFFFF"/>
          </a:solidFill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Umschalten auf</a:t>
            </a:r>
          </a:p>
          <a:p>
            <a:r>
              <a:rPr lang="de-DE" sz="2000"/>
              <a:t>Stand-by-System</a:t>
            </a:r>
            <a:endParaRPr lang="de-DE" sz="2800"/>
          </a:p>
        </p:txBody>
      </p:sp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1676400" y="2438400"/>
          <a:ext cx="20526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Clip" r:id="rId4" imgW="1520280" imgH="1065600" progId="">
                  <p:embed/>
                </p:oleObj>
              </mc:Choice>
              <mc:Fallback>
                <p:oleObj name="Clip" r:id="rId4" imgW="1520280" imgH="1065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2052638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2133600" y="2133600"/>
            <a:ext cx="1219200" cy="609600"/>
          </a:xfrm>
          <a:prstGeom prst="downArrow">
            <a:avLst>
              <a:gd name="adj1" fmla="val 46972"/>
              <a:gd name="adj2" fmla="val 29167"/>
            </a:avLst>
          </a:pr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/>
              <a:t>Zugriffe</a:t>
            </a:r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5562600" y="2133600"/>
            <a:ext cx="1219200" cy="609600"/>
          </a:xfrm>
          <a:prstGeom prst="downArrow">
            <a:avLst>
              <a:gd name="adj1" fmla="val 46972"/>
              <a:gd name="adj2" fmla="val 29167"/>
            </a:avLst>
          </a:pr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/>
              <a:t>Zugriffe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animBg="1" autoUpdateAnimBg="0"/>
      <p:bldP spid="47117" grpId="0" animBg="1" autoUpdateAnimBg="0"/>
      <p:bldP spid="47124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5C23-46D9-4D3E-B35A-78063E562F9E}" type="slidenum">
              <a:rPr lang="en-US"/>
              <a:pPr/>
              <a:t>110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Three-Way-Handshake für Verbindungsaufbau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1295400" y="16764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7543800" y="18288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295400" y="1905000"/>
            <a:ext cx="6248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933700" y="1752600"/>
            <a:ext cx="320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SYN, SequenceNum = x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1295400" y="3124200"/>
            <a:ext cx="6248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574800" y="2789238"/>
            <a:ext cx="41687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SYN + ACK, SequenceNum = y</a:t>
            </a:r>
          </a:p>
          <a:p>
            <a:pPr algn="l"/>
            <a:r>
              <a:rPr lang="de-DE"/>
              <a:t>ACK = x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1295400" y="4038600"/>
            <a:ext cx="6248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429000" y="4038600"/>
            <a:ext cx="1152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ACK=y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85800" y="5867400"/>
            <a:ext cx="16875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Client, aktiv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297613" y="5943600"/>
            <a:ext cx="189388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Server, passiv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D2FD-8D09-4221-AE00-9B4671FE25EB}" type="slidenum">
              <a:rPr lang="en-US"/>
              <a:pPr/>
              <a:t>111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Kommunikation zwischen Sender/Empfänger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914400" y="2895600"/>
            <a:ext cx="1828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Sender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858000" y="2819400"/>
            <a:ext cx="1828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Empfänger</a:t>
            </a:r>
          </a:p>
        </p:txBody>
      </p:sp>
      <p:cxnSp>
        <p:nvCxnSpPr>
          <p:cNvPr id="106501" name="AutoShape 5"/>
          <p:cNvCxnSpPr>
            <a:cxnSpLocks noChangeShapeType="1"/>
            <a:stCxn id="106499" idx="0"/>
            <a:endCxn id="106500" idx="0"/>
          </p:cNvCxnSpPr>
          <p:nvPr/>
        </p:nvCxnSpPr>
        <p:spPr bwMode="auto">
          <a:xfrm rot="16200000">
            <a:off x="4762500" y="-133350"/>
            <a:ext cx="76200" cy="5943600"/>
          </a:xfrm>
          <a:prstGeom prst="curvedConnector3">
            <a:avLst>
              <a:gd name="adj1" fmla="val 375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392488" y="2209800"/>
            <a:ext cx="26797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Daten (SequenceNr)</a:t>
            </a:r>
          </a:p>
        </p:txBody>
      </p:sp>
      <p:cxnSp>
        <p:nvCxnSpPr>
          <p:cNvPr id="106503" name="AutoShape 7"/>
          <p:cNvCxnSpPr>
            <a:cxnSpLocks noChangeShapeType="1"/>
            <a:stCxn id="106500" idx="2"/>
            <a:endCxn id="106499" idx="2"/>
          </p:cNvCxnSpPr>
          <p:nvPr/>
        </p:nvCxnSpPr>
        <p:spPr bwMode="auto">
          <a:xfrm rot="5400000">
            <a:off x="4762500" y="742950"/>
            <a:ext cx="76200" cy="5943600"/>
          </a:xfrm>
          <a:prstGeom prst="curvedConnector3">
            <a:avLst>
              <a:gd name="adj1" fmla="val 375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505200" y="3886200"/>
            <a:ext cx="25971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Acknowledgment +</a:t>
            </a:r>
          </a:p>
          <a:p>
            <a:r>
              <a:rPr lang="de-DE">
                <a:solidFill>
                  <a:srgbClr val="0000FF"/>
                </a:solidFill>
              </a:rPr>
              <a:t>AdvertisedWindow</a:t>
            </a:r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914400" y="5151438"/>
            <a:ext cx="73564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solidFill>
                  <a:srgbClr val="0000FF"/>
                </a:solidFill>
              </a:rPr>
              <a:t>AdvertisedWindow: Verfügbarer Platz im Empfangspuffer</a:t>
            </a:r>
          </a:p>
          <a:p>
            <a:pPr algn="l"/>
            <a:r>
              <a:rPr lang="de-DE">
                <a:solidFill>
                  <a:srgbClr val="0000FF"/>
                </a:solidFill>
              </a:rPr>
              <a:t>                                  des Empfängers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EFF-EC03-46EA-86D4-C306C4E2AFAC}" type="slidenum">
              <a:rPr lang="en-US"/>
              <a:pPr/>
              <a:t>112</a:t>
            </a:fld>
            <a:endParaRPr lang="en-US"/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838200" y="1676400"/>
            <a:ext cx="1066800" cy="14478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Sliding Window Technik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990600" y="1676400"/>
            <a:ext cx="7620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9906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9906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9906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9906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990600" y="464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990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990600" y="541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990600" y="579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990600" y="2743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9906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9906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 rot="-5395627">
            <a:off x="-555625" y="3244850"/>
            <a:ext cx="21875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Zu übertragende</a:t>
            </a:r>
          </a:p>
          <a:p>
            <a:r>
              <a:rPr lang="de-DE"/>
              <a:t>Daten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7543800" y="1676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816725" y="6057900"/>
            <a:ext cx="15367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Empfänger</a:t>
            </a: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1600200" y="1828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>
            <a:off x="1600200" y="2209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>
            <a:off x="1600200" y="25146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1600200" y="2971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 flipH="1">
            <a:off x="1828800" y="2057400"/>
            <a:ext cx="5715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C5C0-6075-4B0D-85F3-3CE342963D5B}" type="slidenum">
              <a:rPr lang="en-US"/>
              <a:pPr/>
              <a:t>113</a:t>
            </a:fld>
            <a:endParaRPr lang="en-US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838200" y="1981200"/>
            <a:ext cx="1066800" cy="15240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Sliding Window Technik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990600" y="1676400"/>
            <a:ext cx="7620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9906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9906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9906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9906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990600" y="464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990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990600" y="541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990600" y="579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990600" y="2743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9906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9906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 rot="-5395627">
            <a:off x="-555625" y="3244850"/>
            <a:ext cx="21875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Zu übertragende</a:t>
            </a:r>
          </a:p>
          <a:p>
            <a:r>
              <a:rPr lang="de-DE"/>
              <a:t>Daten</a:t>
            </a: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7543800" y="1676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6816725" y="6057900"/>
            <a:ext cx="15367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Empfänger</a:t>
            </a: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00200" y="1828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1600200" y="2209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600200" y="25146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1600200" y="2971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H="1">
            <a:off x="1828800" y="2057400"/>
            <a:ext cx="5715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>
            <a:off x="1600200" y="3352800"/>
            <a:ext cx="5867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>
            <a:off x="1905000" y="2362200"/>
            <a:ext cx="56388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H="1">
            <a:off x="1905000" y="2819400"/>
            <a:ext cx="56388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8" grpId="0" animBg="1"/>
      <p:bldP spid="108569" grpId="0" animBg="1"/>
      <p:bldP spid="10857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B8B-4816-4B82-ACEC-FA30B064ED8D}" type="slidenum">
              <a:rPr lang="en-US"/>
              <a:pPr/>
              <a:t>114</a:t>
            </a:fld>
            <a:endParaRPr 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838200" y="2743200"/>
            <a:ext cx="1066800" cy="15240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Sliding Window Technik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90600" y="1676400"/>
            <a:ext cx="7620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9906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9906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9906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9906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990600" y="464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990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990600" y="541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990600" y="579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990600" y="2743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9906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9906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 rot="-5395627">
            <a:off x="-555625" y="3244850"/>
            <a:ext cx="21875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Zu übertragende</a:t>
            </a:r>
          </a:p>
          <a:p>
            <a:r>
              <a:rPr lang="de-DE"/>
              <a:t>Daten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7543800" y="1676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6816725" y="6057900"/>
            <a:ext cx="15367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Empfänger</a:t>
            </a:r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1600200" y="1828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1600200" y="2209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1600200" y="25146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1600200" y="2971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H="1">
            <a:off x="1828800" y="2057400"/>
            <a:ext cx="5715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>
            <a:off x="1600200" y="3352800"/>
            <a:ext cx="5867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>
            <a:off x="1905000" y="2362200"/>
            <a:ext cx="56388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1905000" y="2819400"/>
            <a:ext cx="56388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7F9E-3CAB-45FC-9A52-684798331742}" type="slidenum">
              <a:rPr lang="en-US"/>
              <a:pPr/>
              <a:t>115</a:t>
            </a:fld>
            <a:endParaRPr 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838200" y="2743200"/>
            <a:ext cx="1066800" cy="15240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Sliding Window Technik:</a:t>
            </a:r>
            <a:br>
              <a:rPr lang="de-DE"/>
            </a:br>
            <a:r>
              <a:rPr lang="de-DE">
                <a:solidFill>
                  <a:srgbClr val="0000FF"/>
                </a:solidFill>
              </a:rPr>
              <a:t>Paket 4 gehe verloren</a:t>
            </a:r>
            <a:endParaRPr lang="de-DE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90600" y="1676400"/>
            <a:ext cx="762000" cy="449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9906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9906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9906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9906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990600" y="464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990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990600" y="541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990600" y="579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990600" y="2743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9906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9906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 rot="-5395627">
            <a:off x="-555625" y="3244850"/>
            <a:ext cx="21875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Zu übertragende</a:t>
            </a:r>
          </a:p>
          <a:p>
            <a:r>
              <a:rPr lang="de-DE"/>
              <a:t>Daten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7543800" y="1676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6816725" y="6057900"/>
            <a:ext cx="15367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Empfänger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1600200" y="1828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1600200" y="2209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1600200" y="25146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600200" y="2971800"/>
            <a:ext cx="464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>
            <a:off x="1828800" y="2057400"/>
            <a:ext cx="5715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>
            <a:off x="1676400" y="3352800"/>
            <a:ext cx="5867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H="1">
            <a:off x="1905000" y="2362200"/>
            <a:ext cx="56388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>
            <a:off x="1905000" y="2819400"/>
            <a:ext cx="56388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>
            <a:off x="1676400" y="3733800"/>
            <a:ext cx="5867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>
            <a:off x="1600200" y="4114800"/>
            <a:ext cx="594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905000" y="4343400"/>
            <a:ext cx="62484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Sender wartet auf Acknowledgment für Paket 4</a:t>
            </a:r>
          </a:p>
          <a:p>
            <a:pPr algn="l">
              <a:buFontTx/>
              <a:buChar char="•"/>
            </a:pPr>
            <a:r>
              <a:rPr lang="de-DE"/>
              <a:t>Nach Ablauf des Timeouts wird das Paket    nochmals gesendet</a:t>
            </a:r>
          </a:p>
          <a:p>
            <a:pPr algn="l">
              <a:buFontTx/>
              <a:buChar char="•"/>
            </a:pPr>
            <a:r>
              <a:rPr lang="de-DE"/>
              <a:t>Der Timeout-Wert wird als Durchschnitt der beobachteten RTTs bestimmt</a:t>
            </a:r>
          </a:p>
        </p:txBody>
      </p:sp>
      <p:sp>
        <p:nvSpPr>
          <p:cNvPr id="113695" name="Line 31"/>
          <p:cNvSpPr>
            <a:spLocks noChangeShapeType="1"/>
          </p:cNvSpPr>
          <p:nvPr/>
        </p:nvSpPr>
        <p:spPr bwMode="auto">
          <a:xfrm>
            <a:off x="1600200" y="3048000"/>
            <a:ext cx="5943600" cy="144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725-9366-4F59-997E-EEC3186E3D6B}" type="slidenum">
              <a:rPr lang="en-US"/>
              <a:pPr/>
              <a:t>116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Richtige Größe des Fensters/Windows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6988"/>
            <a:ext cx="8763000" cy="435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Die Größe ergibt sich als das Maximum aus</a:t>
            </a:r>
          </a:p>
          <a:p>
            <a:pPr lvl="1">
              <a:lnSpc>
                <a:spcPct val="90000"/>
              </a:lnSpc>
            </a:pPr>
            <a:r>
              <a:rPr lang="de-DE"/>
              <a:t>Advertised Window des Empfängers (~Puffer)</a:t>
            </a:r>
          </a:p>
          <a:p>
            <a:pPr lvl="1">
              <a:lnSpc>
                <a:spcPct val="90000"/>
              </a:lnSpc>
            </a:pPr>
            <a:r>
              <a:rPr lang="de-DE">
                <a:solidFill>
                  <a:srgbClr val="0000FF"/>
                </a:solidFill>
              </a:rPr>
              <a:t>verfügbare</a:t>
            </a:r>
            <a:r>
              <a:rPr lang="de-DE"/>
              <a:t> Bandbreite * RTT</a:t>
            </a:r>
          </a:p>
          <a:p>
            <a:pPr>
              <a:lnSpc>
                <a:spcPct val="90000"/>
              </a:lnSpc>
            </a:pPr>
            <a:r>
              <a:rPr lang="de-DE"/>
              <a:t>verfügbare Bandbreite wird durch „vorsichtiges Herantasten“ bestimmt</a:t>
            </a:r>
          </a:p>
          <a:p>
            <a:pPr lvl="1">
              <a:lnSpc>
                <a:spcPct val="90000"/>
              </a:lnSpc>
            </a:pPr>
            <a:r>
              <a:rPr lang="de-DE"/>
              <a:t>W = 2, 4, 8, 16, 32, 64, 128, ...</a:t>
            </a:r>
          </a:p>
          <a:p>
            <a:pPr lvl="1">
              <a:lnSpc>
                <a:spcPct val="90000"/>
              </a:lnSpc>
            </a:pPr>
            <a:r>
              <a:rPr lang="de-DE"/>
              <a:t>Wenn Pakete verloren gehen, war man zu optimistisch und muß wieder halbieren </a:t>
            </a:r>
          </a:p>
          <a:p>
            <a:pPr lvl="1">
              <a:lnSpc>
                <a:spcPct val="90000"/>
              </a:lnSpc>
            </a:pPr>
            <a:r>
              <a:rPr lang="de-DE"/>
              <a:t>danach kann man wieder additiv vergrößern</a:t>
            </a:r>
          </a:p>
          <a:p>
            <a:pPr>
              <a:lnSpc>
                <a:spcPct val="90000"/>
              </a:lnSpc>
            </a:pPr>
            <a:r>
              <a:rPr lang="de-DE"/>
              <a:t>Bei jedem Paketverlust wird W halbiert</a:t>
            </a:r>
          </a:p>
          <a:p>
            <a:pPr lvl="1">
              <a:lnSpc>
                <a:spcPct val="90000"/>
              </a:lnSpc>
            </a:pPr>
            <a:r>
              <a:rPr lang="de-DE">
                <a:solidFill>
                  <a:srgbClr val="0000FF"/>
                </a:solidFill>
              </a:rPr>
              <a:t>Congestion Control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9BB9-15F5-43E8-A527-F565246011D8}" type="slidenum">
              <a:rPr lang="en-US"/>
              <a:pPr/>
              <a:t>117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Fenstergrößen-Bestimmung</a:t>
            </a:r>
            <a:br>
              <a:rPr lang="de-DE" sz="3600"/>
            </a:br>
            <a:endParaRPr lang="de-DE" sz="3600"/>
          </a:p>
        </p:txBody>
      </p:sp>
      <p:grpSp>
        <p:nvGrpSpPr>
          <p:cNvPr id="174166" name="Group 86"/>
          <p:cNvGrpSpPr>
            <a:grpSpLocks/>
          </p:cNvGrpSpPr>
          <p:nvPr/>
        </p:nvGrpSpPr>
        <p:grpSpPr bwMode="auto">
          <a:xfrm>
            <a:off x="684213" y="1123950"/>
            <a:ext cx="2159000" cy="5616575"/>
            <a:chOff x="295" y="572"/>
            <a:chExt cx="1360" cy="3538"/>
          </a:xfrm>
        </p:grpSpPr>
        <p:sp>
          <p:nvSpPr>
            <p:cNvPr id="174167" name="Line 87"/>
            <p:cNvSpPr>
              <a:spLocks noChangeShapeType="1"/>
            </p:cNvSpPr>
            <p:nvPr/>
          </p:nvSpPr>
          <p:spPr bwMode="auto">
            <a:xfrm>
              <a:off x="295" y="572"/>
              <a:ext cx="0" cy="35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68" name="Line 88"/>
            <p:cNvSpPr>
              <a:spLocks noChangeShapeType="1"/>
            </p:cNvSpPr>
            <p:nvPr/>
          </p:nvSpPr>
          <p:spPr bwMode="auto">
            <a:xfrm>
              <a:off x="1655" y="572"/>
              <a:ext cx="0" cy="349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69" name="Line 89"/>
            <p:cNvSpPr>
              <a:spLocks noChangeShapeType="1"/>
            </p:cNvSpPr>
            <p:nvPr/>
          </p:nvSpPr>
          <p:spPr bwMode="auto">
            <a:xfrm>
              <a:off x="295" y="663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0" name="Line 90"/>
            <p:cNvSpPr>
              <a:spLocks noChangeShapeType="1"/>
            </p:cNvSpPr>
            <p:nvPr/>
          </p:nvSpPr>
          <p:spPr bwMode="auto">
            <a:xfrm flipH="1">
              <a:off x="295" y="890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1" name="Line 91"/>
            <p:cNvSpPr>
              <a:spLocks noChangeShapeType="1"/>
            </p:cNvSpPr>
            <p:nvPr/>
          </p:nvSpPr>
          <p:spPr bwMode="auto">
            <a:xfrm>
              <a:off x="295" y="1162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2" name="Line 92"/>
            <p:cNvSpPr>
              <a:spLocks noChangeShapeType="1"/>
            </p:cNvSpPr>
            <p:nvPr/>
          </p:nvSpPr>
          <p:spPr bwMode="auto">
            <a:xfrm>
              <a:off x="295" y="129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3" name="Line 93"/>
            <p:cNvSpPr>
              <a:spLocks noChangeShapeType="1"/>
            </p:cNvSpPr>
            <p:nvPr/>
          </p:nvSpPr>
          <p:spPr bwMode="auto">
            <a:xfrm flipH="1">
              <a:off x="295" y="1344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4" name="Line 94"/>
            <p:cNvSpPr>
              <a:spLocks noChangeShapeType="1"/>
            </p:cNvSpPr>
            <p:nvPr/>
          </p:nvSpPr>
          <p:spPr bwMode="auto">
            <a:xfrm flipH="1">
              <a:off x="295" y="1525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5" name="Line 95"/>
            <p:cNvSpPr>
              <a:spLocks noChangeShapeType="1"/>
            </p:cNvSpPr>
            <p:nvPr/>
          </p:nvSpPr>
          <p:spPr bwMode="auto">
            <a:xfrm>
              <a:off x="295" y="1797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6" name="Line 96"/>
            <p:cNvSpPr>
              <a:spLocks noChangeShapeType="1"/>
            </p:cNvSpPr>
            <p:nvPr/>
          </p:nvSpPr>
          <p:spPr bwMode="auto">
            <a:xfrm>
              <a:off x="295" y="188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7" name="Line 97"/>
            <p:cNvSpPr>
              <a:spLocks noChangeShapeType="1"/>
            </p:cNvSpPr>
            <p:nvPr/>
          </p:nvSpPr>
          <p:spPr bwMode="auto">
            <a:xfrm>
              <a:off x="295" y="1979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8" name="Line 98"/>
            <p:cNvSpPr>
              <a:spLocks noChangeShapeType="1"/>
            </p:cNvSpPr>
            <p:nvPr/>
          </p:nvSpPr>
          <p:spPr bwMode="auto">
            <a:xfrm>
              <a:off x="295" y="2070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9" name="Line 99"/>
            <p:cNvSpPr>
              <a:spLocks noChangeShapeType="1"/>
            </p:cNvSpPr>
            <p:nvPr/>
          </p:nvSpPr>
          <p:spPr bwMode="auto">
            <a:xfrm flipH="1">
              <a:off x="295" y="197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0" name="Line 100"/>
            <p:cNvSpPr>
              <a:spLocks noChangeShapeType="1"/>
            </p:cNvSpPr>
            <p:nvPr/>
          </p:nvSpPr>
          <p:spPr bwMode="auto">
            <a:xfrm flipH="1">
              <a:off x="295" y="206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1" name="Line 101"/>
            <p:cNvSpPr>
              <a:spLocks noChangeShapeType="1"/>
            </p:cNvSpPr>
            <p:nvPr/>
          </p:nvSpPr>
          <p:spPr bwMode="auto">
            <a:xfrm flipH="1">
              <a:off x="295" y="215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 flipH="1">
              <a:off x="295" y="224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3" name="Line 103"/>
            <p:cNvSpPr>
              <a:spLocks noChangeShapeType="1"/>
            </p:cNvSpPr>
            <p:nvPr/>
          </p:nvSpPr>
          <p:spPr bwMode="auto">
            <a:xfrm>
              <a:off x="295" y="2523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4" name="Line 104"/>
            <p:cNvSpPr>
              <a:spLocks noChangeShapeType="1"/>
            </p:cNvSpPr>
            <p:nvPr/>
          </p:nvSpPr>
          <p:spPr bwMode="auto">
            <a:xfrm>
              <a:off x="295" y="2614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5" name="Line 105"/>
            <p:cNvSpPr>
              <a:spLocks noChangeShapeType="1"/>
            </p:cNvSpPr>
            <p:nvPr/>
          </p:nvSpPr>
          <p:spPr bwMode="auto">
            <a:xfrm>
              <a:off x="295" y="2705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6" name="Line 106"/>
            <p:cNvSpPr>
              <a:spLocks noChangeShapeType="1"/>
            </p:cNvSpPr>
            <p:nvPr/>
          </p:nvSpPr>
          <p:spPr bwMode="auto">
            <a:xfrm>
              <a:off x="295" y="2796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7" name="Line 107"/>
            <p:cNvSpPr>
              <a:spLocks noChangeShapeType="1"/>
            </p:cNvSpPr>
            <p:nvPr/>
          </p:nvSpPr>
          <p:spPr bwMode="auto">
            <a:xfrm>
              <a:off x="295" y="2887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8" name="Line 108"/>
            <p:cNvSpPr>
              <a:spLocks noChangeShapeType="1"/>
            </p:cNvSpPr>
            <p:nvPr/>
          </p:nvSpPr>
          <p:spPr bwMode="auto">
            <a:xfrm>
              <a:off x="295" y="297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89" name="Line 109"/>
            <p:cNvSpPr>
              <a:spLocks noChangeShapeType="1"/>
            </p:cNvSpPr>
            <p:nvPr/>
          </p:nvSpPr>
          <p:spPr bwMode="auto">
            <a:xfrm>
              <a:off x="295" y="3069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0" name="Line 110"/>
            <p:cNvSpPr>
              <a:spLocks noChangeShapeType="1"/>
            </p:cNvSpPr>
            <p:nvPr/>
          </p:nvSpPr>
          <p:spPr bwMode="auto">
            <a:xfrm>
              <a:off x="295" y="3160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1" name="Line 111"/>
            <p:cNvSpPr>
              <a:spLocks noChangeShapeType="1"/>
            </p:cNvSpPr>
            <p:nvPr/>
          </p:nvSpPr>
          <p:spPr bwMode="auto">
            <a:xfrm flipH="1">
              <a:off x="295" y="2704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2" name="Line 112"/>
            <p:cNvSpPr>
              <a:spLocks noChangeShapeType="1"/>
            </p:cNvSpPr>
            <p:nvPr/>
          </p:nvSpPr>
          <p:spPr bwMode="auto">
            <a:xfrm flipH="1">
              <a:off x="295" y="2795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3" name="Line 113"/>
            <p:cNvSpPr>
              <a:spLocks noChangeShapeType="1"/>
            </p:cNvSpPr>
            <p:nvPr/>
          </p:nvSpPr>
          <p:spPr bwMode="auto">
            <a:xfrm flipH="1">
              <a:off x="295" y="2886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4" name="Line 114"/>
            <p:cNvSpPr>
              <a:spLocks noChangeShapeType="1"/>
            </p:cNvSpPr>
            <p:nvPr/>
          </p:nvSpPr>
          <p:spPr bwMode="auto">
            <a:xfrm flipH="1">
              <a:off x="295" y="2977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5" name="Line 115"/>
            <p:cNvSpPr>
              <a:spLocks noChangeShapeType="1"/>
            </p:cNvSpPr>
            <p:nvPr/>
          </p:nvSpPr>
          <p:spPr bwMode="auto">
            <a:xfrm flipH="1">
              <a:off x="295" y="3068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6" name="Line 116"/>
            <p:cNvSpPr>
              <a:spLocks noChangeShapeType="1"/>
            </p:cNvSpPr>
            <p:nvPr/>
          </p:nvSpPr>
          <p:spPr bwMode="auto">
            <a:xfrm flipH="1">
              <a:off x="295" y="315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7" name="Line 117"/>
            <p:cNvSpPr>
              <a:spLocks noChangeShapeType="1"/>
            </p:cNvSpPr>
            <p:nvPr/>
          </p:nvSpPr>
          <p:spPr bwMode="auto">
            <a:xfrm flipH="1">
              <a:off x="295" y="3250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98" name="Line 118"/>
            <p:cNvSpPr>
              <a:spLocks noChangeShapeType="1"/>
            </p:cNvSpPr>
            <p:nvPr/>
          </p:nvSpPr>
          <p:spPr bwMode="auto">
            <a:xfrm flipH="1">
              <a:off x="295" y="3341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4D4C-7049-4606-9019-F9349121A1A0}" type="slidenum">
              <a:rPr lang="en-US"/>
              <a:pPr/>
              <a:t>118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Fenstergrößen-Bestimmung</a:t>
            </a:r>
            <a:br>
              <a:rPr lang="de-DE" sz="3600"/>
            </a:br>
            <a:endParaRPr lang="de-DE" sz="3600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5940425" y="1052513"/>
            <a:ext cx="0" cy="56165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8099425" y="1052513"/>
            <a:ext cx="0" cy="5545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5940425" y="1196975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H="1">
            <a:off x="5940425" y="1557338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5940425" y="198913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>
            <a:off x="5940425" y="220503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H="1">
            <a:off x="5940425" y="2278063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 flipH="1">
            <a:off x="5940425" y="2565400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5940425" y="2997200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5940425" y="3141663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>
            <a:off x="5940425" y="3286125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5940425" y="343058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 flipH="1">
            <a:off x="5940425" y="3286125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5940425" y="3429000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H="1">
            <a:off x="5940425" y="3571875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H="1">
            <a:off x="5940425" y="3714750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5940425" y="4149725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5940425" y="429418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>
            <a:off x="5940425" y="4438650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5940425" y="4583113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5940425" y="4727575"/>
            <a:ext cx="1439863" cy="141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>
            <a:off x="5940425" y="487203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5940425" y="5016500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>
            <a:off x="5940425" y="5160963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2" name="Line 28"/>
          <p:cNvSpPr>
            <a:spLocks noChangeShapeType="1"/>
          </p:cNvSpPr>
          <p:nvPr/>
        </p:nvSpPr>
        <p:spPr bwMode="auto">
          <a:xfrm flipH="1">
            <a:off x="5940425" y="4437063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 flipH="1">
            <a:off x="5940425" y="4581525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>
            <a:off x="5940425" y="4725988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5" name="Line 31"/>
          <p:cNvSpPr>
            <a:spLocks noChangeShapeType="1"/>
          </p:cNvSpPr>
          <p:nvPr/>
        </p:nvSpPr>
        <p:spPr bwMode="auto">
          <a:xfrm flipH="1">
            <a:off x="5940425" y="4870450"/>
            <a:ext cx="2159000" cy="144463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5940425" y="5014913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 flipH="1">
            <a:off x="5940425" y="5159375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 flipH="1">
            <a:off x="5940425" y="5303838"/>
            <a:ext cx="2159000" cy="1444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 flipH="1">
            <a:off x="5940425" y="5448300"/>
            <a:ext cx="2159000" cy="1444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0740" name="Group 36"/>
          <p:cNvGrpSpPr>
            <a:grpSpLocks/>
          </p:cNvGrpSpPr>
          <p:nvPr/>
        </p:nvGrpSpPr>
        <p:grpSpPr bwMode="auto">
          <a:xfrm>
            <a:off x="684213" y="1123950"/>
            <a:ext cx="2159000" cy="5616575"/>
            <a:chOff x="295" y="572"/>
            <a:chExt cx="1360" cy="3538"/>
          </a:xfrm>
        </p:grpSpPr>
        <p:sp>
          <p:nvSpPr>
            <p:cNvPr id="200741" name="Line 37"/>
            <p:cNvSpPr>
              <a:spLocks noChangeShapeType="1"/>
            </p:cNvSpPr>
            <p:nvPr/>
          </p:nvSpPr>
          <p:spPr bwMode="auto">
            <a:xfrm>
              <a:off x="295" y="572"/>
              <a:ext cx="0" cy="35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2" name="Line 38"/>
            <p:cNvSpPr>
              <a:spLocks noChangeShapeType="1"/>
            </p:cNvSpPr>
            <p:nvPr/>
          </p:nvSpPr>
          <p:spPr bwMode="auto">
            <a:xfrm>
              <a:off x="1655" y="572"/>
              <a:ext cx="0" cy="349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3" name="Line 39"/>
            <p:cNvSpPr>
              <a:spLocks noChangeShapeType="1"/>
            </p:cNvSpPr>
            <p:nvPr/>
          </p:nvSpPr>
          <p:spPr bwMode="auto">
            <a:xfrm>
              <a:off x="295" y="663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4" name="Line 40"/>
            <p:cNvSpPr>
              <a:spLocks noChangeShapeType="1"/>
            </p:cNvSpPr>
            <p:nvPr/>
          </p:nvSpPr>
          <p:spPr bwMode="auto">
            <a:xfrm flipH="1">
              <a:off x="295" y="890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5" name="Line 41"/>
            <p:cNvSpPr>
              <a:spLocks noChangeShapeType="1"/>
            </p:cNvSpPr>
            <p:nvPr/>
          </p:nvSpPr>
          <p:spPr bwMode="auto">
            <a:xfrm>
              <a:off x="295" y="1162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6" name="Line 42"/>
            <p:cNvSpPr>
              <a:spLocks noChangeShapeType="1"/>
            </p:cNvSpPr>
            <p:nvPr/>
          </p:nvSpPr>
          <p:spPr bwMode="auto">
            <a:xfrm>
              <a:off x="295" y="129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7" name="Line 43"/>
            <p:cNvSpPr>
              <a:spLocks noChangeShapeType="1"/>
            </p:cNvSpPr>
            <p:nvPr/>
          </p:nvSpPr>
          <p:spPr bwMode="auto">
            <a:xfrm flipH="1">
              <a:off x="295" y="1344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8" name="Line 44"/>
            <p:cNvSpPr>
              <a:spLocks noChangeShapeType="1"/>
            </p:cNvSpPr>
            <p:nvPr/>
          </p:nvSpPr>
          <p:spPr bwMode="auto">
            <a:xfrm flipH="1">
              <a:off x="295" y="1525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49" name="Line 45"/>
            <p:cNvSpPr>
              <a:spLocks noChangeShapeType="1"/>
            </p:cNvSpPr>
            <p:nvPr/>
          </p:nvSpPr>
          <p:spPr bwMode="auto">
            <a:xfrm>
              <a:off x="295" y="1797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0" name="Line 46"/>
            <p:cNvSpPr>
              <a:spLocks noChangeShapeType="1"/>
            </p:cNvSpPr>
            <p:nvPr/>
          </p:nvSpPr>
          <p:spPr bwMode="auto">
            <a:xfrm>
              <a:off x="295" y="188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1" name="Line 47"/>
            <p:cNvSpPr>
              <a:spLocks noChangeShapeType="1"/>
            </p:cNvSpPr>
            <p:nvPr/>
          </p:nvSpPr>
          <p:spPr bwMode="auto">
            <a:xfrm>
              <a:off x="295" y="1979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2" name="Line 48"/>
            <p:cNvSpPr>
              <a:spLocks noChangeShapeType="1"/>
            </p:cNvSpPr>
            <p:nvPr/>
          </p:nvSpPr>
          <p:spPr bwMode="auto">
            <a:xfrm>
              <a:off x="295" y="2070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3" name="Line 49"/>
            <p:cNvSpPr>
              <a:spLocks noChangeShapeType="1"/>
            </p:cNvSpPr>
            <p:nvPr/>
          </p:nvSpPr>
          <p:spPr bwMode="auto">
            <a:xfrm flipH="1">
              <a:off x="295" y="197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4" name="Line 50"/>
            <p:cNvSpPr>
              <a:spLocks noChangeShapeType="1"/>
            </p:cNvSpPr>
            <p:nvPr/>
          </p:nvSpPr>
          <p:spPr bwMode="auto">
            <a:xfrm flipH="1">
              <a:off x="295" y="206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5" name="Line 51"/>
            <p:cNvSpPr>
              <a:spLocks noChangeShapeType="1"/>
            </p:cNvSpPr>
            <p:nvPr/>
          </p:nvSpPr>
          <p:spPr bwMode="auto">
            <a:xfrm flipH="1">
              <a:off x="295" y="215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6" name="Line 52"/>
            <p:cNvSpPr>
              <a:spLocks noChangeShapeType="1"/>
            </p:cNvSpPr>
            <p:nvPr/>
          </p:nvSpPr>
          <p:spPr bwMode="auto">
            <a:xfrm flipH="1">
              <a:off x="295" y="224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7" name="Line 53"/>
            <p:cNvSpPr>
              <a:spLocks noChangeShapeType="1"/>
            </p:cNvSpPr>
            <p:nvPr/>
          </p:nvSpPr>
          <p:spPr bwMode="auto">
            <a:xfrm>
              <a:off x="295" y="2523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8" name="Line 54"/>
            <p:cNvSpPr>
              <a:spLocks noChangeShapeType="1"/>
            </p:cNvSpPr>
            <p:nvPr/>
          </p:nvSpPr>
          <p:spPr bwMode="auto">
            <a:xfrm>
              <a:off x="295" y="2614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59" name="Line 55"/>
            <p:cNvSpPr>
              <a:spLocks noChangeShapeType="1"/>
            </p:cNvSpPr>
            <p:nvPr/>
          </p:nvSpPr>
          <p:spPr bwMode="auto">
            <a:xfrm>
              <a:off x="295" y="2705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0" name="Line 56"/>
            <p:cNvSpPr>
              <a:spLocks noChangeShapeType="1"/>
            </p:cNvSpPr>
            <p:nvPr/>
          </p:nvSpPr>
          <p:spPr bwMode="auto">
            <a:xfrm>
              <a:off x="295" y="2796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1" name="Line 57"/>
            <p:cNvSpPr>
              <a:spLocks noChangeShapeType="1"/>
            </p:cNvSpPr>
            <p:nvPr/>
          </p:nvSpPr>
          <p:spPr bwMode="auto">
            <a:xfrm>
              <a:off x="295" y="2887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2" name="Line 58"/>
            <p:cNvSpPr>
              <a:spLocks noChangeShapeType="1"/>
            </p:cNvSpPr>
            <p:nvPr/>
          </p:nvSpPr>
          <p:spPr bwMode="auto">
            <a:xfrm>
              <a:off x="295" y="2978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3" name="Line 59"/>
            <p:cNvSpPr>
              <a:spLocks noChangeShapeType="1"/>
            </p:cNvSpPr>
            <p:nvPr/>
          </p:nvSpPr>
          <p:spPr bwMode="auto">
            <a:xfrm>
              <a:off x="295" y="3069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4" name="Line 60"/>
            <p:cNvSpPr>
              <a:spLocks noChangeShapeType="1"/>
            </p:cNvSpPr>
            <p:nvPr/>
          </p:nvSpPr>
          <p:spPr bwMode="auto">
            <a:xfrm>
              <a:off x="295" y="3160"/>
              <a:ext cx="1360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5" name="Line 61"/>
            <p:cNvSpPr>
              <a:spLocks noChangeShapeType="1"/>
            </p:cNvSpPr>
            <p:nvPr/>
          </p:nvSpPr>
          <p:spPr bwMode="auto">
            <a:xfrm flipH="1">
              <a:off x="295" y="2704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6" name="Line 62"/>
            <p:cNvSpPr>
              <a:spLocks noChangeShapeType="1"/>
            </p:cNvSpPr>
            <p:nvPr/>
          </p:nvSpPr>
          <p:spPr bwMode="auto">
            <a:xfrm flipH="1">
              <a:off x="295" y="2795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7" name="Line 63"/>
            <p:cNvSpPr>
              <a:spLocks noChangeShapeType="1"/>
            </p:cNvSpPr>
            <p:nvPr/>
          </p:nvSpPr>
          <p:spPr bwMode="auto">
            <a:xfrm flipH="1">
              <a:off x="295" y="2886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8" name="Line 64"/>
            <p:cNvSpPr>
              <a:spLocks noChangeShapeType="1"/>
            </p:cNvSpPr>
            <p:nvPr/>
          </p:nvSpPr>
          <p:spPr bwMode="auto">
            <a:xfrm flipH="1">
              <a:off x="295" y="2977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69" name="Line 65"/>
            <p:cNvSpPr>
              <a:spLocks noChangeShapeType="1"/>
            </p:cNvSpPr>
            <p:nvPr/>
          </p:nvSpPr>
          <p:spPr bwMode="auto">
            <a:xfrm flipH="1">
              <a:off x="295" y="3068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70" name="Line 66"/>
            <p:cNvSpPr>
              <a:spLocks noChangeShapeType="1"/>
            </p:cNvSpPr>
            <p:nvPr/>
          </p:nvSpPr>
          <p:spPr bwMode="auto">
            <a:xfrm flipH="1">
              <a:off x="295" y="3159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71" name="Line 67"/>
            <p:cNvSpPr>
              <a:spLocks noChangeShapeType="1"/>
            </p:cNvSpPr>
            <p:nvPr/>
          </p:nvSpPr>
          <p:spPr bwMode="auto">
            <a:xfrm flipH="1">
              <a:off x="295" y="3250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772" name="Line 68"/>
            <p:cNvSpPr>
              <a:spLocks noChangeShapeType="1"/>
            </p:cNvSpPr>
            <p:nvPr/>
          </p:nvSpPr>
          <p:spPr bwMode="auto">
            <a:xfrm flipH="1">
              <a:off x="295" y="3341"/>
              <a:ext cx="1360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0773" name="Line 69"/>
          <p:cNvSpPr>
            <a:spLocks noChangeShapeType="1"/>
          </p:cNvSpPr>
          <p:nvPr/>
        </p:nvSpPr>
        <p:spPr bwMode="auto">
          <a:xfrm>
            <a:off x="5940425" y="5876925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74" name="Line 70"/>
          <p:cNvSpPr>
            <a:spLocks noChangeShapeType="1"/>
          </p:cNvSpPr>
          <p:nvPr/>
        </p:nvSpPr>
        <p:spPr bwMode="auto">
          <a:xfrm>
            <a:off x="5940425" y="6021388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75" name="Line 71"/>
          <p:cNvSpPr>
            <a:spLocks noChangeShapeType="1"/>
          </p:cNvSpPr>
          <p:nvPr/>
        </p:nvSpPr>
        <p:spPr bwMode="auto">
          <a:xfrm>
            <a:off x="5940425" y="6165850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76" name="Line 72"/>
          <p:cNvSpPr>
            <a:spLocks noChangeShapeType="1"/>
          </p:cNvSpPr>
          <p:nvPr/>
        </p:nvSpPr>
        <p:spPr bwMode="auto">
          <a:xfrm>
            <a:off x="5940425" y="6310313"/>
            <a:ext cx="21590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0777" name="Text Box 73"/>
          <p:cNvSpPr txBox="1">
            <a:spLocks noChangeArrowheads="1"/>
          </p:cNvSpPr>
          <p:nvPr/>
        </p:nvSpPr>
        <p:spPr bwMode="auto">
          <a:xfrm>
            <a:off x="6948488" y="5300663"/>
            <a:ext cx="719137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/>
              <a:t>…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9A8-556D-4DC2-8943-49CDDF804C23}" type="slidenum">
              <a:rPr lang="en-US"/>
              <a:pPr/>
              <a:t>119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Vorgehensweise bei der Fenstergrößen-Bestimmung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539750" y="6381750"/>
            <a:ext cx="84248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V="1">
            <a:off x="539750" y="1196975"/>
            <a:ext cx="0" cy="5184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260475" y="5805488"/>
            <a:ext cx="719138" cy="5762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197961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700338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2700338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42106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3421063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3421063" y="292417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421063" y="177165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5902" name="AutoShape 14"/>
          <p:cNvSpPr>
            <a:spLocks noChangeArrowheads="1"/>
          </p:cNvSpPr>
          <p:nvPr/>
        </p:nvSpPr>
        <p:spPr bwMode="auto">
          <a:xfrm rot="4757424">
            <a:off x="3924301" y="908050"/>
            <a:ext cx="1079500" cy="1368425"/>
          </a:xfrm>
          <a:prstGeom prst="lightningBolt">
            <a:avLst/>
          </a:prstGeom>
          <a:solidFill>
            <a:schemeClr val="accent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/>
              <a:t>Paket-</a:t>
            </a:r>
          </a:p>
          <a:p>
            <a:r>
              <a:rPr lang="de-DE" b="1"/>
              <a:t>verlust</a:t>
            </a: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539750" y="6092825"/>
            <a:ext cx="719138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D17-D3F9-477D-AC4F-4253BEF69D48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Kommunikation in verteilten Informationssystemen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735013" y="1600200"/>
            <a:ext cx="55165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de-DE" sz="2800"/>
              <a:t>Realisierung im Anwendungssystem</a:t>
            </a:r>
          </a:p>
        </p:txBody>
      </p:sp>
      <p:grpSp>
        <p:nvGrpSpPr>
          <p:cNvPr id="16393" name="Group 1033"/>
          <p:cNvGrpSpPr>
            <a:grpSpLocks/>
          </p:cNvGrpSpPr>
          <p:nvPr/>
        </p:nvGrpSpPr>
        <p:grpSpPr bwMode="auto">
          <a:xfrm>
            <a:off x="1295400" y="3200400"/>
            <a:ext cx="1752600" cy="2743200"/>
            <a:chOff x="816" y="2016"/>
            <a:chExt cx="1104" cy="1728"/>
          </a:xfrm>
        </p:grpSpPr>
        <p:sp>
          <p:nvSpPr>
            <p:cNvPr id="16388" name="AutoShape 1028"/>
            <p:cNvSpPr>
              <a:spLocks noChangeArrowheads="1"/>
            </p:cNvSpPr>
            <p:nvPr/>
          </p:nvSpPr>
          <p:spPr bwMode="auto">
            <a:xfrm>
              <a:off x="1056" y="2736"/>
              <a:ext cx="624" cy="816"/>
            </a:xfrm>
            <a:prstGeom prst="can">
              <a:avLst>
                <a:gd name="adj" fmla="val 3269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0" name="Rectangle 1030"/>
            <p:cNvSpPr>
              <a:spLocks noChangeArrowheads="1"/>
            </p:cNvSpPr>
            <p:nvPr/>
          </p:nvSpPr>
          <p:spPr bwMode="auto">
            <a:xfrm>
              <a:off x="912" y="2208"/>
              <a:ext cx="91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DBMS 1</a:t>
              </a:r>
            </a:p>
          </p:txBody>
        </p:sp>
        <p:cxnSp>
          <p:nvCxnSpPr>
            <p:cNvPr id="16391" name="AutoShape 1031"/>
            <p:cNvCxnSpPr>
              <a:cxnSpLocks noChangeShapeType="1"/>
              <a:stCxn id="16390" idx="2"/>
              <a:endCxn id="16388" idx="1"/>
            </p:cNvCxnSpPr>
            <p:nvPr/>
          </p:nvCxnSpPr>
          <p:spPr bwMode="auto">
            <a:xfrm>
              <a:off x="1368" y="2604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392" name="Rectangle 1032"/>
            <p:cNvSpPr>
              <a:spLocks noChangeArrowheads="1"/>
            </p:cNvSpPr>
            <p:nvPr/>
          </p:nvSpPr>
          <p:spPr bwMode="auto">
            <a:xfrm>
              <a:off x="816" y="2016"/>
              <a:ext cx="1104" cy="17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95" name="AutoShape 1035"/>
          <p:cNvSpPr>
            <a:spLocks noChangeArrowheads="1"/>
          </p:cNvSpPr>
          <p:nvPr/>
        </p:nvSpPr>
        <p:spPr bwMode="auto">
          <a:xfrm>
            <a:off x="6096000" y="4343400"/>
            <a:ext cx="990600" cy="1295400"/>
          </a:xfrm>
          <a:prstGeom prst="can">
            <a:avLst>
              <a:gd name="adj" fmla="val 32692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396" name="Rectangle 1036"/>
          <p:cNvSpPr>
            <a:spLocks noChangeArrowheads="1"/>
          </p:cNvSpPr>
          <p:nvPr/>
        </p:nvSpPr>
        <p:spPr bwMode="auto">
          <a:xfrm>
            <a:off x="5867400" y="3505200"/>
            <a:ext cx="14478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 2</a:t>
            </a:r>
          </a:p>
        </p:txBody>
      </p:sp>
      <p:cxnSp>
        <p:nvCxnSpPr>
          <p:cNvPr id="16397" name="AutoShape 1037"/>
          <p:cNvCxnSpPr>
            <a:cxnSpLocks noChangeShapeType="1"/>
            <a:stCxn id="16396" idx="2"/>
            <a:endCxn id="16395" idx="1"/>
          </p:cNvCxnSpPr>
          <p:nvPr/>
        </p:nvCxnSpPr>
        <p:spPr bwMode="auto">
          <a:xfrm>
            <a:off x="6591300" y="4133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398" name="Rectangle 1038"/>
          <p:cNvSpPr>
            <a:spLocks noChangeArrowheads="1"/>
          </p:cNvSpPr>
          <p:nvPr/>
        </p:nvSpPr>
        <p:spPr bwMode="auto">
          <a:xfrm>
            <a:off x="5715000" y="3200400"/>
            <a:ext cx="1752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1039"/>
          <p:cNvSpPr>
            <a:spLocks noChangeArrowheads="1"/>
          </p:cNvSpPr>
          <p:nvPr/>
        </p:nvSpPr>
        <p:spPr bwMode="auto">
          <a:xfrm>
            <a:off x="1371600" y="21336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1</a:t>
            </a:r>
          </a:p>
        </p:txBody>
      </p:sp>
      <p:cxnSp>
        <p:nvCxnSpPr>
          <p:cNvPr id="16400" name="AutoShape 1040"/>
          <p:cNvCxnSpPr>
            <a:cxnSpLocks noChangeShapeType="1"/>
            <a:stCxn id="16399" idx="2"/>
            <a:endCxn id="16392" idx="0"/>
          </p:cNvCxnSpPr>
          <p:nvPr/>
        </p:nvCxnSpPr>
        <p:spPr bwMode="auto">
          <a:xfrm>
            <a:off x="2133600" y="2838450"/>
            <a:ext cx="38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401" name="Rectangle 1041"/>
          <p:cNvSpPr>
            <a:spLocks noChangeArrowheads="1"/>
          </p:cNvSpPr>
          <p:nvPr/>
        </p:nvSpPr>
        <p:spPr bwMode="auto">
          <a:xfrm>
            <a:off x="5791200" y="21336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2</a:t>
            </a:r>
          </a:p>
        </p:txBody>
      </p:sp>
      <p:cxnSp>
        <p:nvCxnSpPr>
          <p:cNvPr id="16402" name="AutoShape 1042"/>
          <p:cNvCxnSpPr>
            <a:cxnSpLocks noChangeShapeType="1"/>
            <a:stCxn id="16401" idx="2"/>
            <a:endCxn id="16398" idx="0"/>
          </p:cNvCxnSpPr>
          <p:nvPr/>
        </p:nvCxnSpPr>
        <p:spPr bwMode="auto">
          <a:xfrm>
            <a:off x="6553200" y="2838450"/>
            <a:ext cx="38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403" name="AutoShape 1043"/>
          <p:cNvCxnSpPr>
            <a:cxnSpLocks noChangeShapeType="1"/>
            <a:stCxn id="16399" idx="3"/>
            <a:endCxn id="16401" idx="1"/>
          </p:cNvCxnSpPr>
          <p:nvPr/>
        </p:nvCxnSpPr>
        <p:spPr bwMode="auto">
          <a:xfrm>
            <a:off x="2914650" y="2476500"/>
            <a:ext cx="28575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6404" name="Text Box 1044"/>
          <p:cNvSpPr txBox="1">
            <a:spLocks noChangeArrowheads="1"/>
          </p:cNvSpPr>
          <p:nvPr/>
        </p:nvSpPr>
        <p:spPr bwMode="auto">
          <a:xfrm>
            <a:off x="3124200" y="2057400"/>
            <a:ext cx="2513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chemeClr val="accent1"/>
                </a:solidFill>
              </a:rPr>
              <a:t>Kommunikation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F0BD-D1B6-489E-975B-8FBE8F962BFA}" type="slidenum">
              <a:rPr lang="en-US"/>
              <a:pPr/>
              <a:t>120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Vorgehensweise bei der Fenstergrößen-Bestimmung</a:t>
            </a:r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539750" y="6381750"/>
            <a:ext cx="84248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 flipV="1">
            <a:off x="539750" y="1196975"/>
            <a:ext cx="0" cy="5184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260475" y="5805488"/>
            <a:ext cx="719138" cy="5762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97961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2700338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700338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342106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3421063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3421063" y="292417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3421063" y="177165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 rot="4757424">
            <a:off x="3924301" y="908050"/>
            <a:ext cx="1079500" cy="1368425"/>
          </a:xfrm>
          <a:prstGeom prst="lightningBolt">
            <a:avLst/>
          </a:prstGeom>
          <a:solidFill>
            <a:schemeClr val="accent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/>
              <a:t>Paket-</a:t>
            </a:r>
          </a:p>
          <a:p>
            <a:r>
              <a:rPr lang="de-DE" b="1"/>
              <a:t>verlust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539750" y="6092825"/>
            <a:ext cx="719138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4140200" y="5229225"/>
            <a:ext cx="719138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4140200" y="4076700"/>
            <a:ext cx="719138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2513-47A9-4598-962B-EE420B7CEB91}" type="slidenum">
              <a:rPr lang="en-US"/>
              <a:pPr/>
              <a:t>121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Vorgehensweise bei der Fenstergrößen-Bestimmung</a:t>
            </a:r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539750" y="6381750"/>
            <a:ext cx="84248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539750" y="1196975"/>
            <a:ext cx="0" cy="5184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60475" y="5805488"/>
            <a:ext cx="719138" cy="5762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97961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2700338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700338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342106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421063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3421063" y="292417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3421063" y="177165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7" name="AutoShape 13"/>
          <p:cNvSpPr>
            <a:spLocks noChangeArrowheads="1"/>
          </p:cNvSpPr>
          <p:nvPr/>
        </p:nvSpPr>
        <p:spPr bwMode="auto">
          <a:xfrm rot="4757424">
            <a:off x="3924301" y="908050"/>
            <a:ext cx="1079500" cy="1368425"/>
          </a:xfrm>
          <a:prstGeom prst="lightningBolt">
            <a:avLst/>
          </a:prstGeom>
          <a:solidFill>
            <a:schemeClr val="accent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/>
              <a:t>Paket-</a:t>
            </a:r>
          </a:p>
          <a:p>
            <a:r>
              <a:rPr lang="de-DE" b="1"/>
              <a:t>verlust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539750" y="6092825"/>
            <a:ext cx="719138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4140200" y="5229225"/>
            <a:ext cx="719138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4140200" y="4076700"/>
            <a:ext cx="719138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4859338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4859338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4859338" y="3789363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5580063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5580063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5580063" y="3789363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7" name="Rectangle 23"/>
          <p:cNvSpPr>
            <a:spLocks noChangeArrowheads="1"/>
          </p:cNvSpPr>
          <p:nvPr/>
        </p:nvSpPr>
        <p:spPr bwMode="auto">
          <a:xfrm>
            <a:off x="5580063" y="3500438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8" name="Rectangle 24"/>
          <p:cNvSpPr>
            <a:spLocks noChangeArrowheads="1"/>
          </p:cNvSpPr>
          <p:nvPr/>
        </p:nvSpPr>
        <p:spPr bwMode="auto">
          <a:xfrm>
            <a:off x="6300788" y="5229225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09" name="Rectangle 25"/>
          <p:cNvSpPr>
            <a:spLocks noChangeArrowheads="1"/>
          </p:cNvSpPr>
          <p:nvPr/>
        </p:nvSpPr>
        <p:spPr bwMode="auto">
          <a:xfrm>
            <a:off x="6300788" y="4076700"/>
            <a:ext cx="719137" cy="11525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10" name="Rectangle 26"/>
          <p:cNvSpPr>
            <a:spLocks noChangeArrowheads="1"/>
          </p:cNvSpPr>
          <p:nvPr/>
        </p:nvSpPr>
        <p:spPr bwMode="auto">
          <a:xfrm>
            <a:off x="6300788" y="3789363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6300788" y="3500438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0012" name="Rectangle 28"/>
          <p:cNvSpPr>
            <a:spLocks noChangeArrowheads="1"/>
          </p:cNvSpPr>
          <p:nvPr/>
        </p:nvSpPr>
        <p:spPr bwMode="auto">
          <a:xfrm>
            <a:off x="6300788" y="3213100"/>
            <a:ext cx="719137" cy="2889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F69C-1DCC-40C6-9173-C20F1DD04067}" type="slidenum">
              <a:rPr lang="en-US"/>
              <a:pPr/>
              <a:t>122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Virtual Private Network/</a:t>
            </a:r>
            <a:br>
              <a:rPr lang="de-DE"/>
            </a:br>
            <a:r>
              <a:rPr lang="de-DE"/>
              <a:t>Tunneling</a:t>
            </a:r>
          </a:p>
        </p:txBody>
      </p:sp>
      <p:sp>
        <p:nvSpPr>
          <p:cNvPr id="115715" name="Oval 3"/>
          <p:cNvSpPr>
            <a:spLocks noChangeArrowheads="1"/>
          </p:cNvSpPr>
          <p:nvPr/>
        </p:nvSpPr>
        <p:spPr bwMode="auto">
          <a:xfrm>
            <a:off x="152400" y="2895600"/>
            <a:ext cx="1828800" cy="1752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Privates</a:t>
            </a:r>
          </a:p>
          <a:p>
            <a:r>
              <a:rPr lang="de-DE"/>
              <a:t>Netzwerk</a:t>
            </a:r>
          </a:p>
          <a:p>
            <a:r>
              <a:rPr lang="de-DE"/>
              <a:t>A</a:t>
            </a: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7315200" y="2819400"/>
            <a:ext cx="1828800" cy="1752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Privates</a:t>
            </a:r>
          </a:p>
          <a:p>
            <a:r>
              <a:rPr lang="de-DE"/>
              <a:t>Netzwerk</a:t>
            </a:r>
          </a:p>
          <a:p>
            <a:r>
              <a:rPr lang="de-DE"/>
              <a:t>B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362200" y="3505200"/>
            <a:ext cx="838200" cy="609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Rou-</a:t>
            </a:r>
          </a:p>
          <a:p>
            <a:pPr>
              <a:lnSpc>
                <a:spcPct val="80000"/>
              </a:lnSpc>
            </a:pPr>
            <a:r>
              <a:rPr lang="de-DE"/>
              <a:t>ter 1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096000" y="3429000"/>
            <a:ext cx="838200" cy="6096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Rou-</a:t>
            </a:r>
          </a:p>
          <a:p>
            <a:pPr>
              <a:lnSpc>
                <a:spcPct val="80000"/>
              </a:lnSpc>
            </a:pPr>
            <a:r>
              <a:rPr lang="de-DE"/>
              <a:t>ter 2</a:t>
            </a:r>
          </a:p>
        </p:txBody>
      </p:sp>
      <p:cxnSp>
        <p:nvCxnSpPr>
          <p:cNvPr id="115719" name="AutoShape 7"/>
          <p:cNvCxnSpPr>
            <a:cxnSpLocks noChangeShapeType="1"/>
            <a:stCxn id="115715" idx="6"/>
            <a:endCxn id="115717" idx="1"/>
          </p:cNvCxnSpPr>
          <p:nvPr/>
        </p:nvCxnSpPr>
        <p:spPr bwMode="auto">
          <a:xfrm>
            <a:off x="2000250" y="3771900"/>
            <a:ext cx="3429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5720" name="AutoShape 8"/>
          <p:cNvCxnSpPr>
            <a:cxnSpLocks noChangeShapeType="1"/>
            <a:stCxn id="115716" idx="2"/>
            <a:endCxn id="115718" idx="3"/>
          </p:cNvCxnSpPr>
          <p:nvPr/>
        </p:nvCxnSpPr>
        <p:spPr bwMode="auto">
          <a:xfrm flipH="1">
            <a:off x="6953250" y="3695700"/>
            <a:ext cx="3429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3505200" y="1905000"/>
            <a:ext cx="2362200" cy="4114800"/>
          </a:xfrm>
          <a:prstGeom prst="irregularSeal1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  <a:p>
            <a:endParaRPr lang="de-DE"/>
          </a:p>
          <a:p>
            <a:r>
              <a:rPr lang="de-DE"/>
              <a:t>Internet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124200" y="3657600"/>
            <a:ext cx="3124200" cy="1524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5334000" y="685800"/>
            <a:ext cx="3810000" cy="1752600"/>
          </a:xfrm>
          <a:prstGeom prst="wedgeRoundRectCallout">
            <a:avLst>
              <a:gd name="adj1" fmla="val -39333"/>
              <a:gd name="adj2" fmla="val 124366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Nachrichten von A </a:t>
            </a:r>
          </a:p>
          <a:p>
            <a:r>
              <a:rPr lang="de-DE"/>
              <a:t>nach B werden von R1</a:t>
            </a:r>
          </a:p>
          <a:p>
            <a:r>
              <a:rPr lang="de-DE"/>
              <a:t>verschlüsselt und an</a:t>
            </a:r>
          </a:p>
          <a:p>
            <a:r>
              <a:rPr lang="de-DE"/>
              <a:t>R2 geschickt, und umgekehrt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5CA9-24EF-4E27-99F7-4F8558556C23}" type="slidenum">
              <a:rPr lang="en-US"/>
              <a:pPr/>
              <a:t>123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Networks</a:t>
            </a:r>
            <a:br>
              <a:rPr lang="de-DE"/>
            </a:br>
            <a:r>
              <a:rPr lang="de-DE"/>
              <a:t>Kabellose Netzwerke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524000" y="22860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0F02-142B-4A47-8D8A-F81375EB59BF}" type="slidenum">
              <a:rPr lang="en-US"/>
              <a:pPr/>
              <a:t>124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Networks</a:t>
            </a:r>
            <a:br>
              <a:rPr lang="de-DE"/>
            </a:br>
            <a:r>
              <a:rPr lang="de-DE"/>
              <a:t>Kabellose Netzwerke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1000" y="22098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733800" y="12954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400800" y="22860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7772400" y="41148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6248400" y="57150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505200" y="55626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09600" y="5486400"/>
            <a:ext cx="990600" cy="533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cxnSp>
        <p:nvCxnSpPr>
          <p:cNvPr id="133130" name="AutoShape 10"/>
          <p:cNvCxnSpPr>
            <a:cxnSpLocks noChangeShapeType="1"/>
            <a:stCxn id="133123" idx="3"/>
            <a:endCxn id="133124" idx="1"/>
          </p:cNvCxnSpPr>
          <p:nvPr/>
        </p:nvCxnSpPr>
        <p:spPr bwMode="auto">
          <a:xfrm flipV="1">
            <a:off x="1390650" y="1562100"/>
            <a:ext cx="2324100" cy="914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2" name="AutoShape 12"/>
          <p:cNvCxnSpPr>
            <a:cxnSpLocks noChangeShapeType="1"/>
            <a:stCxn id="133124" idx="3"/>
            <a:endCxn id="133125" idx="0"/>
          </p:cNvCxnSpPr>
          <p:nvPr/>
        </p:nvCxnSpPr>
        <p:spPr bwMode="auto">
          <a:xfrm>
            <a:off x="4743450" y="1562100"/>
            <a:ext cx="2152650" cy="704850"/>
          </a:xfrm>
          <a:prstGeom prst="curvedConnector2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3" name="AutoShape 13"/>
          <p:cNvCxnSpPr>
            <a:cxnSpLocks noChangeShapeType="1"/>
            <a:stCxn id="133125" idx="2"/>
            <a:endCxn id="133126" idx="0"/>
          </p:cNvCxnSpPr>
          <p:nvPr/>
        </p:nvCxnSpPr>
        <p:spPr bwMode="auto">
          <a:xfrm rot="16200000" flipH="1">
            <a:off x="6953250" y="2781300"/>
            <a:ext cx="1257300" cy="1371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4" name="AutoShape 14"/>
          <p:cNvCxnSpPr>
            <a:cxnSpLocks noChangeShapeType="1"/>
            <a:stCxn id="133126" idx="2"/>
            <a:endCxn id="133127" idx="3"/>
          </p:cNvCxnSpPr>
          <p:nvPr/>
        </p:nvCxnSpPr>
        <p:spPr bwMode="auto">
          <a:xfrm rot="5400000">
            <a:off x="7105650" y="4819650"/>
            <a:ext cx="1314450" cy="1009650"/>
          </a:xfrm>
          <a:prstGeom prst="curvedConnector2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5" name="AutoShape 15"/>
          <p:cNvCxnSpPr>
            <a:cxnSpLocks noChangeShapeType="1"/>
            <a:stCxn id="133127" idx="2"/>
            <a:endCxn id="133128" idx="2"/>
          </p:cNvCxnSpPr>
          <p:nvPr/>
        </p:nvCxnSpPr>
        <p:spPr bwMode="auto">
          <a:xfrm rot="16200000" flipV="1">
            <a:off x="5295900" y="4819650"/>
            <a:ext cx="152400" cy="2743200"/>
          </a:xfrm>
          <a:prstGeom prst="curvedConnector3">
            <a:avLst>
              <a:gd name="adj1" fmla="val -1375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6" name="AutoShape 16"/>
          <p:cNvCxnSpPr>
            <a:cxnSpLocks noChangeShapeType="1"/>
            <a:stCxn id="133128" idx="0"/>
            <a:endCxn id="133129" idx="3"/>
          </p:cNvCxnSpPr>
          <p:nvPr/>
        </p:nvCxnSpPr>
        <p:spPr bwMode="auto">
          <a:xfrm rot="16200000" flipH="1" flipV="1">
            <a:off x="2705100" y="4457700"/>
            <a:ext cx="209550" cy="2381250"/>
          </a:xfrm>
          <a:prstGeom prst="curvedConnector4">
            <a:avLst>
              <a:gd name="adj1" fmla="val -100000"/>
              <a:gd name="adj2" fmla="val 60801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cxnSp>
        <p:nvCxnSpPr>
          <p:cNvPr id="133137" name="AutoShape 17"/>
          <p:cNvCxnSpPr>
            <a:cxnSpLocks noChangeShapeType="1"/>
            <a:stCxn id="133123" idx="2"/>
            <a:endCxn id="133129" idx="1"/>
          </p:cNvCxnSpPr>
          <p:nvPr/>
        </p:nvCxnSpPr>
        <p:spPr bwMode="auto">
          <a:xfrm rot="5400000">
            <a:off x="-762000" y="4114800"/>
            <a:ext cx="2990850" cy="285750"/>
          </a:xfrm>
          <a:prstGeom prst="curvedConnector4">
            <a:avLst>
              <a:gd name="adj1" fmla="val 45222"/>
              <a:gd name="adj2" fmla="val 173333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</p:cxnSp>
      <p:graphicFrame>
        <p:nvGraphicFramePr>
          <p:cNvPr id="133138" name="Object 18"/>
          <p:cNvGraphicFramePr>
            <a:graphicFrameLocks noChangeAspect="1"/>
          </p:cNvGraphicFramePr>
          <p:nvPr/>
        </p:nvGraphicFramePr>
        <p:xfrm>
          <a:off x="3048000" y="20574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0" name="Clip" r:id="rId4" imgW="2073240" imgH="2753640" progId="">
                  <p:embed/>
                </p:oleObj>
              </mc:Choice>
              <mc:Fallback>
                <p:oleObj name="Clip" r:id="rId4" imgW="2073240" imgH="275364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74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9" name="Object 19"/>
          <p:cNvGraphicFramePr>
            <a:graphicFrameLocks noChangeAspect="1"/>
          </p:cNvGraphicFramePr>
          <p:nvPr/>
        </p:nvGraphicFramePr>
        <p:xfrm>
          <a:off x="1143000" y="31242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1" name="Clip" r:id="rId6" imgW="2073240" imgH="2753640" progId="">
                  <p:embed/>
                </p:oleObj>
              </mc:Choice>
              <mc:Fallback>
                <p:oleObj name="Clip" r:id="rId6" imgW="2073240" imgH="275364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0" name="Object 20"/>
          <p:cNvGraphicFramePr>
            <a:graphicFrameLocks noChangeAspect="1"/>
          </p:cNvGraphicFramePr>
          <p:nvPr/>
        </p:nvGraphicFramePr>
        <p:xfrm>
          <a:off x="1752600" y="50292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2" name="Clip" r:id="rId7" imgW="2073240" imgH="2753640" progId="">
                  <p:embed/>
                </p:oleObj>
              </mc:Choice>
              <mc:Fallback>
                <p:oleObj name="Clip" r:id="rId7" imgW="2073240" imgH="275364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4038600" y="39624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3" name="Clip" r:id="rId8" imgW="2073240" imgH="2753640" progId="">
                  <p:embed/>
                </p:oleObj>
              </mc:Choice>
              <mc:Fallback>
                <p:oleObj name="Clip" r:id="rId8" imgW="2073240" imgH="275364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7696200" y="54102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4" name="Clip" r:id="rId9" imgW="2073240" imgH="2753640" progId="">
                  <p:embed/>
                </p:oleObj>
              </mc:Choice>
              <mc:Fallback>
                <p:oleObj name="Clip" r:id="rId9" imgW="2073240" imgH="275364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4102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3" name="Object 23"/>
          <p:cNvGraphicFramePr>
            <a:graphicFrameLocks noChangeAspect="1"/>
          </p:cNvGraphicFramePr>
          <p:nvPr/>
        </p:nvGraphicFramePr>
        <p:xfrm>
          <a:off x="6553200" y="37338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5" name="Clip" r:id="rId10" imgW="2073240" imgH="2753640" progId="">
                  <p:embed/>
                </p:oleObj>
              </mc:Choice>
              <mc:Fallback>
                <p:oleObj name="Clip" r:id="rId10" imgW="2073240" imgH="27536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338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4" name="Object 24"/>
          <p:cNvGraphicFramePr>
            <a:graphicFrameLocks noChangeAspect="1"/>
          </p:cNvGraphicFramePr>
          <p:nvPr/>
        </p:nvGraphicFramePr>
        <p:xfrm>
          <a:off x="7696200" y="1752600"/>
          <a:ext cx="9779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6" name="Clip" r:id="rId11" imgW="2073240" imgH="2753640" progId="">
                  <p:embed/>
                </p:oleObj>
              </mc:Choice>
              <mc:Fallback>
                <p:oleObj name="Clip" r:id="rId11" imgW="2073240" imgH="275364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752600"/>
                        <a:ext cx="9779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45" name="AutoShape 25"/>
          <p:cNvCxnSpPr>
            <a:cxnSpLocks noChangeShapeType="1"/>
            <a:stCxn id="133123" idx="1"/>
            <a:endCxn id="0" idx="1"/>
          </p:cNvCxnSpPr>
          <p:nvPr/>
        </p:nvCxnSpPr>
        <p:spPr bwMode="auto">
          <a:xfrm rot="10800000" flipH="1" flipV="1">
            <a:off x="361950" y="2476500"/>
            <a:ext cx="781050" cy="1298575"/>
          </a:xfrm>
          <a:prstGeom prst="curvedConnector3">
            <a:avLst>
              <a:gd name="adj1" fmla="val -26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47" name="AutoShape 27"/>
          <p:cNvCxnSpPr>
            <a:cxnSpLocks noChangeShapeType="1"/>
            <a:stCxn id="133124" idx="2"/>
            <a:endCxn id="0" idx="2"/>
          </p:cNvCxnSpPr>
          <p:nvPr/>
        </p:nvCxnSpPr>
        <p:spPr bwMode="auto">
          <a:xfrm rot="5400000">
            <a:off x="3128168" y="2256632"/>
            <a:ext cx="1509713" cy="692150"/>
          </a:xfrm>
          <a:prstGeom prst="curvedConnector3">
            <a:avLst>
              <a:gd name="adj1" fmla="val 115144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48" name="AutoShape 28"/>
          <p:cNvCxnSpPr>
            <a:cxnSpLocks noChangeShapeType="1"/>
            <a:stCxn id="133125" idx="0"/>
            <a:endCxn id="0" idx="1"/>
          </p:cNvCxnSpPr>
          <p:nvPr/>
        </p:nvCxnSpPr>
        <p:spPr bwMode="auto">
          <a:xfrm rot="5400000" flipV="1">
            <a:off x="7227887" y="1935163"/>
            <a:ext cx="136525" cy="800100"/>
          </a:xfrm>
          <a:prstGeom prst="curvedConnector4">
            <a:avLst>
              <a:gd name="adj1" fmla="val -153486"/>
              <a:gd name="adj2" fmla="val 80954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49" name="AutoShape 29"/>
          <p:cNvCxnSpPr>
            <a:cxnSpLocks noChangeShapeType="1"/>
            <a:stCxn id="133126" idx="2"/>
            <a:endCxn id="0" idx="2"/>
          </p:cNvCxnSpPr>
          <p:nvPr/>
        </p:nvCxnSpPr>
        <p:spPr bwMode="auto">
          <a:xfrm rot="5400000">
            <a:off x="7471568" y="4237832"/>
            <a:ext cx="366713" cy="1225550"/>
          </a:xfrm>
          <a:prstGeom prst="curvedConnector3">
            <a:avLst>
              <a:gd name="adj1" fmla="val 16233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50" name="AutoShape 30"/>
          <p:cNvCxnSpPr>
            <a:cxnSpLocks noChangeShapeType="1"/>
            <a:stCxn id="133127" idx="2"/>
            <a:endCxn id="0" idx="1"/>
          </p:cNvCxnSpPr>
          <p:nvPr/>
        </p:nvCxnSpPr>
        <p:spPr bwMode="auto">
          <a:xfrm rot="5400000" flipH="1" flipV="1">
            <a:off x="7116762" y="5688013"/>
            <a:ext cx="206375" cy="952500"/>
          </a:xfrm>
          <a:prstGeom prst="curvedConnector4">
            <a:avLst>
              <a:gd name="adj1" fmla="val -101537"/>
              <a:gd name="adj2" fmla="val 76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52" name="AutoShape 32"/>
          <p:cNvCxnSpPr>
            <a:cxnSpLocks noChangeShapeType="1"/>
            <a:stCxn id="133128" idx="0"/>
            <a:endCxn id="0" idx="2"/>
          </p:cNvCxnSpPr>
          <p:nvPr/>
        </p:nvCxnSpPr>
        <p:spPr bwMode="auto">
          <a:xfrm rot="16200000">
            <a:off x="4123531" y="5139532"/>
            <a:ext cx="280987" cy="527050"/>
          </a:xfrm>
          <a:prstGeom prst="curvedConnector3">
            <a:avLst>
              <a:gd name="adj1" fmla="val 463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133153" name="AutoShape 33"/>
          <p:cNvCxnSpPr>
            <a:cxnSpLocks noChangeShapeType="1"/>
            <a:stCxn id="133129" idx="2"/>
            <a:endCxn id="0" idx="2"/>
          </p:cNvCxnSpPr>
          <p:nvPr/>
        </p:nvCxnSpPr>
        <p:spPr bwMode="auto">
          <a:xfrm rot="16200000" flipH="1">
            <a:off x="1527968" y="5615782"/>
            <a:ext cx="290513" cy="1136650"/>
          </a:xfrm>
          <a:prstGeom prst="curvedConnector3">
            <a:avLst>
              <a:gd name="adj1" fmla="val 178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133154" name="AutoShape 34"/>
          <p:cNvSpPr>
            <a:spLocks noChangeArrowheads="1"/>
          </p:cNvSpPr>
          <p:nvPr/>
        </p:nvSpPr>
        <p:spPr bwMode="auto">
          <a:xfrm>
            <a:off x="4648200" y="2743200"/>
            <a:ext cx="2209800" cy="2743200"/>
          </a:xfrm>
          <a:prstGeom prst="irregularSeal2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Zelle</a:t>
            </a:r>
          </a:p>
        </p:txBody>
      </p:sp>
      <p:graphicFrame>
        <p:nvGraphicFramePr>
          <p:cNvPr id="133155" name="Object 35"/>
          <p:cNvGraphicFramePr>
            <a:graphicFrameLocks noChangeAspect="1"/>
          </p:cNvGraphicFramePr>
          <p:nvPr/>
        </p:nvGraphicFramePr>
        <p:xfrm>
          <a:off x="5715000" y="3429000"/>
          <a:ext cx="4238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7" name="Clip" r:id="rId12" imgW="729720" imgH="934560" progId="">
                  <p:embed/>
                </p:oleObj>
              </mc:Choice>
              <mc:Fallback>
                <p:oleObj name="Clip" r:id="rId12" imgW="729720" imgH="9345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4238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56" name="AutoShape 3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V="1">
            <a:off x="4038600" y="3700463"/>
            <a:ext cx="1676400" cy="912812"/>
          </a:xfrm>
          <a:prstGeom prst="curvedConnector3">
            <a:avLst>
              <a:gd name="adj1" fmla="val 137875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3816350" y="3429000"/>
            <a:ext cx="1366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anmelden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4" grpId="0" animBg="1" autoUpdateAnimBg="0"/>
      <p:bldP spid="133157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EAF-AA6D-45FB-9E81-B1AF35771329}" type="slidenum">
              <a:rPr lang="en-US"/>
              <a:pPr/>
              <a:t>125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LAN / IEEE 802.11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971550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13213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292725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738028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1017" name="Oval 9"/>
          <p:cNvSpPr>
            <a:spLocks noChangeArrowheads="1"/>
          </p:cNvSpPr>
          <p:nvPr/>
        </p:nvSpPr>
        <p:spPr bwMode="auto">
          <a:xfrm>
            <a:off x="539750" y="1341438"/>
            <a:ext cx="8353425" cy="358775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Netzwerk 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 flipV="1">
            <a:off x="1403350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V="1">
            <a:off x="3563938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5724525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 flipV="1">
            <a:off x="7812088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2" name="Oval 14"/>
          <p:cNvSpPr>
            <a:spLocks noChangeArrowheads="1"/>
          </p:cNvSpPr>
          <p:nvPr/>
        </p:nvSpPr>
        <p:spPr bwMode="auto">
          <a:xfrm>
            <a:off x="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3" name="Oval 15"/>
          <p:cNvSpPr>
            <a:spLocks noChangeArrowheads="1"/>
          </p:cNvSpPr>
          <p:nvPr/>
        </p:nvSpPr>
        <p:spPr bwMode="auto">
          <a:xfrm>
            <a:off x="2124075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424815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6372225" y="1773238"/>
            <a:ext cx="2771775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71026" name="Picture 1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585787" cy="541338"/>
          </a:xfrm>
          <a:prstGeom prst="rect">
            <a:avLst/>
          </a:prstGeom>
          <a:noFill/>
        </p:spPr>
      </p:pic>
      <p:pic>
        <p:nvPicPr>
          <p:cNvPr id="171027" name="Picture 1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429000"/>
            <a:ext cx="585787" cy="541338"/>
          </a:xfrm>
          <a:prstGeom prst="rect">
            <a:avLst/>
          </a:prstGeom>
          <a:noFill/>
        </p:spPr>
      </p:pic>
      <p:pic>
        <p:nvPicPr>
          <p:cNvPr id="171028" name="Picture 20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585788" cy="541338"/>
          </a:xfrm>
          <a:prstGeom prst="rect">
            <a:avLst/>
          </a:prstGeom>
          <a:noFill/>
        </p:spPr>
      </p:pic>
      <p:pic>
        <p:nvPicPr>
          <p:cNvPr id="171029" name="Picture 21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652963"/>
            <a:ext cx="585787" cy="541337"/>
          </a:xfrm>
          <a:prstGeom prst="rect">
            <a:avLst/>
          </a:prstGeom>
          <a:noFill/>
        </p:spPr>
      </p:pic>
      <p:pic>
        <p:nvPicPr>
          <p:cNvPr id="171030" name="Picture 22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933825"/>
            <a:ext cx="585787" cy="541338"/>
          </a:xfrm>
          <a:prstGeom prst="rect">
            <a:avLst/>
          </a:prstGeom>
          <a:noFill/>
        </p:spPr>
      </p:pic>
      <p:pic>
        <p:nvPicPr>
          <p:cNvPr id="171031" name="Picture 23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429000"/>
            <a:ext cx="585788" cy="541338"/>
          </a:xfrm>
          <a:prstGeom prst="rect">
            <a:avLst/>
          </a:prstGeom>
          <a:noFill/>
        </p:spPr>
      </p:pic>
      <p:pic>
        <p:nvPicPr>
          <p:cNvPr id="171032" name="Picture 24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2924175"/>
            <a:ext cx="585787" cy="541338"/>
          </a:xfrm>
          <a:prstGeom prst="rect">
            <a:avLst/>
          </a:prstGeom>
          <a:noFill/>
        </p:spPr>
      </p:pic>
      <p:pic>
        <p:nvPicPr>
          <p:cNvPr id="171033" name="Picture 25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08500"/>
            <a:ext cx="585788" cy="541338"/>
          </a:xfrm>
          <a:prstGeom prst="rect">
            <a:avLst/>
          </a:prstGeom>
          <a:noFill/>
        </p:spPr>
      </p:pic>
      <p:pic>
        <p:nvPicPr>
          <p:cNvPr id="171034" name="Picture 26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734050"/>
            <a:ext cx="585787" cy="541338"/>
          </a:xfrm>
          <a:prstGeom prst="rect">
            <a:avLst/>
          </a:prstGeom>
          <a:noFill/>
        </p:spPr>
      </p:pic>
      <p:pic>
        <p:nvPicPr>
          <p:cNvPr id="171035" name="Picture 27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876925"/>
            <a:ext cx="585788" cy="541338"/>
          </a:xfrm>
          <a:prstGeom prst="rect">
            <a:avLst/>
          </a:prstGeom>
          <a:noFill/>
        </p:spPr>
      </p:pic>
      <p:pic>
        <p:nvPicPr>
          <p:cNvPr id="171036" name="Picture 2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019800"/>
            <a:ext cx="585787" cy="541338"/>
          </a:xfrm>
          <a:prstGeom prst="rect">
            <a:avLst/>
          </a:prstGeom>
          <a:noFill/>
        </p:spPr>
      </p:pic>
      <p:pic>
        <p:nvPicPr>
          <p:cNvPr id="171037" name="Picture 2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805488"/>
            <a:ext cx="585787" cy="541337"/>
          </a:xfrm>
          <a:prstGeom prst="rect">
            <a:avLst/>
          </a:prstGeom>
          <a:noFill/>
        </p:spPr>
      </p:pic>
      <p:pic>
        <p:nvPicPr>
          <p:cNvPr id="171038" name="Picture 30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997200"/>
            <a:ext cx="585788" cy="541338"/>
          </a:xfrm>
          <a:prstGeom prst="rect">
            <a:avLst/>
          </a:prstGeom>
          <a:noFill/>
        </p:spPr>
      </p:pic>
      <p:pic>
        <p:nvPicPr>
          <p:cNvPr id="171039" name="Picture 31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573463"/>
            <a:ext cx="585787" cy="541337"/>
          </a:xfrm>
          <a:prstGeom prst="rect">
            <a:avLst/>
          </a:prstGeom>
          <a:noFill/>
        </p:spPr>
      </p:pic>
      <p:pic>
        <p:nvPicPr>
          <p:cNvPr id="171040" name="Picture 32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805488"/>
            <a:ext cx="585788" cy="54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1452-0166-408C-8EC1-149C47FF21F9}" type="slidenum">
              <a:rPr lang="en-US"/>
              <a:pPr/>
              <a:t>126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LAN / IEEE 802.11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971550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13213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5292725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38028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539750" y="1341438"/>
            <a:ext cx="8353425" cy="358775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Netzwerk </a:t>
            </a: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V="1">
            <a:off x="1403350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3563938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V="1">
            <a:off x="5724525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V="1">
            <a:off x="7812088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2124075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424815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6372225" y="1773238"/>
            <a:ext cx="2771775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72048" name="Picture 16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585787" cy="541338"/>
          </a:xfrm>
          <a:prstGeom prst="rect">
            <a:avLst/>
          </a:prstGeom>
          <a:noFill/>
        </p:spPr>
      </p:pic>
      <p:pic>
        <p:nvPicPr>
          <p:cNvPr id="172049" name="Picture 17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429000"/>
            <a:ext cx="585787" cy="541338"/>
          </a:xfrm>
          <a:prstGeom prst="rect">
            <a:avLst/>
          </a:prstGeom>
          <a:noFill/>
        </p:spPr>
      </p:pic>
      <p:pic>
        <p:nvPicPr>
          <p:cNvPr id="172050" name="Picture 1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585788" cy="541338"/>
          </a:xfrm>
          <a:prstGeom prst="rect">
            <a:avLst/>
          </a:prstGeom>
          <a:noFill/>
        </p:spPr>
      </p:pic>
      <p:pic>
        <p:nvPicPr>
          <p:cNvPr id="172051" name="Picture 1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652963"/>
            <a:ext cx="585787" cy="541337"/>
          </a:xfrm>
          <a:prstGeom prst="rect">
            <a:avLst/>
          </a:prstGeom>
          <a:noFill/>
        </p:spPr>
      </p:pic>
      <p:pic>
        <p:nvPicPr>
          <p:cNvPr id="172052" name="Picture 20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933825"/>
            <a:ext cx="585787" cy="541338"/>
          </a:xfrm>
          <a:prstGeom prst="rect">
            <a:avLst/>
          </a:prstGeom>
          <a:noFill/>
        </p:spPr>
      </p:pic>
      <p:pic>
        <p:nvPicPr>
          <p:cNvPr id="172053" name="Picture 21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429000"/>
            <a:ext cx="585788" cy="541338"/>
          </a:xfrm>
          <a:prstGeom prst="rect">
            <a:avLst/>
          </a:prstGeom>
          <a:noFill/>
        </p:spPr>
      </p:pic>
      <p:pic>
        <p:nvPicPr>
          <p:cNvPr id="172054" name="Picture 22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2924175"/>
            <a:ext cx="585787" cy="541338"/>
          </a:xfrm>
          <a:prstGeom prst="rect">
            <a:avLst/>
          </a:prstGeom>
          <a:noFill/>
        </p:spPr>
      </p:pic>
      <p:pic>
        <p:nvPicPr>
          <p:cNvPr id="172055" name="Picture 23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08500"/>
            <a:ext cx="585788" cy="541338"/>
          </a:xfrm>
          <a:prstGeom prst="rect">
            <a:avLst/>
          </a:prstGeom>
          <a:noFill/>
        </p:spPr>
      </p:pic>
      <p:pic>
        <p:nvPicPr>
          <p:cNvPr id="172056" name="Picture 24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734050"/>
            <a:ext cx="585787" cy="541338"/>
          </a:xfrm>
          <a:prstGeom prst="rect">
            <a:avLst/>
          </a:prstGeom>
          <a:noFill/>
        </p:spPr>
      </p:pic>
      <p:pic>
        <p:nvPicPr>
          <p:cNvPr id="172057" name="Picture 25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876925"/>
            <a:ext cx="585788" cy="541338"/>
          </a:xfrm>
          <a:prstGeom prst="rect">
            <a:avLst/>
          </a:prstGeom>
          <a:noFill/>
        </p:spPr>
      </p:pic>
      <p:pic>
        <p:nvPicPr>
          <p:cNvPr id="172058" name="Picture 26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019800"/>
            <a:ext cx="585787" cy="541338"/>
          </a:xfrm>
          <a:prstGeom prst="rect">
            <a:avLst/>
          </a:prstGeom>
          <a:noFill/>
        </p:spPr>
      </p:pic>
      <p:pic>
        <p:nvPicPr>
          <p:cNvPr id="172059" name="Picture 27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805488"/>
            <a:ext cx="585787" cy="541337"/>
          </a:xfrm>
          <a:prstGeom prst="rect">
            <a:avLst/>
          </a:prstGeom>
          <a:noFill/>
        </p:spPr>
      </p:pic>
      <p:pic>
        <p:nvPicPr>
          <p:cNvPr id="172060" name="Picture 2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997200"/>
            <a:ext cx="585788" cy="541338"/>
          </a:xfrm>
          <a:prstGeom prst="rect">
            <a:avLst/>
          </a:prstGeom>
          <a:noFill/>
        </p:spPr>
      </p:pic>
      <p:pic>
        <p:nvPicPr>
          <p:cNvPr id="172061" name="Picture 2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573463"/>
            <a:ext cx="585787" cy="541337"/>
          </a:xfrm>
          <a:prstGeom prst="rect">
            <a:avLst/>
          </a:prstGeom>
          <a:noFill/>
        </p:spPr>
      </p:pic>
      <p:pic>
        <p:nvPicPr>
          <p:cNvPr id="172062" name="Picture 30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805488"/>
            <a:ext cx="585788" cy="541337"/>
          </a:xfrm>
          <a:prstGeom prst="rect">
            <a:avLst/>
          </a:prstGeom>
          <a:noFill/>
        </p:spPr>
      </p:pic>
      <p:sp>
        <p:nvSpPr>
          <p:cNvPr id="172064" name="Line 32"/>
          <p:cNvSpPr>
            <a:spLocks noChangeShapeType="1"/>
          </p:cNvSpPr>
          <p:nvPr/>
        </p:nvSpPr>
        <p:spPr bwMode="auto">
          <a:xfrm flipH="1" flipV="1">
            <a:off x="1331913" y="2565400"/>
            <a:ext cx="1223962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900113" y="2781300"/>
            <a:ext cx="162242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Assoziation</a:t>
            </a:r>
          </a:p>
        </p:txBody>
      </p:sp>
      <p:sp>
        <p:nvSpPr>
          <p:cNvPr id="172066" name="Line 34"/>
          <p:cNvSpPr>
            <a:spLocks noChangeShapeType="1"/>
          </p:cNvSpPr>
          <p:nvPr/>
        </p:nvSpPr>
        <p:spPr bwMode="auto">
          <a:xfrm flipV="1">
            <a:off x="827088" y="2565400"/>
            <a:ext cx="288925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BCA9-1481-469C-B84A-CBBE772A70A0}" type="slidenum">
              <a:rPr lang="en-US"/>
              <a:pPr/>
              <a:t>127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LAN / IEEE 802.11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971550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13213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5292725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380288" y="1916113"/>
            <a:ext cx="936625" cy="6492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</a:t>
            </a:r>
          </a:p>
        </p:txBody>
      </p:sp>
      <p:sp>
        <p:nvSpPr>
          <p:cNvPr id="173063" name="Oval 7"/>
          <p:cNvSpPr>
            <a:spLocks noChangeArrowheads="1"/>
          </p:cNvSpPr>
          <p:nvPr/>
        </p:nvSpPr>
        <p:spPr bwMode="auto">
          <a:xfrm>
            <a:off x="539750" y="1341438"/>
            <a:ext cx="8353425" cy="358775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Netzwerk 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V="1">
            <a:off x="1403350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V="1">
            <a:off x="3563938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V="1">
            <a:off x="5724525" y="1700213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V="1">
            <a:off x="7812088" y="1628775"/>
            <a:ext cx="0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124075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4248150" y="1773238"/>
            <a:ext cx="2916238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6372225" y="1773238"/>
            <a:ext cx="2771775" cy="38163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73072" name="Picture 16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585787" cy="541338"/>
          </a:xfrm>
          <a:prstGeom prst="rect">
            <a:avLst/>
          </a:prstGeom>
          <a:noFill/>
        </p:spPr>
      </p:pic>
      <p:pic>
        <p:nvPicPr>
          <p:cNvPr id="173073" name="Picture 17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429000"/>
            <a:ext cx="585787" cy="541338"/>
          </a:xfrm>
          <a:prstGeom prst="rect">
            <a:avLst/>
          </a:prstGeom>
          <a:noFill/>
        </p:spPr>
      </p:pic>
      <p:pic>
        <p:nvPicPr>
          <p:cNvPr id="173074" name="Picture 1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585788" cy="541338"/>
          </a:xfrm>
          <a:prstGeom prst="rect">
            <a:avLst/>
          </a:prstGeom>
          <a:noFill/>
        </p:spPr>
      </p:pic>
      <p:pic>
        <p:nvPicPr>
          <p:cNvPr id="173075" name="Picture 1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652963"/>
            <a:ext cx="585787" cy="541337"/>
          </a:xfrm>
          <a:prstGeom prst="rect">
            <a:avLst/>
          </a:prstGeom>
          <a:noFill/>
        </p:spPr>
      </p:pic>
      <p:pic>
        <p:nvPicPr>
          <p:cNvPr id="173076" name="Picture 20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933825"/>
            <a:ext cx="585787" cy="541338"/>
          </a:xfrm>
          <a:prstGeom prst="rect">
            <a:avLst/>
          </a:prstGeom>
          <a:noFill/>
        </p:spPr>
      </p:pic>
      <p:pic>
        <p:nvPicPr>
          <p:cNvPr id="173077" name="Picture 21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429000"/>
            <a:ext cx="585788" cy="541338"/>
          </a:xfrm>
          <a:prstGeom prst="rect">
            <a:avLst/>
          </a:prstGeom>
          <a:noFill/>
        </p:spPr>
      </p:pic>
      <p:pic>
        <p:nvPicPr>
          <p:cNvPr id="173078" name="Picture 22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2924175"/>
            <a:ext cx="585787" cy="541338"/>
          </a:xfrm>
          <a:prstGeom prst="rect">
            <a:avLst/>
          </a:prstGeom>
          <a:noFill/>
        </p:spPr>
      </p:pic>
      <p:pic>
        <p:nvPicPr>
          <p:cNvPr id="173079" name="Picture 23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08500"/>
            <a:ext cx="585788" cy="541338"/>
          </a:xfrm>
          <a:prstGeom prst="rect">
            <a:avLst/>
          </a:prstGeom>
          <a:noFill/>
        </p:spPr>
      </p:pic>
      <p:pic>
        <p:nvPicPr>
          <p:cNvPr id="173084" name="Picture 28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997200"/>
            <a:ext cx="585788" cy="541338"/>
          </a:xfrm>
          <a:prstGeom prst="rect">
            <a:avLst/>
          </a:prstGeom>
          <a:noFill/>
        </p:spPr>
      </p:pic>
      <p:pic>
        <p:nvPicPr>
          <p:cNvPr id="173085" name="Picture 29" descr="j02235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573463"/>
            <a:ext cx="585787" cy="541337"/>
          </a:xfrm>
          <a:prstGeom prst="rect">
            <a:avLst/>
          </a:prstGeom>
          <a:noFill/>
        </p:spPr>
      </p:pic>
      <p:sp>
        <p:nvSpPr>
          <p:cNvPr id="173087" name="Line 31"/>
          <p:cNvSpPr>
            <a:spLocks noChangeShapeType="1"/>
          </p:cNvSpPr>
          <p:nvPr/>
        </p:nvSpPr>
        <p:spPr bwMode="auto">
          <a:xfrm flipH="1" flipV="1">
            <a:off x="1331913" y="2565400"/>
            <a:ext cx="1223962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900113" y="2781300"/>
            <a:ext cx="162242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Assoziation</a:t>
            </a:r>
          </a:p>
        </p:txBody>
      </p:sp>
      <p:sp>
        <p:nvSpPr>
          <p:cNvPr id="173089" name="Line 33"/>
          <p:cNvSpPr>
            <a:spLocks noChangeShapeType="1"/>
          </p:cNvSpPr>
          <p:nvPr/>
        </p:nvSpPr>
        <p:spPr bwMode="auto">
          <a:xfrm flipV="1">
            <a:off x="827088" y="2565400"/>
            <a:ext cx="288925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9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79388" y="5589588"/>
            <a:ext cx="91440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1800"/>
              <a:t>IEEE 802.11: 1 – 2 Mbps IEEE 802.11b: -- 10 Mbps    </a:t>
            </a:r>
            <a:r>
              <a:rPr lang="de-DE" sz="1800">
                <a:sym typeface="Wingdings" pitchFamily="2" charset="2"/>
              </a:rPr>
              <a:t> 54 Mbps</a:t>
            </a:r>
            <a:endParaRPr lang="de-DE" sz="1800"/>
          </a:p>
          <a:p>
            <a:pPr>
              <a:lnSpc>
                <a:spcPct val="80000"/>
              </a:lnSpc>
            </a:pPr>
            <a:r>
              <a:rPr lang="de-DE" sz="1800"/>
              <a:t>APs: Access Points</a:t>
            </a:r>
          </a:p>
          <a:p>
            <a:pPr>
              <a:lnSpc>
                <a:spcPct val="80000"/>
              </a:lnSpc>
            </a:pPr>
            <a:r>
              <a:rPr lang="de-DE" sz="1800"/>
              <a:t>Mobile Stationen assoziieren sich mit einem der erreichbaren APs (roaming)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BCA9-1481-469C-B84A-CBBE772A70A0}" type="slidenum">
              <a:rPr lang="en-US"/>
              <a:pPr/>
              <a:t>128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Wireless LAN / IEEE 802.11</a:t>
            </a:r>
          </a:p>
        </p:txBody>
      </p:sp>
      <p:sp>
        <p:nvSpPr>
          <p:cNvPr id="17309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9144000" cy="5040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/>
              <a:t>Samsung hat eine WLAN-Technologie für das 60-GHz-Band entwickelt, die Übertragungsraten von bis zu </a:t>
            </a:r>
            <a:r>
              <a:rPr lang="de-DE" dirty="0">
                <a:solidFill>
                  <a:srgbClr val="3366FF"/>
                </a:solidFill>
              </a:rPr>
              <a:t>4,6 </a:t>
            </a:r>
            <a:r>
              <a:rPr lang="de-DE" dirty="0" err="1">
                <a:solidFill>
                  <a:srgbClr val="3366FF"/>
                </a:solidFill>
              </a:rPr>
              <a:t>GBit</a:t>
            </a:r>
            <a:r>
              <a:rPr lang="de-DE" dirty="0">
                <a:solidFill>
                  <a:srgbClr val="3366FF"/>
                </a:solidFill>
              </a:rPr>
              <a:t> oder 575 MByte </a:t>
            </a:r>
            <a:r>
              <a:rPr lang="de-DE" dirty="0"/>
              <a:t>pro Sekunde erlaubt. Die </a:t>
            </a:r>
            <a:r>
              <a:rPr lang="de-DE" dirty="0" smtClean="0"/>
              <a:t>Technik bildet Samsung </a:t>
            </a:r>
            <a:r>
              <a:rPr lang="de-DE" dirty="0"/>
              <a:t>zufolge die Grundlage für den kommenden WLAN-Standard </a:t>
            </a:r>
            <a:r>
              <a:rPr lang="de-DE" dirty="0">
                <a:solidFill>
                  <a:srgbClr val="FF0000"/>
                </a:solidFill>
              </a:rPr>
              <a:t>802.11ad</a:t>
            </a:r>
            <a:r>
              <a:rPr lang="de-DE" dirty="0"/>
              <a:t> </a:t>
            </a: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Markteinführung: Ende 2015/Anfang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34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100-AEC4-4215-A3DA-8352AAA3D31F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Konventionell realisierte verteilte Informationssysteme</a:t>
            </a: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Verteilung ist in den Anwendungen bekannt (keine Transparenz)</a:t>
            </a:r>
          </a:p>
          <a:p>
            <a:pPr>
              <a:lnSpc>
                <a:spcPct val="90000"/>
              </a:lnSpc>
            </a:pPr>
            <a:r>
              <a:rPr lang="de-DE"/>
              <a:t>Direkte Kommunikation zwischen den Anwendungen (Sockets, RPC, SOAP, RMI, o.ä.)</a:t>
            </a:r>
          </a:p>
          <a:p>
            <a:pPr>
              <a:lnSpc>
                <a:spcPct val="90000"/>
              </a:lnSpc>
            </a:pPr>
            <a:r>
              <a:rPr lang="de-DE"/>
              <a:t>Kein direkter Zugriff auf Daten des „anderen“ Anwendungssystems</a:t>
            </a:r>
          </a:p>
          <a:p>
            <a:pPr>
              <a:lnSpc>
                <a:spcPct val="90000"/>
              </a:lnSpc>
            </a:pPr>
            <a:r>
              <a:rPr lang="de-DE"/>
              <a:t>Fehlertoleranz muss von den Anwendern „programmiert“ werden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1DC5-A5F9-444F-BD5A-8A6EAB0CE19B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Kommunikation in verteilten Informationssystemen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77863" y="1600200"/>
            <a:ext cx="56419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de-DE" sz="2800"/>
              <a:t>Realisierung mittel verteiltem DBMS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676400" y="4343400"/>
            <a:ext cx="990600" cy="1295400"/>
          </a:xfrm>
          <a:prstGeom prst="can">
            <a:avLst>
              <a:gd name="adj" fmla="val 32692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47800" y="3505200"/>
            <a:ext cx="14478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 1</a:t>
            </a:r>
          </a:p>
        </p:txBody>
      </p:sp>
      <p:cxnSp>
        <p:nvCxnSpPr>
          <p:cNvPr id="17415" name="AutoShape 7"/>
          <p:cNvCxnSpPr>
            <a:cxnSpLocks noChangeShapeType="1"/>
            <a:stCxn id="17414" idx="2"/>
            <a:endCxn id="17413" idx="1"/>
          </p:cNvCxnSpPr>
          <p:nvPr/>
        </p:nvCxnSpPr>
        <p:spPr bwMode="auto">
          <a:xfrm>
            <a:off x="2171700" y="4133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295400" y="3200400"/>
            <a:ext cx="6324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6096000" y="4343400"/>
            <a:ext cx="990600" cy="1295400"/>
          </a:xfrm>
          <a:prstGeom prst="can">
            <a:avLst>
              <a:gd name="adj" fmla="val 32692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867400" y="3505200"/>
            <a:ext cx="1447800" cy="609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 2</a:t>
            </a:r>
          </a:p>
        </p:txBody>
      </p:sp>
      <p:cxnSp>
        <p:nvCxnSpPr>
          <p:cNvPr id="17419" name="AutoShape 11"/>
          <p:cNvCxnSpPr>
            <a:cxnSpLocks noChangeShapeType="1"/>
            <a:stCxn id="17418" idx="2"/>
            <a:endCxn id="17417" idx="1"/>
          </p:cNvCxnSpPr>
          <p:nvPr/>
        </p:nvCxnSpPr>
        <p:spPr bwMode="auto">
          <a:xfrm>
            <a:off x="6591300" y="4133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1371600" y="2133600"/>
            <a:ext cx="5943600" cy="1123950"/>
            <a:chOff x="864" y="1344"/>
            <a:chExt cx="3744" cy="708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864" y="1344"/>
              <a:ext cx="960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AP 1</a:t>
              </a:r>
            </a:p>
          </p:txBody>
        </p:sp>
        <p:cxnSp>
          <p:nvCxnSpPr>
            <p:cNvPr id="17422" name="AutoShape 14"/>
            <p:cNvCxnSpPr>
              <a:cxnSpLocks noChangeShapeType="1"/>
              <a:stCxn id="17421" idx="2"/>
            </p:cNvCxnSpPr>
            <p:nvPr/>
          </p:nvCxnSpPr>
          <p:spPr bwMode="auto">
            <a:xfrm>
              <a:off x="1344" y="1788"/>
              <a:ext cx="0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648" y="1344"/>
              <a:ext cx="960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AP 2</a:t>
              </a:r>
            </a:p>
          </p:txBody>
        </p:sp>
        <p:cxnSp>
          <p:nvCxnSpPr>
            <p:cNvPr id="17424" name="AutoShape 16"/>
            <p:cNvCxnSpPr>
              <a:cxnSpLocks noChangeShapeType="1"/>
              <a:stCxn id="17423" idx="2"/>
            </p:cNvCxnSpPr>
            <p:nvPr/>
          </p:nvCxnSpPr>
          <p:spPr bwMode="auto">
            <a:xfrm>
              <a:off x="4128" y="1788"/>
              <a:ext cx="1" cy="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124200" y="3200400"/>
            <a:ext cx="25130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chemeClr val="accent1"/>
                </a:solidFill>
              </a:rPr>
              <a:t>Kommunikation</a:t>
            </a:r>
            <a:endParaRPr lang="de-DE" sz="2800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95600" y="3810000"/>
            <a:ext cx="297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943225" y="5456238"/>
            <a:ext cx="26606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Verteiltes 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D818-E909-49C1-9957-865B6D2DC51F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Echtes verteiltes Datenbanksystem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Verteilung wird durch DBMS realisiert</a:t>
            </a:r>
          </a:p>
          <a:p>
            <a:r>
              <a:rPr lang="de-DE"/>
              <a:t>Kommunikation ist implizit</a:t>
            </a:r>
          </a:p>
          <a:p>
            <a:r>
              <a:rPr lang="de-DE"/>
              <a:t>Verteilungstransparenz: Verteilung ist für die Anwendungssysteme nicht sichtbar</a:t>
            </a:r>
          </a:p>
          <a:p>
            <a:r>
              <a:rPr lang="de-DE"/>
              <a:t>Anwendungsprogramme kommunizieren über gemeinsame Datenbankobjekte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D310-EBDB-4119-BD4F-A79507217DD1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1613" cy="1268413"/>
          </a:xfrm>
        </p:spPr>
        <p:txBody>
          <a:bodyPr/>
          <a:lstStyle/>
          <a:p>
            <a:r>
              <a:rPr lang="de-DE"/>
              <a:t>Grobarchitektur eines verteilten Datenbanksystems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05000" y="2133600"/>
            <a:ext cx="5181600" cy="4114800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533400" y="2286000"/>
            <a:ext cx="1371600" cy="1752600"/>
            <a:chOff x="336" y="1440"/>
            <a:chExt cx="864" cy="1104"/>
          </a:xfrm>
        </p:grpSpPr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336" y="1440"/>
              <a:ext cx="86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Lokales  </a:t>
              </a:r>
            </a:p>
            <a:p>
              <a:r>
                <a:rPr lang="de-DE" sz="2800"/>
                <a:t>DBMS  </a:t>
              </a:r>
            </a:p>
          </p:txBody>
        </p:sp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>
              <a:off x="480" y="2208"/>
              <a:ext cx="576" cy="33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6874" name="AutoShape 10"/>
            <p:cNvCxnSpPr>
              <a:cxnSpLocks noChangeShapeType="1"/>
              <a:stCxn id="36872" idx="1"/>
              <a:endCxn id="36870" idx="2"/>
            </p:cNvCxnSpPr>
            <p:nvPr/>
          </p:nvCxnSpPr>
          <p:spPr bwMode="auto">
            <a:xfrm flipV="1">
              <a:off x="768" y="2025"/>
              <a:ext cx="0" cy="1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533400" y="4495800"/>
            <a:ext cx="1371600" cy="1752600"/>
            <a:chOff x="336" y="1440"/>
            <a:chExt cx="864" cy="1104"/>
          </a:xfrm>
        </p:grpSpPr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36" y="1440"/>
              <a:ext cx="86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Lokales  </a:t>
              </a:r>
            </a:p>
            <a:p>
              <a:r>
                <a:rPr lang="de-DE" sz="2800"/>
                <a:t>DBMS  </a:t>
              </a:r>
            </a:p>
          </p:txBody>
        </p:sp>
        <p:sp>
          <p:nvSpPr>
            <p:cNvPr id="36878" name="AutoShape 14"/>
            <p:cNvSpPr>
              <a:spLocks noChangeArrowheads="1"/>
            </p:cNvSpPr>
            <p:nvPr/>
          </p:nvSpPr>
          <p:spPr bwMode="auto">
            <a:xfrm>
              <a:off x="480" y="2208"/>
              <a:ext cx="576" cy="33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6879" name="AutoShape 15"/>
            <p:cNvCxnSpPr>
              <a:cxnSpLocks noChangeShapeType="1"/>
              <a:stCxn id="36878" idx="1"/>
              <a:endCxn id="36877" idx="2"/>
            </p:cNvCxnSpPr>
            <p:nvPr/>
          </p:nvCxnSpPr>
          <p:spPr bwMode="auto">
            <a:xfrm flipV="1">
              <a:off x="768" y="2025"/>
              <a:ext cx="0" cy="1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7086600" y="4495800"/>
            <a:ext cx="1371600" cy="1752600"/>
            <a:chOff x="336" y="1440"/>
            <a:chExt cx="864" cy="1104"/>
          </a:xfrm>
        </p:grpSpPr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336" y="1440"/>
              <a:ext cx="86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Lokales  </a:t>
              </a:r>
            </a:p>
            <a:p>
              <a:r>
                <a:rPr lang="de-DE" sz="2800"/>
                <a:t>DBMS  </a:t>
              </a:r>
            </a:p>
          </p:txBody>
        </p:sp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480" y="2208"/>
              <a:ext cx="576" cy="33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6883" name="AutoShape 19"/>
            <p:cNvCxnSpPr>
              <a:cxnSpLocks noChangeShapeType="1"/>
              <a:stCxn id="36882" idx="1"/>
              <a:endCxn id="36881" idx="2"/>
            </p:cNvCxnSpPr>
            <p:nvPr/>
          </p:nvCxnSpPr>
          <p:spPr bwMode="auto">
            <a:xfrm flipV="1">
              <a:off x="768" y="2025"/>
              <a:ext cx="0" cy="1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7086600" y="2286000"/>
            <a:ext cx="1371600" cy="1752600"/>
            <a:chOff x="336" y="1440"/>
            <a:chExt cx="864" cy="1104"/>
          </a:xfrm>
        </p:grpSpPr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336" y="1440"/>
              <a:ext cx="86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/>
                <a:t>Lokales  </a:t>
              </a:r>
            </a:p>
            <a:p>
              <a:r>
                <a:rPr lang="de-DE" sz="2800"/>
                <a:t>DBMS  </a:t>
              </a:r>
            </a:p>
          </p:txBody>
        </p:sp>
        <p:sp>
          <p:nvSpPr>
            <p:cNvPr id="36886" name="AutoShape 22"/>
            <p:cNvSpPr>
              <a:spLocks noChangeArrowheads="1"/>
            </p:cNvSpPr>
            <p:nvPr/>
          </p:nvSpPr>
          <p:spPr bwMode="auto">
            <a:xfrm>
              <a:off x="480" y="2208"/>
              <a:ext cx="576" cy="33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36887" name="AutoShape 23"/>
            <p:cNvCxnSpPr>
              <a:cxnSpLocks noChangeShapeType="1"/>
              <a:stCxn id="36886" idx="1"/>
              <a:endCxn id="36885" idx="2"/>
            </p:cNvCxnSpPr>
            <p:nvPr/>
          </p:nvCxnSpPr>
          <p:spPr bwMode="auto">
            <a:xfrm flipV="1">
              <a:off x="768" y="2025"/>
              <a:ext cx="0" cy="1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1905000" y="2286000"/>
            <a:ext cx="1143000" cy="914400"/>
          </a:xfrm>
          <a:prstGeom prst="rect">
            <a:avLst/>
          </a:prstGeom>
          <a:solidFill>
            <a:srgbClr val="B3ACA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Globale</a:t>
            </a:r>
          </a:p>
          <a:p>
            <a:r>
              <a:rPr lang="de-DE" sz="2800"/>
              <a:t>Komp.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943600" y="4495800"/>
            <a:ext cx="1143000" cy="914400"/>
          </a:xfrm>
          <a:prstGeom prst="rect">
            <a:avLst/>
          </a:prstGeom>
          <a:solidFill>
            <a:srgbClr val="B3ACA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Globale</a:t>
            </a:r>
          </a:p>
          <a:p>
            <a:r>
              <a:rPr lang="de-DE" sz="2800"/>
              <a:t>Komp.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5943600" y="2286000"/>
            <a:ext cx="1143000" cy="914400"/>
          </a:xfrm>
          <a:prstGeom prst="rect">
            <a:avLst/>
          </a:prstGeom>
          <a:solidFill>
            <a:srgbClr val="B3ACA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Globale</a:t>
            </a:r>
          </a:p>
          <a:p>
            <a:r>
              <a:rPr lang="de-DE" sz="2800"/>
              <a:t>Komp.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1905000" y="4495800"/>
            <a:ext cx="1143000" cy="914400"/>
          </a:xfrm>
          <a:prstGeom prst="rect">
            <a:avLst/>
          </a:prstGeom>
          <a:solidFill>
            <a:srgbClr val="B3ACA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Globale</a:t>
            </a:r>
          </a:p>
          <a:p>
            <a:r>
              <a:rPr lang="de-DE" sz="2800"/>
              <a:t>Komp.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971800" y="2971800"/>
            <a:ext cx="2971800" cy="1905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Kommunikations-</a:t>
            </a:r>
          </a:p>
          <a:p>
            <a:r>
              <a:rPr lang="de-DE" sz="2800"/>
              <a:t>netz</a:t>
            </a:r>
          </a:p>
        </p:txBody>
      </p:sp>
      <p:cxnSp>
        <p:nvCxnSpPr>
          <p:cNvPr id="36893" name="AutoShape 29"/>
          <p:cNvCxnSpPr>
            <a:cxnSpLocks noChangeShapeType="1"/>
            <a:stCxn id="36888" idx="3"/>
            <a:endCxn id="36868" idx="1"/>
          </p:cNvCxnSpPr>
          <p:nvPr/>
        </p:nvCxnSpPr>
        <p:spPr bwMode="auto">
          <a:xfrm>
            <a:off x="3062288" y="2743200"/>
            <a:ext cx="344487" cy="469900"/>
          </a:xfrm>
          <a:prstGeom prst="curvedConnector2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894" name="AutoShape 30"/>
          <p:cNvCxnSpPr>
            <a:cxnSpLocks noChangeShapeType="1"/>
            <a:stCxn id="36890" idx="1"/>
            <a:endCxn id="36868" idx="7"/>
          </p:cNvCxnSpPr>
          <p:nvPr/>
        </p:nvCxnSpPr>
        <p:spPr bwMode="auto">
          <a:xfrm rot="10800000" flipV="1">
            <a:off x="5508625" y="2743200"/>
            <a:ext cx="420688" cy="469900"/>
          </a:xfrm>
          <a:prstGeom prst="curvedConnector2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895" name="AutoShape 31"/>
          <p:cNvCxnSpPr>
            <a:cxnSpLocks noChangeShapeType="1"/>
            <a:stCxn id="36889" idx="1"/>
            <a:endCxn id="36868" idx="5"/>
          </p:cNvCxnSpPr>
          <p:nvPr/>
        </p:nvCxnSpPr>
        <p:spPr bwMode="auto">
          <a:xfrm rot="10800000">
            <a:off x="5508625" y="4635500"/>
            <a:ext cx="420688" cy="317500"/>
          </a:xfrm>
          <a:prstGeom prst="curvedConnector2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896" name="AutoShape 32"/>
          <p:cNvCxnSpPr>
            <a:cxnSpLocks noChangeShapeType="1"/>
            <a:stCxn id="36891" idx="3"/>
            <a:endCxn id="36868" idx="3"/>
          </p:cNvCxnSpPr>
          <p:nvPr/>
        </p:nvCxnSpPr>
        <p:spPr bwMode="auto">
          <a:xfrm flipV="1">
            <a:off x="3062288" y="4635500"/>
            <a:ext cx="344487" cy="317500"/>
          </a:xfrm>
          <a:prstGeom prst="curvedConnector2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095625" y="5684838"/>
            <a:ext cx="26606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>
                <a:solidFill>
                  <a:srgbClr val="FF33CC"/>
                </a:solidFill>
              </a:rPr>
              <a:t>Verteiltes DBMS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E32-EAD0-46FA-8D1A-DCD85D8668A8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de-DE" sz="3200"/>
              <a:t>Schema-Integration bei homogenen, eng integrierten vDBMS</a:t>
            </a:r>
            <a:endParaRPr lang="de-DE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800" name="Object 0"/>
          <p:cNvGraphicFramePr>
            <a:graphicFrameLocks noChangeAspect="1"/>
          </p:cNvGraphicFramePr>
          <p:nvPr/>
        </p:nvGraphicFramePr>
        <p:xfrm>
          <a:off x="762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7" name="Dokument" r:id="rId4" imgW="2129040" imgH="2916360" progId="Word.Document.8">
                  <p:embed/>
                </p:oleObj>
              </mc:Choice>
              <mc:Fallback>
                <p:oleObj name="Dokument" r:id="rId4" imgW="2129040" imgH="2916360" progId="Word.Document.8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1" name="Object 1"/>
          <p:cNvGraphicFramePr>
            <a:graphicFrameLocks noChangeAspect="1"/>
          </p:cNvGraphicFramePr>
          <p:nvPr/>
        </p:nvGraphicFramePr>
        <p:xfrm>
          <a:off x="1447800" y="4953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" name="Dokument" r:id="rId6" imgW="2452320" imgH="3223080" progId="Word.Document.8">
                  <p:embed/>
                </p:oleObj>
              </mc:Choice>
              <mc:Fallback>
                <p:oleObj name="Dokument" r:id="rId6" imgW="2452320" imgH="3223080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2286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9" name="Dokument" r:id="rId8" imgW="2124720" imgH="2945160" progId="Word.Document.8">
                  <p:embed/>
                </p:oleObj>
              </mc:Choice>
              <mc:Fallback>
                <p:oleObj name="Dokument" r:id="rId8" imgW="2124720" imgH="2945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27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LDB1</a:t>
            </a:r>
            <a:endParaRPr lang="de-DE" sz="280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5052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35814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0" name="Dokument" r:id="rId10" imgW="2129040" imgH="2916360" progId="Word.Document.8">
                  <p:embed/>
                </p:oleObj>
              </mc:Choice>
              <mc:Fallback>
                <p:oleObj name="Dokument" r:id="rId10" imgW="2129040" imgH="29163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51054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1" name="Dokument" r:id="rId12" imgW="2115360" imgH="2944800" progId="Word.Document.8">
                  <p:embed/>
                </p:oleObj>
              </mc:Choice>
              <mc:Fallback>
                <p:oleObj name="Dokument" r:id="rId12" imgW="2115360" imgH="29448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464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LDB2</a:t>
            </a:r>
            <a:endParaRPr lang="de-DE" sz="2800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400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6477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2" name="Dokument" r:id="rId14" imgW="2129040" imgH="2916360" progId="Word.Document.8">
                  <p:embed/>
                </p:oleObj>
              </mc:Choice>
              <mc:Fallback>
                <p:oleObj name="Dokument" r:id="rId14" imgW="2129040" imgH="291636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7162800" y="4953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3" name="Dokument" r:id="rId16" imgW="2452320" imgH="3222720" progId="Word.Document.8">
                  <p:embed/>
                </p:oleObj>
              </mc:Choice>
              <mc:Fallback>
                <p:oleObj name="Dokument" r:id="rId16" imgW="2452320" imgH="322272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9530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8001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4" name="Dokument" r:id="rId18" imgW="2115360" imgH="2944800" progId="Word.Document.8">
                  <p:embed/>
                </p:oleObj>
              </mc:Choice>
              <mc:Fallback>
                <p:oleObj name="Dokument" r:id="rId18" imgW="2115360" imgH="294480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442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LDB3</a:t>
            </a:r>
            <a:endParaRPr lang="de-DE" sz="2800"/>
          </a:p>
        </p:txBody>
      </p:sp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2590800" y="2057400"/>
            <a:ext cx="3048000" cy="2057400"/>
            <a:chOff x="1680" y="1056"/>
            <a:chExt cx="1920" cy="1296"/>
          </a:xfrm>
        </p:grpSpPr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680" y="1056"/>
              <a:ext cx="1920" cy="12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800"/>
            </a:p>
          </p:txBody>
        </p:sp>
        <p:graphicFrame>
          <p:nvGraphicFramePr>
            <p:cNvPr id="204808" name="Object 8"/>
            <p:cNvGraphicFramePr>
              <a:graphicFrameLocks noChangeAspect="1"/>
            </p:cNvGraphicFramePr>
            <p:nvPr/>
          </p:nvGraphicFramePr>
          <p:xfrm>
            <a:off x="1742" y="1152"/>
            <a:ext cx="475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5" name="Dokument" r:id="rId20" imgW="2129040" imgH="2916360" progId="Word.Document.8">
                    <p:embed/>
                  </p:oleObj>
                </mc:Choice>
                <mc:Fallback>
                  <p:oleObj name="Dokument" r:id="rId20" imgW="2129040" imgH="2916360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1152"/>
                          <a:ext cx="475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09" name="Object 9"/>
            <p:cNvGraphicFramePr>
              <a:graphicFrameLocks noChangeAspect="1"/>
            </p:cNvGraphicFramePr>
            <p:nvPr/>
          </p:nvGraphicFramePr>
          <p:xfrm>
            <a:off x="2304" y="1152"/>
            <a:ext cx="62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6" name="Dokument" r:id="rId22" imgW="2463840" imgH="2952000" progId="Word.Document.8">
                    <p:embed/>
                  </p:oleObj>
                </mc:Choice>
                <mc:Fallback>
                  <p:oleObj name="Dokument" r:id="rId22" imgW="2463840" imgH="2952000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152"/>
                          <a:ext cx="624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10" name="Object 10"/>
            <p:cNvGraphicFramePr>
              <a:graphicFrameLocks noChangeAspect="1"/>
            </p:cNvGraphicFramePr>
            <p:nvPr/>
          </p:nvGraphicFramePr>
          <p:xfrm>
            <a:off x="2984" y="1152"/>
            <a:ext cx="552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7" name="Dokument" r:id="rId24" imgW="2103840" imgH="2916360" progId="Word.Document.8">
                    <p:embed/>
                  </p:oleObj>
                </mc:Choice>
                <mc:Fallback>
                  <p:oleObj name="Dokument" r:id="rId24" imgW="2103840" imgH="2916360" progId="Word.Document.8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" y="1152"/>
                          <a:ext cx="552" cy="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438400" y="1368425"/>
            <a:ext cx="3192463" cy="676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/>
              <a:t>Globales Schema</a:t>
            </a:r>
          </a:p>
          <a:p>
            <a:pPr>
              <a:lnSpc>
                <a:spcPct val="80000"/>
              </a:lnSpc>
            </a:pPr>
            <a:r>
              <a:rPr lang="de-DE"/>
              <a:t>der verteilten Datenbank</a:t>
            </a:r>
            <a:endParaRPr lang="de-DE" sz="3600"/>
          </a:p>
        </p:txBody>
      </p:sp>
      <p:cxnSp>
        <p:nvCxnSpPr>
          <p:cNvPr id="19488" name="AutoShape 32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054100" y="4038600"/>
            <a:ext cx="20129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89" name="AutoShape 33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8064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0" name="AutoShape 34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37020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1" name="AutoShape 35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828800" y="4038600"/>
            <a:ext cx="224790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2" name="AutoShape 36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4076700" y="4038600"/>
            <a:ext cx="346710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3" name="AutoShape 37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2628900" y="3962400"/>
            <a:ext cx="24701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4" name="AutoShape 38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5099050" y="3962400"/>
            <a:ext cx="3492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95" name="AutoShape 39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5099050" y="3962400"/>
            <a:ext cx="32448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04800" y="13716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1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6629400" y="11430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AP 2</a:t>
            </a:r>
          </a:p>
        </p:txBody>
      </p:sp>
      <p:cxnSp>
        <p:nvCxnSpPr>
          <p:cNvPr id="19508" name="AutoShape 52"/>
          <p:cNvCxnSpPr>
            <a:cxnSpLocks noChangeShapeType="1"/>
            <a:stCxn id="19500" idx="2"/>
            <a:endCxn id="19483" idx="3"/>
          </p:cNvCxnSpPr>
          <p:nvPr/>
        </p:nvCxnSpPr>
        <p:spPr bwMode="auto">
          <a:xfrm rot="5400000">
            <a:off x="5905500" y="1600200"/>
            <a:ext cx="1238250" cy="17335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98" idx="2"/>
            <a:endCxn id="19483" idx="1"/>
          </p:cNvCxnSpPr>
          <p:nvPr/>
        </p:nvCxnSpPr>
        <p:spPr bwMode="auto">
          <a:xfrm rot="16200000" flipH="1">
            <a:off x="1314450" y="1828800"/>
            <a:ext cx="1009650" cy="15049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30C4-D976-40DC-AB83-C3C19BF7BCA1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Homogene, eng integr. vDBMS</a:t>
            </a:r>
            <a:endParaRPr lang="de-DE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0" y="12954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kument" r:id="rId4" imgW="8895716" imgH="5392567" progId="Word.Document.8">
                  <p:embed/>
                </p:oleObj>
              </mc:Choice>
              <mc:Fallback>
                <p:oleObj name="Dokument" r:id="rId4" imgW="8895716" imgH="539256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F848-AECA-478F-9EEF-1B97C005E72A}" type="slidenum">
              <a:rPr lang="en-US"/>
              <a:pPr/>
              <a:t>19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Homogene, eng integr. vDBMS</a:t>
            </a:r>
            <a:endParaRPr lang="de-DE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0" y="1219200"/>
          <a:ext cx="94488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kument" r:id="rId4" imgW="8992080" imgH="5438880" progId="Word.Document.8">
                  <p:embed/>
                </p:oleObj>
              </mc:Choice>
              <mc:Fallback>
                <p:oleObj name="Dokument" r:id="rId4" imgW="8992080" imgH="54388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448800" cy="543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2F8-157E-479D-9116-3DF6120E3B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E60B-E77E-4DFA-8795-FE4DB3AD86C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de-DE" sz="3200"/>
              <a:t>Schema-Integration bei föderierten</a:t>
            </a:r>
            <a:br>
              <a:rPr lang="de-DE" sz="3200"/>
            </a:br>
            <a:r>
              <a:rPr lang="de-DE" sz="3200"/>
              <a:t>verteilten Datenbanken</a:t>
            </a:r>
            <a:endParaRPr lang="de-DE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62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Dokument" r:id="rId4" imgW="2129040" imgH="2916360" progId="Word.Document.8">
                  <p:embed/>
                </p:oleObj>
              </mc:Choice>
              <mc:Fallback>
                <p:oleObj name="Dokument" r:id="rId4" imgW="2129040" imgH="291636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447800" y="4953000"/>
          <a:ext cx="749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Dokument" r:id="rId6" imgW="2452320" imgH="3222720" progId="Word.Document.8">
                  <p:embed/>
                </p:oleObj>
              </mc:Choice>
              <mc:Fallback>
                <p:oleObj name="Dokument" r:id="rId6" imgW="2452320" imgH="322272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7493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286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Dokument" r:id="rId8" imgW="2124720" imgH="2945160" progId="Word.Document.8">
                  <p:embed/>
                </p:oleObj>
              </mc:Choice>
              <mc:Fallback>
                <p:oleObj name="Dokument" r:id="rId8" imgW="2124720" imgH="294516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27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LDB1</a:t>
            </a:r>
            <a:endParaRPr lang="de-DE" sz="28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052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35814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Dokument" r:id="rId10" imgW="2129040" imgH="2916360" progId="Word.Document.8">
                  <p:embed/>
                </p:oleObj>
              </mc:Choice>
              <mc:Fallback>
                <p:oleObj name="Dokument" r:id="rId10" imgW="2129040" imgH="291636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191000" y="49530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Dokument" r:id="rId12" imgW="2115360" imgH="2944800" progId="Word.Document.8">
                  <p:embed/>
                </p:oleObj>
              </mc:Choice>
              <mc:Fallback>
                <p:oleObj name="Dokument" r:id="rId12" imgW="2115360" imgH="2944800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530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464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LDB2</a:t>
            </a:r>
            <a:endParaRPr lang="de-DE" sz="28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400800" y="4876800"/>
            <a:ext cx="23622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6477000" y="49530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Dokument" r:id="rId14" imgW="2129040" imgH="2916360" progId="Word.Document.8">
                  <p:embed/>
                </p:oleObj>
              </mc:Choice>
              <mc:Fallback>
                <p:oleObj name="Dokument" r:id="rId14" imgW="2129040" imgH="2916360" progId="Word.Documen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530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7162800" y="4953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Dokument" r:id="rId16" imgW="2452320" imgH="3222720" progId="Word.Document.8">
                  <p:embed/>
                </p:oleObj>
              </mc:Choice>
              <mc:Fallback>
                <p:oleObj name="Dokument" r:id="rId16" imgW="2452320" imgH="3222720" progId="Word.Documen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9530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8001000" y="4953000"/>
          <a:ext cx="67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Dokument" r:id="rId18" imgW="2115360" imgH="2944800" progId="Word.Document.8">
                  <p:embed/>
                </p:oleObj>
              </mc:Choice>
              <mc:Fallback>
                <p:oleObj name="Dokument" r:id="rId18" imgW="2115360" imgH="2944800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53000"/>
                        <a:ext cx="6731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442075" y="5805488"/>
            <a:ext cx="2317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Lokales Schema LDB3</a:t>
            </a:r>
            <a:endParaRPr lang="de-DE" sz="2800"/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590800" y="2057400"/>
            <a:ext cx="3048000" cy="2057400"/>
            <a:chOff x="1680" y="1056"/>
            <a:chExt cx="1920" cy="1296"/>
          </a:xfrm>
        </p:grpSpPr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680" y="1056"/>
              <a:ext cx="1920" cy="12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800"/>
            </a:p>
          </p:txBody>
        </p:sp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1742" y="1152"/>
            <a:ext cx="475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4" name="Dokument" r:id="rId20" imgW="2129040" imgH="2916360" progId="Word.Document.8">
                    <p:embed/>
                  </p:oleObj>
                </mc:Choice>
                <mc:Fallback>
                  <p:oleObj name="Dokument" r:id="rId20" imgW="2129040" imgH="2916360" progId="Word.Document.8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1152"/>
                          <a:ext cx="475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20"/>
            <p:cNvGraphicFramePr>
              <a:graphicFrameLocks noChangeAspect="1"/>
            </p:cNvGraphicFramePr>
            <p:nvPr/>
          </p:nvGraphicFramePr>
          <p:xfrm>
            <a:off x="2304" y="1152"/>
            <a:ext cx="62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5" name="Dokument" r:id="rId22" imgW="2463840" imgH="2952000" progId="Word.Document.8">
                    <p:embed/>
                  </p:oleObj>
                </mc:Choice>
                <mc:Fallback>
                  <p:oleObj name="Dokument" r:id="rId22" imgW="2463840" imgH="2952000" progId="Word.Document.8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152"/>
                          <a:ext cx="624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984" y="1152"/>
            <a:ext cx="552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6" name="Dokument" r:id="rId24" imgW="2103840" imgH="2916360" progId="Word.Document.8">
                    <p:embed/>
                  </p:oleObj>
                </mc:Choice>
                <mc:Fallback>
                  <p:oleObj name="Dokument" r:id="rId24" imgW="2103840" imgH="2916360" progId="Word.Document.8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" y="1152"/>
                          <a:ext cx="552" cy="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970088" y="1368425"/>
            <a:ext cx="4138612" cy="676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/>
              <a:t>Globales Schema der </a:t>
            </a:r>
          </a:p>
          <a:p>
            <a:pPr>
              <a:lnSpc>
                <a:spcPct val="80000"/>
              </a:lnSpc>
            </a:pPr>
            <a:r>
              <a:rPr lang="de-DE"/>
              <a:t>föderierten verteilten Datenbank</a:t>
            </a:r>
            <a:endParaRPr lang="de-DE" sz="3600"/>
          </a:p>
        </p:txBody>
      </p:sp>
      <p:cxnSp>
        <p:nvCxnSpPr>
          <p:cNvPr id="20503" name="AutoShape 23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054100" y="4038600"/>
            <a:ext cx="20129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4" name="AutoShape 24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8064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5" name="AutoShape 25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3067050" y="4038600"/>
            <a:ext cx="3702050" cy="914400"/>
          </a:xfrm>
          <a:prstGeom prst="straightConnector1">
            <a:avLst/>
          </a:prstGeom>
          <a:noFill/>
          <a:ln w="38100">
            <a:solidFill>
              <a:srgbClr val="FF33CC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6" name="AutoShape 26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1822450" y="4038600"/>
            <a:ext cx="225425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7" name="AutoShape 27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4076700" y="4038600"/>
            <a:ext cx="3467100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8" name="AutoShape 28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2628900" y="3962400"/>
            <a:ext cx="24701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09" name="AutoShape 29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4533900" y="3962400"/>
            <a:ext cx="56515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510" name="AutoShape 30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5099050" y="3962400"/>
            <a:ext cx="3238500" cy="990600"/>
          </a:xfrm>
          <a:prstGeom prst="straightConnector1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</p:cxn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304800" y="13716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GAP 1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6629400" y="11430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GAP 2</a:t>
            </a:r>
          </a:p>
          <a:p>
            <a:pPr>
              <a:lnSpc>
                <a:spcPct val="70000"/>
              </a:lnSpc>
            </a:pPr>
            <a:r>
              <a:rPr lang="de-DE" sz="1800"/>
              <a:t>globale Anw.</a:t>
            </a:r>
            <a:endParaRPr lang="de-DE" sz="2800"/>
          </a:p>
        </p:txBody>
      </p:sp>
      <p:cxnSp>
        <p:nvCxnSpPr>
          <p:cNvPr id="20513" name="AutoShape 33"/>
          <p:cNvCxnSpPr>
            <a:cxnSpLocks noChangeShapeType="1"/>
            <a:stCxn id="20512" idx="2"/>
            <a:endCxn id="20498" idx="3"/>
          </p:cNvCxnSpPr>
          <p:nvPr/>
        </p:nvCxnSpPr>
        <p:spPr bwMode="auto">
          <a:xfrm rot="5400000">
            <a:off x="5905500" y="1600200"/>
            <a:ext cx="1238250" cy="17335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0514" name="AutoShape 34"/>
          <p:cNvCxnSpPr>
            <a:cxnSpLocks noChangeShapeType="1"/>
            <a:stCxn id="20511" idx="2"/>
            <a:endCxn id="20498" idx="1"/>
          </p:cNvCxnSpPr>
          <p:nvPr/>
        </p:nvCxnSpPr>
        <p:spPr bwMode="auto">
          <a:xfrm rot="16200000" flipH="1">
            <a:off x="1314450" y="1828800"/>
            <a:ext cx="1009650" cy="15049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5029200" y="4953000"/>
          <a:ext cx="67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Dokument" r:id="rId26" imgW="1964160" imgH="2916360" progId="Word.Document.8">
                  <p:embed/>
                </p:oleObj>
              </mc:Choice>
              <mc:Fallback>
                <p:oleObj name="Dokument" r:id="rId26" imgW="1964160" imgH="2916360" progId="Word.Documen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673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7620000" y="3048000"/>
            <a:ext cx="1524000" cy="685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LAP 3.2</a:t>
            </a:r>
          </a:p>
          <a:p>
            <a:pPr>
              <a:lnSpc>
                <a:spcPct val="70000"/>
              </a:lnSpc>
            </a:pPr>
            <a:r>
              <a:rPr lang="de-DE" sz="1800"/>
              <a:t>lokale Anw.</a:t>
            </a:r>
            <a:endParaRPr lang="de-DE" sz="28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381000" y="3429000"/>
            <a:ext cx="1524000" cy="685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LAP 1.1</a:t>
            </a:r>
          </a:p>
          <a:p>
            <a:pPr>
              <a:lnSpc>
                <a:spcPct val="70000"/>
              </a:lnSpc>
            </a:pPr>
            <a:r>
              <a:rPr lang="de-DE" sz="1800"/>
              <a:t>lokale Anw.</a:t>
            </a:r>
            <a:endParaRPr lang="de-DE" sz="2800"/>
          </a:p>
        </p:txBody>
      </p:sp>
      <p:cxnSp>
        <p:nvCxnSpPr>
          <p:cNvPr id="20520" name="AutoShape 40"/>
          <p:cNvCxnSpPr>
            <a:cxnSpLocks noChangeShapeType="1"/>
            <a:stCxn id="20519" idx="2"/>
            <a:endCxn id="20483" idx="0"/>
          </p:cNvCxnSpPr>
          <p:nvPr/>
        </p:nvCxnSpPr>
        <p:spPr bwMode="auto">
          <a:xfrm>
            <a:off x="1143000" y="4133850"/>
            <a:ext cx="723900" cy="723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6324600" y="3505200"/>
            <a:ext cx="1524000" cy="685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LAP 3.1</a:t>
            </a:r>
          </a:p>
          <a:p>
            <a:pPr>
              <a:lnSpc>
                <a:spcPct val="70000"/>
              </a:lnSpc>
            </a:pPr>
            <a:r>
              <a:rPr lang="de-DE" sz="1800"/>
              <a:t>lokale Anw.</a:t>
            </a:r>
            <a:endParaRPr lang="de-DE" sz="2800"/>
          </a:p>
        </p:txBody>
      </p:sp>
      <p:cxnSp>
        <p:nvCxnSpPr>
          <p:cNvPr id="20523" name="AutoShape 43"/>
          <p:cNvCxnSpPr>
            <a:cxnSpLocks noChangeShapeType="1"/>
            <a:stCxn id="20522" idx="2"/>
            <a:endCxn id="20492" idx="0"/>
          </p:cNvCxnSpPr>
          <p:nvPr/>
        </p:nvCxnSpPr>
        <p:spPr bwMode="auto">
          <a:xfrm>
            <a:off x="7086600" y="4210050"/>
            <a:ext cx="4953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524" name="AutoShape 44"/>
          <p:cNvCxnSpPr>
            <a:cxnSpLocks noChangeShapeType="1"/>
            <a:stCxn id="20492" idx="0"/>
            <a:endCxn id="20518" idx="2"/>
          </p:cNvCxnSpPr>
          <p:nvPr/>
        </p:nvCxnSpPr>
        <p:spPr bwMode="auto">
          <a:xfrm rot="16200000">
            <a:off x="7429500" y="3905250"/>
            <a:ext cx="1104900" cy="8001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AAF-9B3F-48F3-8AE3-6253B1CA2F83}" type="slidenum">
              <a:rPr lang="en-US"/>
              <a:pPr/>
              <a:t>21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Eigenschaften föderierter verteilter Datenbanken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/>
              <a:t>nicht alle Daten sind global sichtbar</a:t>
            </a:r>
          </a:p>
          <a:p>
            <a:r>
              <a:rPr lang="de-DE" sz="2800"/>
              <a:t>neben globalen Applikationen (GAP) gibt es auch lokale Applikationen (LAP)</a:t>
            </a:r>
          </a:p>
          <a:p>
            <a:r>
              <a:rPr lang="de-DE" sz="2800"/>
              <a:t>lokale Datenbanken behalten ihre Autonomie hinsichtlich Schemaerweiterungen und Schemaänderungen (solange keine globalen Schemata betroffen sind)</a:t>
            </a:r>
          </a:p>
          <a:p>
            <a:r>
              <a:rPr lang="de-DE" sz="2800"/>
              <a:t>man unterscheidet bzgl. homogenen und heterogenen lokalen Datenbanken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794-B388-4232-BE1E-86EA18C416FA}" type="slidenum">
              <a:rPr lang="en-US"/>
              <a:pPr/>
              <a:t>22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Föderierte verteilte DBMS</a:t>
            </a:r>
            <a:endParaRPr lang="de-DE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0" y="1295400"/>
          <a:ext cx="91313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kument" r:id="rId4" imgW="8897040" imgH="5388120" progId="Word.Document.8">
                  <p:embed/>
                </p:oleObj>
              </mc:Choice>
              <mc:Fallback>
                <p:oleObj name="Dokument" r:id="rId4" imgW="8897040" imgH="53881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31300" cy="552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C51-1FEE-41A8-8467-6F2F5D79DA39}" type="slidenum">
              <a:rPr lang="en-US"/>
              <a:pPr/>
              <a:t>23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Föderierte verteilte DBMS</a:t>
            </a:r>
            <a:endParaRPr lang="de-DE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1268413"/>
          <a:ext cx="9144000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kument" r:id="rId4" imgW="8992080" imgH="5438880" progId="Word.Document.8">
                  <p:embed/>
                </p:oleObj>
              </mc:Choice>
              <mc:Fallback>
                <p:oleObj name="Dokument" r:id="rId4" imgW="8992080" imgH="54388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544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4EA0-69AE-4F5E-8433-F138C8DA2F84}" type="slidenum">
              <a:rPr lang="en-US"/>
              <a:pPr/>
              <a:t>24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Offene Multi-Datenbanksysteme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À posteriori Integration von Datenbanksysteme</a:t>
            </a:r>
          </a:p>
          <a:p>
            <a:r>
              <a:rPr lang="de-DE"/>
              <a:t>Zugriff auf „fremde“ Datenbanken</a:t>
            </a:r>
          </a:p>
          <a:p>
            <a:pPr lvl="1"/>
            <a:r>
              <a:rPr lang="de-DE"/>
              <a:t>Hotelreservierungssysteme</a:t>
            </a:r>
          </a:p>
          <a:p>
            <a:pPr lvl="1"/>
            <a:r>
              <a:rPr lang="de-DE"/>
              <a:t>Flugreservierungssysteme</a:t>
            </a:r>
          </a:p>
          <a:p>
            <a:pPr lvl="1"/>
            <a:r>
              <a:rPr lang="de-DE"/>
              <a:t>Literatur-Datenbanken</a:t>
            </a:r>
          </a:p>
          <a:p>
            <a:r>
              <a:rPr lang="de-DE"/>
              <a:t>Wegen der Bedeutung des WWW praktisch sehr relevant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51D4-681C-4FCB-966B-B6B8B3DBC7F4}" type="slidenum">
              <a:rPr lang="en-US"/>
              <a:pPr/>
              <a:t>25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Offene Multi-Datenbanksysteme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7825"/>
            <a:ext cx="9144000" cy="4656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hoher, vollständiger Grad an Autonomie der Einzelsysteme</a:t>
            </a:r>
          </a:p>
          <a:p>
            <a:pPr>
              <a:lnSpc>
                <a:spcPct val="90000"/>
              </a:lnSpc>
            </a:pPr>
            <a:r>
              <a:rPr lang="de-DE" sz="2800"/>
              <a:t>geringe Kooperation der beteiligten Systeme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keine globale Transaktionsverwaltung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black-box-Systeme</a:t>
            </a:r>
          </a:p>
          <a:p>
            <a:pPr>
              <a:lnSpc>
                <a:spcPct val="90000"/>
              </a:lnSpc>
            </a:pPr>
            <a:r>
              <a:rPr lang="de-DE" sz="2800"/>
              <a:t>Atomarität globaler Transaktionen?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Kompensation anstelle „Undo“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zB Stornierung einer Buchung</a:t>
            </a:r>
          </a:p>
          <a:p>
            <a:pPr>
              <a:lnSpc>
                <a:spcPct val="90000"/>
              </a:lnSpc>
            </a:pPr>
            <a:r>
              <a:rPr lang="de-DE" sz="2800"/>
              <a:t>Schema-Integration über sogenannte Middlewaresysteme und Wrapper </a:t>
            </a:r>
            <a:endParaRPr lang="de-DE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1ECE-3C7B-437D-BED8-6E4467AD9B95}" type="slidenum">
              <a:rPr lang="en-US"/>
              <a:pPr/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 im </a:t>
            </a:r>
            <a:br>
              <a:rPr lang="de-DE"/>
            </a:br>
            <a:r>
              <a:rPr lang="de-DE"/>
              <a:t>Middleware System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690563" y="4953000"/>
            <a:ext cx="1981200" cy="1443038"/>
          </a:xfrm>
          <a:prstGeom prst="can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 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85800" y="5408613"/>
          <a:ext cx="9890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Dokument" r:id="rId4" imgW="993240" imgH="1005480" progId="Word.Document.8">
                  <p:embed/>
                </p:oleObj>
              </mc:Choice>
              <mc:Fallback>
                <p:oleObj name="Dokument" r:id="rId4" imgW="993240" imgH="100548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08613"/>
                        <a:ext cx="989013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752600" y="5410200"/>
            <a:ext cx="762000" cy="9144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05000" y="57150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S</a:t>
            </a:r>
            <a:endParaRPr lang="de-DE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A</a:t>
            </a:r>
            <a:endParaRPr lang="de-DE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6858000" y="4953000"/>
            <a:ext cx="1981200" cy="1412875"/>
          </a:xfrm>
          <a:prstGeom prst="can">
            <a:avLst>
              <a:gd name="adj" fmla="val 2508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7164388" y="5351463"/>
          <a:ext cx="16573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Dokument" r:id="rId6" imgW="1681560" imgH="1040040" progId="Word.Document.8">
                  <p:embed/>
                </p:oleObj>
              </mc:Choice>
              <mc:Fallback>
                <p:oleObj name="Dokument" r:id="rId6" imgW="1681560" imgH="104004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351463"/>
                        <a:ext cx="165735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934200" y="4953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B</a:t>
            </a:r>
            <a:endParaRPr lang="de-DE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590800" y="1600200"/>
            <a:ext cx="3352800" cy="2590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895600" y="37338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4876800" y="28956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 rot="5515835">
            <a:off x="4118768" y="23582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 rot="5515835">
            <a:off x="3051968" y="29678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3962400" y="1676400"/>
            <a:ext cx="741363" cy="311150"/>
            <a:chOff x="2832" y="3452"/>
            <a:chExt cx="467" cy="196"/>
          </a:xfrm>
        </p:grpSpPr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3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307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2976" y="3552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24"/>
                    <a:pt x="96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3218" y="3452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2832" y="3456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48150" name="AutoShape 22"/>
          <p:cNvCxnSpPr>
            <a:cxnSpLocks noChangeShapeType="1"/>
            <a:stCxn id="48143" idx="1"/>
            <a:endCxn id="48142" idx="2"/>
          </p:cNvCxnSpPr>
          <p:nvPr/>
        </p:nvCxnSpPr>
        <p:spPr bwMode="auto">
          <a:xfrm flipV="1">
            <a:off x="3176588" y="2544763"/>
            <a:ext cx="854075" cy="615950"/>
          </a:xfrm>
          <a:prstGeom prst="curvedConnector3">
            <a:avLst>
              <a:gd name="adj1" fmla="val -446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1" name="AutoShape 23"/>
          <p:cNvCxnSpPr>
            <a:cxnSpLocks noChangeShapeType="1"/>
            <a:stCxn id="48141" idx="0"/>
            <a:endCxn id="48142" idx="0"/>
          </p:cNvCxnSpPr>
          <p:nvPr/>
        </p:nvCxnSpPr>
        <p:spPr bwMode="auto">
          <a:xfrm rot="5400000" flipH="1">
            <a:off x="4734719" y="2258219"/>
            <a:ext cx="338137" cy="936625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2" name="AutoShape 24"/>
          <p:cNvCxnSpPr>
            <a:cxnSpLocks noChangeShapeType="1"/>
            <a:stCxn id="48140" idx="0"/>
            <a:endCxn id="48143" idx="0"/>
          </p:cNvCxnSpPr>
          <p:nvPr/>
        </p:nvCxnSpPr>
        <p:spPr bwMode="auto">
          <a:xfrm rot="16200000">
            <a:off x="3058319" y="3423444"/>
            <a:ext cx="566737" cy="53975"/>
          </a:xfrm>
          <a:prstGeom prst="curvedConnector4">
            <a:avLst>
              <a:gd name="adj1" fmla="val 39778"/>
              <a:gd name="adj2" fmla="val 5117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3" name="AutoShape 25"/>
          <p:cNvCxnSpPr>
            <a:cxnSpLocks noChangeShapeType="1"/>
            <a:stCxn id="0" idx="0"/>
            <a:endCxn id="48141" idx="2"/>
          </p:cNvCxnSpPr>
          <p:nvPr/>
        </p:nvCxnSpPr>
        <p:spPr bwMode="auto">
          <a:xfrm rot="5400000" flipH="1">
            <a:off x="5238750" y="3486150"/>
            <a:ext cx="304800" cy="38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4" name="AutoShape 26"/>
          <p:cNvCxnSpPr>
            <a:cxnSpLocks noChangeShapeType="1"/>
            <a:stCxn id="48142" idx="1"/>
            <a:endCxn id="48146" idx="4"/>
          </p:cNvCxnSpPr>
          <p:nvPr/>
        </p:nvCxnSpPr>
        <p:spPr bwMode="auto">
          <a:xfrm flipV="1">
            <a:off x="4243388" y="1997075"/>
            <a:ext cx="214312" cy="554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5" name="AutoShape 27"/>
          <p:cNvCxnSpPr>
            <a:cxnSpLocks noChangeShapeType="1"/>
            <a:stCxn id="48133" idx="0"/>
            <a:endCxn id="48140" idx="2"/>
          </p:cNvCxnSpPr>
          <p:nvPr/>
        </p:nvCxnSpPr>
        <p:spPr bwMode="auto">
          <a:xfrm rot="16200000">
            <a:off x="2114550" y="4210050"/>
            <a:ext cx="1219200" cy="1181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156" name="AutoShape 28"/>
          <p:cNvCxnSpPr>
            <a:cxnSpLocks noChangeShapeType="1"/>
            <a:stCxn id="0" idx="0"/>
            <a:endCxn id="48143" idx="2"/>
          </p:cNvCxnSpPr>
          <p:nvPr/>
        </p:nvCxnSpPr>
        <p:spPr bwMode="auto">
          <a:xfrm rot="16200000">
            <a:off x="945357" y="3390106"/>
            <a:ext cx="2254250" cy="17827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5943600" y="1600200"/>
            <a:ext cx="1371600" cy="25908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>
            <a:off x="6096000" y="16764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/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6172200" y="22860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 rot="16200000">
            <a:off x="6074568" y="2612232"/>
            <a:ext cx="2817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b="1">
                <a:solidFill>
                  <a:schemeClr val="bg2"/>
                </a:solidFill>
                <a:latin typeface="Arial" charset="0"/>
              </a:rPr>
              <a:t>User-defined operators</a:t>
            </a:r>
            <a:endParaRPr lang="de-DE" sz="14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8161" name="Object 33"/>
          <p:cNvGraphicFramePr>
            <a:graphicFrameLocks noChangeAspect="1"/>
          </p:cNvGraphicFramePr>
          <p:nvPr/>
        </p:nvGraphicFramePr>
        <p:xfrm>
          <a:off x="1828800" y="2514600"/>
          <a:ext cx="9890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Dokument" r:id="rId8" imgW="993240" imgH="1005480" progId="Word.Document.8">
                  <p:embed/>
                </p:oleObj>
              </mc:Choice>
              <mc:Fallback>
                <p:oleObj name="Dokument" r:id="rId8" imgW="993240" imgH="1005480" progId="Word.Documen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989013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2" name="Object 34"/>
          <p:cNvGraphicFramePr>
            <a:graphicFrameLocks noChangeAspect="1"/>
          </p:cNvGraphicFramePr>
          <p:nvPr/>
        </p:nvGraphicFramePr>
        <p:xfrm>
          <a:off x="5334000" y="3886200"/>
          <a:ext cx="16573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Dokument" r:id="rId9" imgW="1681560" imgH="1040040" progId="Word.Document.8">
                  <p:embed/>
                </p:oleObj>
              </mc:Choice>
              <mc:Fallback>
                <p:oleObj name="Dokument" r:id="rId9" imgW="1681560" imgH="1040040" progId="Word.Document.8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165735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3" name="AutoShape 35"/>
          <p:cNvSpPr>
            <a:spLocks noChangeArrowheads="1"/>
          </p:cNvSpPr>
          <p:nvPr/>
        </p:nvSpPr>
        <p:spPr bwMode="auto">
          <a:xfrm>
            <a:off x="3429000" y="4038600"/>
            <a:ext cx="762000" cy="9144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64" name="Object 36"/>
          <p:cNvGraphicFramePr>
            <a:graphicFrameLocks noChangeAspect="1"/>
          </p:cNvGraphicFramePr>
          <p:nvPr/>
        </p:nvGraphicFramePr>
        <p:xfrm>
          <a:off x="5181600" y="3657600"/>
          <a:ext cx="457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Formel" r:id="rId10" imgW="152280" imgH="139680" progId="Equation.3">
                  <p:embed/>
                </p:oleObj>
              </mc:Choice>
              <mc:Fallback>
                <p:oleObj name="Formel" r:id="rId10" imgW="152280" imgH="1396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4572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165" name="AutoShape 37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6066632" y="3425031"/>
            <a:ext cx="1270000" cy="25828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352800" y="4572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000">
                <a:latin typeface="Tahoma" pitchFamily="34" charset="0"/>
              </a:rPr>
              <a:t>Heavy data shipping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B2E9-DEF1-4DED-8527-AF3DA032DEF2}" type="slidenum">
              <a:rPr lang="en-US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14400" y="3657600"/>
            <a:ext cx="1981200" cy="1295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4038600" y="5181600"/>
            <a:ext cx="1828800" cy="1447800"/>
          </a:xfrm>
          <a:prstGeom prst="can">
            <a:avLst>
              <a:gd name="adj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76600" y="1295400"/>
            <a:ext cx="2819400" cy="2362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733800" y="32004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105400" y="23622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 rot="5515835">
            <a:off x="4423568" y="19010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5515835">
            <a:off x="3509168" y="24344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4191000" y="1295400"/>
            <a:ext cx="741363" cy="311150"/>
            <a:chOff x="2832" y="3452"/>
            <a:chExt cx="467" cy="196"/>
          </a:xfrm>
        </p:grpSpPr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283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307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2976" y="3552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24"/>
                    <a:pt x="96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auto">
            <a:xfrm>
              <a:off x="3218" y="3452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auto">
            <a:xfrm>
              <a:off x="2832" y="3456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5311" name="AutoShape 15"/>
          <p:cNvCxnSpPr>
            <a:cxnSpLocks noChangeShapeType="1"/>
            <a:stCxn id="55302" idx="0"/>
            <a:endCxn id="55303" idx="0"/>
          </p:cNvCxnSpPr>
          <p:nvPr/>
        </p:nvCxnSpPr>
        <p:spPr bwMode="auto">
          <a:xfrm rot="5400000" flipH="1">
            <a:off x="5039519" y="1801019"/>
            <a:ext cx="261937" cy="86042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4572000" y="60960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4419600" y="55626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0386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Fct-Provider</a:t>
            </a:r>
            <a:endParaRPr lang="de-DE"/>
          </a:p>
        </p:txBody>
      </p:sp>
      <p:cxnSp>
        <p:nvCxnSpPr>
          <p:cNvPr id="55315" name="AutoShape 19"/>
          <p:cNvCxnSpPr>
            <a:cxnSpLocks noChangeShapeType="1"/>
            <a:stCxn id="55301" idx="0"/>
            <a:endCxn id="55304" idx="0"/>
          </p:cNvCxnSpPr>
          <p:nvPr/>
        </p:nvCxnSpPr>
        <p:spPr bwMode="auto">
          <a:xfrm rot="5400000" flipH="1">
            <a:off x="3706019" y="2753519"/>
            <a:ext cx="566737" cy="3270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5638800" y="3200400"/>
          <a:ext cx="457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Formel" r:id="rId4" imgW="152280" imgH="139680" progId="Equation.3">
                  <p:embed/>
                </p:oleObj>
              </mc:Choice>
              <mc:Fallback>
                <p:oleObj name="Formel" r:id="rId4" imgW="152280" imgH="1396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00400"/>
                        <a:ext cx="4572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317" name="AutoShape 21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6187282" y="3304381"/>
            <a:ext cx="1409700" cy="20494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8" name="AutoShape 22"/>
          <p:cNvCxnSpPr>
            <a:cxnSpLocks noChangeShapeType="1"/>
            <a:stCxn id="0" idx="0"/>
            <a:endCxn id="55302" idx="2"/>
          </p:cNvCxnSpPr>
          <p:nvPr/>
        </p:nvCxnSpPr>
        <p:spPr bwMode="auto">
          <a:xfrm rot="5400000" flipH="1">
            <a:off x="5543550" y="2876550"/>
            <a:ext cx="3810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9" name="AutoShape 23"/>
          <p:cNvCxnSpPr>
            <a:cxnSpLocks noChangeShapeType="1"/>
            <a:stCxn id="55313" idx="3"/>
            <a:endCxn id="55302" idx="1"/>
          </p:cNvCxnSpPr>
          <p:nvPr/>
        </p:nvCxnSpPr>
        <p:spPr bwMode="auto">
          <a:xfrm flipH="1" flipV="1">
            <a:off x="5105400" y="2673350"/>
            <a:ext cx="304800" cy="3200400"/>
          </a:xfrm>
          <a:prstGeom prst="curvedConnector5">
            <a:avLst>
              <a:gd name="adj1" fmla="val -75000"/>
              <a:gd name="adj2" fmla="val 52579"/>
              <a:gd name="adj3" fmla="val 175000"/>
            </a:avLst>
          </a:prstGeom>
          <a:noFill/>
          <a:ln w="57150">
            <a:solidFill>
              <a:srgbClr val="6699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919163" y="4800600"/>
            <a:ext cx="1981200" cy="1443038"/>
          </a:xfrm>
          <a:prstGeom prst="can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914400" y="5256213"/>
          <a:ext cx="9890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Dokument" r:id="rId6" imgW="993240" imgH="1005480" progId="Word.Document.8">
                  <p:embed/>
                </p:oleObj>
              </mc:Choice>
              <mc:Fallback>
                <p:oleObj name="Dokument" r:id="rId6" imgW="993240" imgH="1005480" progId="Word.Documen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6213"/>
                        <a:ext cx="989013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1981200" y="5257800"/>
            <a:ext cx="762000" cy="9144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2133600" y="55626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S</a:t>
            </a:r>
            <a:endParaRPr lang="de-DE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9906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A</a:t>
            </a:r>
            <a:endParaRPr lang="de-DE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781800" y="3352800"/>
            <a:ext cx="1981200" cy="1447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6781800" y="4648200"/>
            <a:ext cx="1981200" cy="1366838"/>
          </a:xfrm>
          <a:prstGeom prst="can">
            <a:avLst>
              <a:gd name="adj" fmla="val 2508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5327" name="Object 31"/>
          <p:cNvGraphicFramePr>
            <a:graphicFrameLocks noChangeAspect="1"/>
          </p:cNvGraphicFramePr>
          <p:nvPr/>
        </p:nvGraphicFramePr>
        <p:xfrm>
          <a:off x="7088188" y="5033963"/>
          <a:ext cx="16573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Dokument" r:id="rId8" imgW="1681560" imgH="1040040" progId="Word.Document.8">
                  <p:embed/>
                </p:oleObj>
              </mc:Choice>
              <mc:Fallback>
                <p:oleObj name="Dokument" r:id="rId8" imgW="1681560" imgH="1040040" progId="Word.Document.8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5033963"/>
                        <a:ext cx="165735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6858000" y="4648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B</a:t>
            </a:r>
            <a:endParaRPr lang="de-DE"/>
          </a:p>
        </p:txBody>
      </p:sp>
      <p:cxnSp>
        <p:nvCxnSpPr>
          <p:cNvPr id="55329" name="AutoShape 33"/>
          <p:cNvCxnSpPr>
            <a:cxnSpLocks noChangeShapeType="1"/>
            <a:stCxn id="55303" idx="1"/>
            <a:endCxn id="55307" idx="4"/>
          </p:cNvCxnSpPr>
          <p:nvPr/>
        </p:nvCxnSpPr>
        <p:spPr bwMode="auto">
          <a:xfrm flipV="1">
            <a:off x="4548188" y="1616075"/>
            <a:ext cx="138112" cy="477838"/>
          </a:xfrm>
          <a:prstGeom prst="curvedConnector4">
            <a:avLst>
              <a:gd name="adj1" fmla="val -13796"/>
              <a:gd name="adj2" fmla="val 6378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330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9063" cy="1268413"/>
          </a:xfrm>
        </p:spPr>
        <p:txBody>
          <a:bodyPr/>
          <a:lstStyle/>
          <a:p>
            <a:r>
              <a:rPr lang="de-DE"/>
              <a:t>Goal: Ubiquitous, Open Query Processing Capabilities</a:t>
            </a:r>
          </a:p>
        </p:txBody>
      </p:sp>
      <p:cxnSp>
        <p:nvCxnSpPr>
          <p:cNvPr id="55331" name="AutoShape 35"/>
          <p:cNvCxnSpPr>
            <a:cxnSpLocks noChangeShapeType="1"/>
            <a:stCxn id="55322" idx="0"/>
            <a:endCxn id="55301" idx="2"/>
          </p:cNvCxnSpPr>
          <p:nvPr/>
        </p:nvCxnSpPr>
        <p:spPr bwMode="auto">
          <a:xfrm flipV="1">
            <a:off x="2362200" y="3657600"/>
            <a:ext cx="1790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32" name="AutoShape 36"/>
          <p:cNvCxnSpPr>
            <a:cxnSpLocks noChangeShapeType="1"/>
            <a:stCxn id="0" idx="0"/>
            <a:endCxn id="55304" idx="2"/>
          </p:cNvCxnSpPr>
          <p:nvPr/>
        </p:nvCxnSpPr>
        <p:spPr bwMode="auto">
          <a:xfrm rot="16200000">
            <a:off x="1097757" y="2932906"/>
            <a:ext cx="2635250" cy="20113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4267200" y="4222750"/>
            <a:ext cx="120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2000">
                <a:solidFill>
                  <a:srgbClr val="669900"/>
                </a:solidFill>
                <a:latin typeface="Arial" charset="0"/>
              </a:rPr>
              <a:t>Load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2000">
                <a:solidFill>
                  <a:srgbClr val="669900"/>
                </a:solidFill>
                <a:latin typeface="Arial" charset="0"/>
              </a:rPr>
              <a:t>functions</a:t>
            </a:r>
            <a:endParaRPr lang="de-DE" sz="200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55334" name="AutoShape 38"/>
          <p:cNvCxnSpPr>
            <a:cxnSpLocks noChangeShapeType="1"/>
            <a:stCxn id="55312" idx="1"/>
            <a:endCxn id="55301" idx="2"/>
          </p:cNvCxnSpPr>
          <p:nvPr/>
        </p:nvCxnSpPr>
        <p:spPr bwMode="auto">
          <a:xfrm rot="10800000">
            <a:off x="4152900" y="3657600"/>
            <a:ext cx="419100" cy="2749550"/>
          </a:xfrm>
          <a:prstGeom prst="curvedConnector2">
            <a:avLst/>
          </a:prstGeom>
          <a:noFill/>
          <a:ln w="57150">
            <a:solidFill>
              <a:srgbClr val="6699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55335" name="AutoShape 39"/>
          <p:cNvCxnSpPr>
            <a:cxnSpLocks noChangeShapeType="1"/>
            <a:stCxn id="55304" idx="1"/>
            <a:endCxn id="55303" idx="2"/>
          </p:cNvCxnSpPr>
          <p:nvPr/>
        </p:nvCxnSpPr>
        <p:spPr bwMode="auto">
          <a:xfrm flipV="1">
            <a:off x="3633788" y="2087563"/>
            <a:ext cx="701675" cy="539750"/>
          </a:xfrm>
          <a:prstGeom prst="curvedConnector3">
            <a:avLst>
              <a:gd name="adj1" fmla="val -74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 autoUpdateAnimBg="0"/>
      <p:bldP spid="55301" grpId="0" animBg="1" autoUpdateAnimBg="0"/>
      <p:bldP spid="55302" grpId="0" animBg="1" autoUpdateAnimBg="0"/>
      <p:bldP spid="553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E5AE-5C6D-40E9-B6A4-EA0D33920BAD}" type="slidenum">
              <a:rPr lang="en-US"/>
              <a:pPr/>
              <a:t>28</a:t>
            </a:fld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14400" y="3657600"/>
            <a:ext cx="1981200" cy="1295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038600" y="5181600"/>
            <a:ext cx="1828800" cy="1447800"/>
          </a:xfrm>
          <a:prstGeom prst="can">
            <a:avLst>
              <a:gd name="adj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276600" y="1295400"/>
            <a:ext cx="2819400" cy="914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781800" y="3352800"/>
            <a:ext cx="1981200" cy="1447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6781800" y="4648200"/>
            <a:ext cx="1981200" cy="1366838"/>
          </a:xfrm>
          <a:prstGeom prst="can">
            <a:avLst>
              <a:gd name="adj" fmla="val 2508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7088188" y="5033963"/>
          <a:ext cx="16573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Dokument" r:id="rId4" imgW="1681560" imgH="1040040" progId="Word.Document.8">
                  <p:embed/>
                </p:oleObj>
              </mc:Choice>
              <mc:Fallback>
                <p:oleObj name="Dokument" r:id="rId4" imgW="1681560" imgH="104004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5033963"/>
                        <a:ext cx="165735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2057400" y="41910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7391400" y="33528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5515835">
            <a:off x="4423568" y="19010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 rot="5515835">
            <a:off x="1375568" y="3577432"/>
            <a:ext cx="227013" cy="387350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4191000" y="1295400"/>
            <a:ext cx="741363" cy="311150"/>
            <a:chOff x="2832" y="3452"/>
            <a:chExt cx="467" cy="196"/>
          </a:xfrm>
        </p:grpSpPr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283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3072" y="3552"/>
              <a:ext cx="144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2976" y="3552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24"/>
                    <a:pt x="96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3218" y="3452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2832" y="3456"/>
              <a:ext cx="81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9" y="47"/>
                </a:cxn>
                <a:cxn ang="0">
                  <a:pos x="63" y="0"/>
                </a:cxn>
                <a:cxn ang="0">
                  <a:pos x="78" y="24"/>
                </a:cxn>
                <a:cxn ang="0">
                  <a:pos x="78" y="78"/>
                </a:cxn>
              </a:cxnLst>
              <a:rect l="0" t="0" r="r" b="b"/>
              <a:pathLst>
                <a:path w="81" h="133">
                  <a:moveTo>
                    <a:pt x="0" y="133"/>
                  </a:moveTo>
                  <a:cubicBezTo>
                    <a:pt x="9" y="91"/>
                    <a:pt x="10" y="77"/>
                    <a:pt x="39" y="47"/>
                  </a:cubicBezTo>
                  <a:cubicBezTo>
                    <a:pt x="41" y="41"/>
                    <a:pt x="53" y="0"/>
                    <a:pt x="63" y="0"/>
                  </a:cubicBezTo>
                  <a:cubicBezTo>
                    <a:pt x="72" y="0"/>
                    <a:pt x="76" y="15"/>
                    <a:pt x="78" y="24"/>
                  </a:cubicBezTo>
                  <a:cubicBezTo>
                    <a:pt x="81" y="42"/>
                    <a:pt x="78" y="60"/>
                    <a:pt x="78" y="7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1218" name="AutoShape 18"/>
          <p:cNvCxnSpPr>
            <a:cxnSpLocks noChangeShapeType="1"/>
            <a:stCxn id="51209" idx="0"/>
            <a:endCxn id="51210" idx="0"/>
          </p:cNvCxnSpPr>
          <p:nvPr/>
        </p:nvCxnSpPr>
        <p:spPr bwMode="auto">
          <a:xfrm rot="5400000" flipH="1">
            <a:off x="5687219" y="1153319"/>
            <a:ext cx="1252537" cy="314642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4572000" y="6096000"/>
            <a:ext cx="838200" cy="457200"/>
          </a:xfrm>
          <a:prstGeom prst="upArrowCallout">
            <a:avLst>
              <a:gd name="adj1" fmla="val 45833"/>
              <a:gd name="adj2" fmla="val 22917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wrap_S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4419600" y="5562600"/>
            <a:ext cx="990600" cy="457200"/>
          </a:xfrm>
          <a:prstGeom prst="upArrowCallout">
            <a:avLst>
              <a:gd name="adj1" fmla="val 54167"/>
              <a:gd name="adj2" fmla="val 27083"/>
              <a:gd name="adj3" fmla="val 14236"/>
              <a:gd name="adj4" fmla="val 642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600" b="1">
                <a:solidFill>
                  <a:schemeClr val="bg1"/>
                </a:solidFill>
              </a:rPr>
              <a:t>thumbnail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40386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Fct-Provider</a:t>
            </a:r>
            <a:endParaRPr lang="de-DE"/>
          </a:p>
        </p:txBody>
      </p:sp>
      <p:cxnSp>
        <p:nvCxnSpPr>
          <p:cNvPr id="51222" name="AutoShape 22"/>
          <p:cNvCxnSpPr>
            <a:cxnSpLocks noChangeShapeType="1"/>
            <a:stCxn id="51208" idx="0"/>
            <a:endCxn id="51211" idx="0"/>
          </p:cNvCxnSpPr>
          <p:nvPr/>
        </p:nvCxnSpPr>
        <p:spPr bwMode="auto">
          <a:xfrm rot="5400000" flipH="1">
            <a:off x="1877219" y="3591719"/>
            <a:ext cx="414337" cy="784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51223" name="Object 23"/>
          <p:cNvGraphicFramePr>
            <a:graphicFrameLocks noChangeAspect="1"/>
          </p:cNvGraphicFramePr>
          <p:nvPr/>
        </p:nvGraphicFramePr>
        <p:xfrm>
          <a:off x="7772400" y="4114800"/>
          <a:ext cx="457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Formel" r:id="rId6" imgW="152280" imgH="139680" progId="Equation.3">
                  <p:embed/>
                </p:oleObj>
              </mc:Choice>
              <mc:Fallback>
                <p:oleObj name="Formel" r:id="rId6" imgW="152280" imgH="1396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114800"/>
                        <a:ext cx="4572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24" name="AutoShape 24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7711282" y="4744244"/>
            <a:ext cx="495300" cy="841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5" name="AutoShape 25"/>
          <p:cNvCxnSpPr>
            <a:cxnSpLocks noChangeShapeType="1"/>
            <a:stCxn id="0" idx="0"/>
            <a:endCxn id="51209" idx="2"/>
          </p:cNvCxnSpPr>
          <p:nvPr/>
        </p:nvCxnSpPr>
        <p:spPr bwMode="auto">
          <a:xfrm rot="5400000" flipH="1">
            <a:off x="7791450" y="3905250"/>
            <a:ext cx="304800" cy="114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6" name="AutoShape 26"/>
          <p:cNvCxnSpPr>
            <a:cxnSpLocks noChangeShapeType="1"/>
            <a:stCxn id="51220" idx="3"/>
            <a:endCxn id="51209" idx="1"/>
          </p:cNvCxnSpPr>
          <p:nvPr/>
        </p:nvCxnSpPr>
        <p:spPr bwMode="auto">
          <a:xfrm flipV="1">
            <a:off x="5410200" y="3663950"/>
            <a:ext cx="1981200" cy="22098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6699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919163" y="4800600"/>
            <a:ext cx="1981200" cy="1443038"/>
          </a:xfrm>
          <a:prstGeom prst="can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914400" y="5256213"/>
          <a:ext cx="9890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Dokument" r:id="rId8" imgW="993240" imgH="1005480" progId="Word.Document.8">
                  <p:embed/>
                </p:oleObj>
              </mc:Choice>
              <mc:Fallback>
                <p:oleObj name="Dokument" r:id="rId8" imgW="993240" imgH="1005480" progId="Word.Documen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6213"/>
                        <a:ext cx="989013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9" name="AutoShape 29"/>
          <p:cNvSpPr>
            <a:spLocks noChangeArrowheads="1"/>
          </p:cNvSpPr>
          <p:nvPr/>
        </p:nvSpPr>
        <p:spPr bwMode="auto">
          <a:xfrm>
            <a:off x="1981200" y="5257800"/>
            <a:ext cx="762000" cy="9144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2133600" y="55626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S</a:t>
            </a:r>
            <a:endParaRPr lang="de-DE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906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A</a:t>
            </a:r>
            <a:endParaRPr lang="de-DE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6858000" y="4648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/>
              <a:t>Data-Provider B</a:t>
            </a:r>
            <a:endParaRPr lang="de-DE"/>
          </a:p>
        </p:txBody>
      </p:sp>
      <p:cxnSp>
        <p:nvCxnSpPr>
          <p:cNvPr id="51233" name="AutoShape 33"/>
          <p:cNvCxnSpPr>
            <a:cxnSpLocks noChangeShapeType="1"/>
            <a:stCxn id="51210" idx="1"/>
            <a:endCxn id="51214" idx="4"/>
          </p:cNvCxnSpPr>
          <p:nvPr/>
        </p:nvCxnSpPr>
        <p:spPr bwMode="auto">
          <a:xfrm flipV="1">
            <a:off x="4548188" y="1616075"/>
            <a:ext cx="138112" cy="477838"/>
          </a:xfrm>
          <a:prstGeom prst="curvedConnector4">
            <a:avLst>
              <a:gd name="adj1" fmla="val -13796"/>
              <a:gd name="adj2" fmla="val 6378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3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9063" cy="1268413"/>
          </a:xfrm>
        </p:spPr>
        <p:txBody>
          <a:bodyPr/>
          <a:lstStyle/>
          <a:p>
            <a:r>
              <a:rPr lang="de-DE">
                <a:solidFill>
                  <a:srgbClr val="0000FF"/>
                </a:solidFill>
              </a:rPr>
              <a:t>ObjectGlobe</a:t>
            </a:r>
            <a:r>
              <a:rPr lang="de-DE"/>
              <a:t>: </a:t>
            </a:r>
            <a:r>
              <a:rPr lang="de-DE" sz="3600"/>
              <a:t>Ubiquitous, Open Query Processing Capabilities</a:t>
            </a:r>
            <a:endParaRPr lang="de-DE"/>
          </a:p>
        </p:txBody>
      </p:sp>
      <p:cxnSp>
        <p:nvCxnSpPr>
          <p:cNvPr id="51235" name="AutoShape 35"/>
          <p:cNvCxnSpPr>
            <a:cxnSpLocks noChangeShapeType="1"/>
            <a:stCxn id="51229" idx="0"/>
            <a:endCxn id="51208" idx="2"/>
          </p:cNvCxnSpPr>
          <p:nvPr/>
        </p:nvCxnSpPr>
        <p:spPr bwMode="auto">
          <a:xfrm flipV="1">
            <a:off x="2362200" y="4648200"/>
            <a:ext cx="1143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36" name="AutoShape 36"/>
          <p:cNvCxnSpPr>
            <a:cxnSpLocks noChangeShapeType="1"/>
            <a:stCxn id="0" idx="0"/>
            <a:endCxn id="51211" idx="2"/>
          </p:cNvCxnSpPr>
          <p:nvPr/>
        </p:nvCxnSpPr>
        <p:spPr bwMode="auto">
          <a:xfrm rot="5400000" flipH="1">
            <a:off x="602457" y="4448969"/>
            <a:ext cx="1492250" cy="122237"/>
          </a:xfrm>
          <a:prstGeom prst="curvedConnector4">
            <a:avLst>
              <a:gd name="adj1" fmla="val 45745"/>
              <a:gd name="adj2" fmla="val 2844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4267200" y="4222750"/>
            <a:ext cx="1200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2000">
                <a:solidFill>
                  <a:srgbClr val="669900"/>
                </a:solidFill>
                <a:latin typeface="Arial" charset="0"/>
              </a:rPr>
              <a:t>Load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sz="2000">
                <a:solidFill>
                  <a:srgbClr val="669900"/>
                </a:solidFill>
                <a:latin typeface="Arial" charset="0"/>
              </a:rPr>
              <a:t>functions</a:t>
            </a:r>
            <a:endParaRPr lang="de-DE" sz="200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51238" name="AutoShape 38"/>
          <p:cNvCxnSpPr>
            <a:cxnSpLocks noChangeShapeType="1"/>
            <a:stCxn id="51219" idx="1"/>
            <a:endCxn id="51208" idx="2"/>
          </p:cNvCxnSpPr>
          <p:nvPr/>
        </p:nvCxnSpPr>
        <p:spPr bwMode="auto">
          <a:xfrm rot="10800000">
            <a:off x="2476500" y="4648200"/>
            <a:ext cx="2095500" cy="1758950"/>
          </a:xfrm>
          <a:prstGeom prst="curvedConnector2">
            <a:avLst/>
          </a:prstGeom>
          <a:noFill/>
          <a:ln w="57150">
            <a:solidFill>
              <a:srgbClr val="6699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51239" name="AutoShape 39"/>
          <p:cNvCxnSpPr>
            <a:cxnSpLocks noChangeShapeType="1"/>
            <a:stCxn id="51211" idx="1"/>
            <a:endCxn id="51210" idx="2"/>
          </p:cNvCxnSpPr>
          <p:nvPr/>
        </p:nvCxnSpPr>
        <p:spPr bwMode="auto">
          <a:xfrm flipV="1">
            <a:off x="1500188" y="2087563"/>
            <a:ext cx="2835275" cy="1682750"/>
          </a:xfrm>
          <a:prstGeom prst="curvedConnector3">
            <a:avLst>
              <a:gd name="adj1" fmla="val -89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 autoUpdateAnimBg="0"/>
      <p:bldP spid="5120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677C-67F2-46F1-B90B-0B9C606DAFD1}" type="slidenum">
              <a:rPr lang="en-US"/>
              <a:pPr/>
              <a:t>29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Offene Multi-Datenbanksysteme</a:t>
            </a:r>
            <a:endParaRPr lang="de-DE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0" y="12954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kument" r:id="rId4" imgW="8897040" imgH="5388120" progId="Word.Document.8">
                  <p:embed/>
                </p:oleObj>
              </mc:Choice>
              <mc:Fallback>
                <p:oleObj name="Dokument" r:id="rId4" imgW="8897040" imgH="53881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BB28-601F-4CF9-869D-71B2FB095ACF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7772400" cy="1143000"/>
          </a:xfrm>
        </p:spPr>
        <p:txBody>
          <a:bodyPr/>
          <a:lstStyle/>
          <a:p>
            <a:r>
              <a:rPr lang="de-DE"/>
              <a:t>Literatur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1788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dirty="0"/>
              <a:t>A. Kemper und A. </a:t>
            </a:r>
            <a:r>
              <a:rPr lang="de-DE" sz="2000" dirty="0" err="1"/>
              <a:t>Eickler</a:t>
            </a:r>
            <a:r>
              <a:rPr lang="de-DE" sz="2000" dirty="0"/>
              <a:t>: Datenbanksysteme -- eine Einführung. </a:t>
            </a:r>
            <a:r>
              <a:rPr lang="de-DE" sz="2000" dirty="0" err="1"/>
              <a:t>Oldenbourg</a:t>
            </a:r>
            <a:r>
              <a:rPr lang="de-DE" sz="2000" dirty="0"/>
              <a:t> Verlag, </a:t>
            </a:r>
            <a:r>
              <a:rPr lang="de-DE" sz="2000" dirty="0" smtClean="0">
                <a:solidFill>
                  <a:srgbClr val="FF33CC"/>
                </a:solidFill>
              </a:rPr>
              <a:t>9. </a:t>
            </a:r>
            <a:r>
              <a:rPr lang="de-DE" sz="2000" dirty="0">
                <a:solidFill>
                  <a:srgbClr val="FF33CC"/>
                </a:solidFill>
              </a:rPr>
              <a:t>Auflage, </a:t>
            </a:r>
            <a:r>
              <a:rPr lang="de-DE" sz="2000" dirty="0" smtClean="0">
                <a:solidFill>
                  <a:srgbClr val="FF33CC"/>
                </a:solidFill>
              </a:rPr>
              <a:t>2013</a:t>
            </a:r>
            <a:r>
              <a:rPr lang="de-DE" sz="2000" dirty="0" smtClean="0"/>
              <a:t>. </a:t>
            </a:r>
            <a:endParaRPr lang="de-DE" sz="2000" dirty="0"/>
          </a:p>
          <a:p>
            <a:pPr lvl="1">
              <a:lnSpc>
                <a:spcPct val="80000"/>
              </a:lnSpc>
            </a:pPr>
            <a:r>
              <a:rPr lang="de-DE" sz="1600" dirty="0">
                <a:solidFill>
                  <a:schemeClr val="accent1"/>
                </a:solidFill>
              </a:rPr>
              <a:t>Grundlagen VDBMS &amp; XML &amp; </a:t>
            </a:r>
            <a:r>
              <a:rPr lang="de-DE" sz="1600" dirty="0" err="1">
                <a:solidFill>
                  <a:schemeClr val="accent1"/>
                </a:solidFill>
              </a:rPr>
              <a:t>XQuery</a:t>
            </a:r>
            <a:r>
              <a:rPr lang="de-DE" sz="1600" dirty="0">
                <a:solidFill>
                  <a:schemeClr val="accent1"/>
                </a:solidFill>
              </a:rPr>
              <a:t> &amp; Web Services &amp; Internet-Datenbanken &amp; P2P &amp; </a:t>
            </a:r>
            <a:r>
              <a:rPr lang="de-DE" sz="1600" dirty="0" err="1">
                <a:solidFill>
                  <a:schemeClr val="accent1"/>
                </a:solidFill>
              </a:rPr>
              <a:t>MapReduce</a:t>
            </a:r>
            <a:r>
              <a:rPr lang="de-DE" sz="1600" dirty="0">
                <a:solidFill>
                  <a:schemeClr val="accent1"/>
                </a:solidFill>
              </a:rPr>
              <a:t> &amp; Search Engine Basics (</a:t>
            </a:r>
            <a:r>
              <a:rPr lang="de-DE" sz="1600" dirty="0" err="1">
                <a:solidFill>
                  <a:schemeClr val="accent1"/>
                </a:solidFill>
              </a:rPr>
              <a:t>PageRank</a:t>
            </a:r>
            <a:r>
              <a:rPr lang="de-DE" sz="1600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DE" sz="2000" dirty="0"/>
              <a:t>L. Peterson und B. Davie: Computer Networks. Morgan Kaufmann </a:t>
            </a:r>
            <a:r>
              <a:rPr lang="de-DE" sz="2000" dirty="0" smtClean="0"/>
              <a:t>2012, 5. Aufl. </a:t>
            </a:r>
            <a:r>
              <a:rPr lang="de-DE" sz="2000" dirty="0">
                <a:solidFill>
                  <a:schemeClr val="accent1"/>
                </a:solidFill>
              </a:rPr>
              <a:t>Vertiefend zu Rechnerkommunikation (sehr gut</a:t>
            </a:r>
            <a:r>
              <a:rPr lang="de-DE" sz="2000" dirty="0" smtClean="0">
                <a:solidFill>
                  <a:schemeClr val="accent1"/>
                </a:solidFill>
              </a:rPr>
              <a:t>)</a:t>
            </a:r>
            <a:endParaRPr lang="de-DE" sz="2000" dirty="0" smtClean="0"/>
          </a:p>
          <a:p>
            <a:pPr>
              <a:lnSpc>
                <a:spcPct val="80000"/>
              </a:lnSpc>
            </a:pPr>
            <a:r>
              <a:rPr lang="de-DE" sz="2000" dirty="0" smtClean="0"/>
              <a:t>Serge </a:t>
            </a:r>
            <a:r>
              <a:rPr lang="de-DE" sz="2000" dirty="0" err="1" smtClean="0"/>
              <a:t>Abiteboul</a:t>
            </a:r>
            <a:r>
              <a:rPr lang="de-DE" sz="2000" dirty="0" smtClean="0"/>
              <a:t> et al: Web Data Management. </a:t>
            </a:r>
            <a:r>
              <a:rPr lang="en-US" sz="2000" dirty="0"/>
              <a:t>Cambridge University Press </a:t>
            </a:r>
            <a:r>
              <a:rPr lang="en-US" sz="2000" dirty="0" smtClean="0"/>
              <a:t>2011.</a:t>
            </a:r>
            <a:r>
              <a:rPr lang="pl-PL" sz="2000" dirty="0" smtClean="0"/>
              <a:t>http</a:t>
            </a:r>
            <a:r>
              <a:rPr lang="pl-PL" sz="2000" dirty="0"/>
              <a:t>://</a:t>
            </a:r>
            <a:r>
              <a:rPr lang="pl-PL" sz="2000" dirty="0" err="1"/>
              <a:t>webdam.inria.fr</a:t>
            </a:r>
            <a:r>
              <a:rPr lang="pl-PL" sz="2000" dirty="0"/>
              <a:t>/Jorge/</a:t>
            </a:r>
            <a:r>
              <a:rPr lang="pl-PL" sz="2000" dirty="0" err="1"/>
              <a:t>files</a:t>
            </a:r>
            <a:r>
              <a:rPr lang="pl-PL" sz="2000" dirty="0"/>
              <a:t>/</a:t>
            </a:r>
            <a:r>
              <a:rPr lang="pl-PL" sz="2000" dirty="0" err="1"/>
              <a:t>wdm.pdf</a:t>
            </a:r>
            <a:endParaRPr lang="de-DE" sz="1600" dirty="0"/>
          </a:p>
          <a:p>
            <a:pPr>
              <a:lnSpc>
                <a:spcPct val="80000"/>
              </a:lnSpc>
            </a:pPr>
            <a:r>
              <a:rPr lang="de-DE" sz="2000" dirty="0" smtClean="0"/>
              <a:t>P</a:t>
            </a:r>
            <a:r>
              <a:rPr lang="de-DE" sz="2000" dirty="0"/>
              <a:t>. </a:t>
            </a:r>
            <a:r>
              <a:rPr lang="de-DE" sz="2000" dirty="0" err="1"/>
              <a:t>Dadam</a:t>
            </a:r>
            <a:r>
              <a:rPr lang="de-DE" sz="2000" dirty="0"/>
              <a:t>: Verteilte Datenbanken und Client/Server Systeme. Springer Verlag, 1996 </a:t>
            </a:r>
            <a:endParaRPr lang="de-DE" sz="2000" dirty="0" smtClean="0"/>
          </a:p>
          <a:p>
            <a:pPr lvl="1">
              <a:lnSpc>
                <a:spcPct val="80000"/>
              </a:lnSpc>
            </a:pPr>
            <a:r>
              <a:rPr lang="de-DE" sz="1600" dirty="0" smtClean="0">
                <a:solidFill>
                  <a:schemeClr val="accent1"/>
                </a:solidFill>
              </a:rPr>
              <a:t>Vorlesungsbegleitend </a:t>
            </a:r>
            <a:endParaRPr lang="de-DE" sz="1600" dirty="0"/>
          </a:p>
          <a:p>
            <a:pPr>
              <a:lnSpc>
                <a:spcPct val="80000"/>
              </a:lnSpc>
            </a:pPr>
            <a:r>
              <a:rPr lang="de-DE" sz="2000" dirty="0"/>
              <a:t>M.T. </a:t>
            </a:r>
            <a:r>
              <a:rPr lang="de-DE" sz="2000" dirty="0" err="1"/>
              <a:t>Ozsu</a:t>
            </a:r>
            <a:r>
              <a:rPr lang="de-DE" sz="2000" dirty="0"/>
              <a:t> und P. Valduriez:  </a:t>
            </a:r>
            <a:r>
              <a:rPr lang="de-DE" sz="2000" dirty="0" err="1"/>
              <a:t>Principles</a:t>
            </a:r>
            <a:r>
              <a:rPr lang="de-DE" sz="2000" dirty="0"/>
              <a:t> of Distributed Database Systems. </a:t>
            </a:r>
            <a:r>
              <a:rPr lang="de-DE" sz="2000" dirty="0" smtClean="0"/>
              <a:t>Springer Verlag, 3. </a:t>
            </a:r>
            <a:r>
              <a:rPr lang="de-DE" sz="2000" dirty="0"/>
              <a:t>Aufl., </a:t>
            </a:r>
            <a:r>
              <a:rPr lang="de-DE" sz="2000" dirty="0" smtClean="0"/>
              <a:t>2011. </a:t>
            </a:r>
          </a:p>
          <a:p>
            <a:pPr lvl="1">
              <a:lnSpc>
                <a:spcPct val="80000"/>
              </a:lnSpc>
            </a:pPr>
            <a:r>
              <a:rPr lang="de-DE" sz="1600" dirty="0" smtClean="0">
                <a:solidFill>
                  <a:schemeClr val="accent1"/>
                </a:solidFill>
              </a:rPr>
              <a:t>Vorlesungsbegleitend</a:t>
            </a:r>
            <a:endParaRPr lang="de-DE" sz="1600" dirty="0"/>
          </a:p>
          <a:p>
            <a:pPr>
              <a:lnSpc>
                <a:spcPct val="80000"/>
              </a:lnSpc>
            </a:pPr>
            <a:r>
              <a:rPr lang="de-DE" sz="2000" dirty="0"/>
              <a:t>E. Rahm: Mehrrechner-Datenbanksysteme. Addison Wesley, </a:t>
            </a:r>
            <a:r>
              <a:rPr lang="de-DE" sz="2000" dirty="0" smtClean="0"/>
              <a:t>1994.</a:t>
            </a:r>
          </a:p>
          <a:p>
            <a:pPr lvl="1">
              <a:lnSpc>
                <a:spcPct val="80000"/>
              </a:lnSpc>
            </a:pPr>
            <a:r>
              <a:rPr lang="de-DE" sz="1600" dirty="0" smtClean="0">
                <a:solidFill>
                  <a:schemeClr val="accent1"/>
                </a:solidFill>
              </a:rPr>
              <a:t>Vorlesungsbegleitend</a:t>
            </a:r>
            <a:endParaRPr lang="de-DE" sz="1600" dirty="0" smtClean="0"/>
          </a:p>
          <a:p>
            <a:pPr lvl="1">
              <a:lnSpc>
                <a:spcPct val="80000"/>
              </a:lnSpc>
            </a:pPr>
            <a:r>
              <a:rPr lang="de-DE" sz="1600" dirty="0" smtClean="0">
                <a:solidFill>
                  <a:schemeClr val="accent1"/>
                </a:solidFill>
              </a:rPr>
              <a:t>Vertiefend </a:t>
            </a:r>
            <a:r>
              <a:rPr lang="de-DE" sz="1600" dirty="0">
                <a:solidFill>
                  <a:schemeClr val="accent1"/>
                </a:solidFill>
              </a:rPr>
              <a:t>zu Parallelen Datenbanken</a:t>
            </a:r>
            <a:endParaRPr lang="de-DE" sz="1600" dirty="0"/>
          </a:p>
          <a:p>
            <a:pPr>
              <a:lnSpc>
                <a:spcPct val="80000"/>
              </a:lnSpc>
            </a:pPr>
            <a:r>
              <a:rPr lang="de-DE" sz="2000" dirty="0"/>
              <a:t>S. </a:t>
            </a:r>
            <a:r>
              <a:rPr lang="de-DE" sz="2000" dirty="0" err="1"/>
              <a:t>Ceri</a:t>
            </a:r>
            <a:r>
              <a:rPr lang="de-DE" sz="2000" dirty="0"/>
              <a:t> und G. </a:t>
            </a:r>
            <a:r>
              <a:rPr lang="de-DE" sz="2000" dirty="0" err="1"/>
              <a:t>Pelagatti</a:t>
            </a:r>
            <a:r>
              <a:rPr lang="de-DE" sz="2000" dirty="0"/>
              <a:t>: Distributed </a:t>
            </a:r>
            <a:r>
              <a:rPr lang="de-DE" sz="2000" dirty="0" err="1"/>
              <a:t>Databases</a:t>
            </a:r>
            <a:r>
              <a:rPr lang="de-DE" sz="2000" dirty="0"/>
              <a:t>--</a:t>
            </a:r>
            <a:r>
              <a:rPr lang="de-DE" sz="2000" dirty="0" err="1"/>
              <a:t>Principles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Systems. </a:t>
            </a:r>
            <a:r>
              <a:rPr lang="de-DE" sz="2000" dirty="0" err="1"/>
              <a:t>Mc</a:t>
            </a:r>
            <a:r>
              <a:rPr lang="de-DE" sz="2000" dirty="0"/>
              <a:t> </a:t>
            </a:r>
            <a:r>
              <a:rPr lang="de-DE" sz="2000" dirty="0" err="1"/>
              <a:t>Graw</a:t>
            </a:r>
            <a:r>
              <a:rPr lang="de-DE" sz="2000" dirty="0"/>
              <a:t> Hill, 1984.  </a:t>
            </a:r>
            <a:r>
              <a:rPr lang="de-DE" sz="2000" dirty="0">
                <a:solidFill>
                  <a:schemeClr val="accent1"/>
                </a:solidFill>
              </a:rPr>
              <a:t>alt aber </a:t>
            </a:r>
            <a:r>
              <a:rPr lang="de-DE" sz="2000" dirty="0" smtClean="0">
                <a:solidFill>
                  <a:schemeClr val="accent1"/>
                </a:solidFill>
              </a:rPr>
              <a:t>ganz gut</a:t>
            </a: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 smtClean="0"/>
              <a:t>S</a:t>
            </a:r>
            <a:r>
              <a:rPr lang="de-DE" sz="2000" dirty="0"/>
              <a:t>. Abiteboul, P. Buneman und D. </a:t>
            </a:r>
            <a:r>
              <a:rPr lang="de-DE" sz="2000" dirty="0" err="1"/>
              <a:t>Suciu</a:t>
            </a:r>
            <a:r>
              <a:rPr lang="de-DE" sz="2000" dirty="0"/>
              <a:t>: Data on </a:t>
            </a:r>
            <a:r>
              <a:rPr lang="de-DE" sz="2000" dirty="0" err="1"/>
              <a:t>the</a:t>
            </a:r>
            <a:r>
              <a:rPr lang="de-DE" sz="2000" dirty="0"/>
              <a:t> Web, ... Morgan Kaufmann, 1999. </a:t>
            </a:r>
          </a:p>
          <a:p>
            <a:pPr>
              <a:lnSpc>
                <a:spcPct val="80000"/>
              </a:lnSpc>
            </a:pPr>
            <a:r>
              <a:rPr lang="de-DE" sz="2000" dirty="0" smtClean="0"/>
              <a:t>Zusätzlich</a:t>
            </a:r>
            <a:r>
              <a:rPr lang="de-DE" sz="2000" dirty="0"/>
              <a:t>: Originalliteratur aus Konferenzen und Zeitschriften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7A8D-4CC1-4E14-822E-E4459193144C}" type="slidenum">
              <a:rPr lang="en-US"/>
              <a:pPr/>
              <a:t>30</a:t>
            </a:fld>
            <a:endParaRPr lang="en-US"/>
          </a:p>
        </p:txBody>
      </p:sp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600"/>
              <a:t>Charakteristische Eigenschaften:</a:t>
            </a:r>
            <a:br>
              <a:rPr lang="de-DE" sz="3600"/>
            </a:br>
            <a:r>
              <a:rPr lang="de-DE" sz="3600"/>
              <a:t>Offene Multi-Datenbanksysteme</a:t>
            </a:r>
            <a:endParaRPr lang="de-DE"/>
          </a:p>
        </p:txBody>
      </p:sp>
      <p:graphicFrame>
        <p:nvGraphicFramePr>
          <p:cNvPr id="26627" name="Object 1027"/>
          <p:cNvGraphicFramePr>
            <a:graphicFrameLocks noChangeAspect="1"/>
          </p:cNvGraphicFramePr>
          <p:nvPr/>
        </p:nvGraphicFramePr>
        <p:xfrm>
          <a:off x="0" y="1295400"/>
          <a:ext cx="91440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kument" r:id="rId4" imgW="8992080" imgH="5448240" progId="Word.Document.8">
                  <p:embed/>
                </p:oleObj>
              </mc:Choice>
              <mc:Fallback>
                <p:oleObj name="Dokument" r:id="rId4" imgW="8992080" imgH="5448240" progId="Word.Document.8">
                  <p:embed/>
                  <p:pic>
                    <p:nvPicPr>
                      <p:cNvPr id="0" name="Picture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E19C-5D1F-42F1-9BB8-33DC6DD25A44}" type="slidenum">
              <a:rPr lang="en-US"/>
              <a:pPr/>
              <a:t>31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Klassifikation verteilter DBMS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295400" y="2057400"/>
            <a:ext cx="7086600" cy="41148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1295400" y="5105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362200" y="5105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286000" y="2057400"/>
            <a:ext cx="762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382000" y="5105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2860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38200" y="6172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361238" y="4648200"/>
            <a:ext cx="1782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Autonomie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209800" y="1524000"/>
            <a:ext cx="21161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Heterogenität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 rot="-2749707">
            <a:off x="169863" y="5746750"/>
            <a:ext cx="17033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/>
              <a:t>Verteilung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7239000" y="3048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72390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12192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4343400" y="6096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4876800" y="4114800"/>
            <a:ext cx="1905000" cy="609600"/>
          </a:xfrm>
          <a:prstGeom prst="cloudCallout">
            <a:avLst>
              <a:gd name="adj1" fmla="val -53750"/>
              <a:gd name="adj2" fmla="val 1078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Zentrales DBs</a:t>
            </a: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6400800" y="1905000"/>
            <a:ext cx="1905000" cy="609600"/>
          </a:xfrm>
          <a:prstGeom prst="cloudCallout">
            <a:avLst>
              <a:gd name="adj1" fmla="val -2417"/>
              <a:gd name="adj2" fmla="val 145315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2819400" y="2133600"/>
            <a:ext cx="2362200" cy="762000"/>
          </a:xfrm>
          <a:prstGeom prst="cloudCallout">
            <a:avLst>
              <a:gd name="adj1" fmla="val 37838"/>
              <a:gd name="adj2" fmla="val 695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</a:t>
            </a:r>
          </a:p>
          <a:p>
            <a:pPr>
              <a:lnSpc>
                <a:spcPct val="80000"/>
              </a:lnSpc>
            </a:pPr>
            <a:r>
              <a:rPr lang="de-DE" sz="2000"/>
              <a:t>föderiertes vDBMS</a:t>
            </a: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0" y="1447800"/>
            <a:ext cx="2057400" cy="1066800"/>
          </a:xfrm>
          <a:prstGeom prst="cloudCallout">
            <a:avLst>
              <a:gd name="adj1" fmla="val 13116"/>
              <a:gd name="adj2" fmla="val 10208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Heterogenes, </a:t>
            </a:r>
          </a:p>
          <a:p>
            <a:pPr>
              <a:lnSpc>
                <a:spcPct val="80000"/>
              </a:lnSpc>
            </a:pPr>
            <a:r>
              <a:rPr lang="de-DE" sz="2000"/>
              <a:t>eng integriertes </a:t>
            </a:r>
          </a:p>
          <a:p>
            <a:pPr>
              <a:lnSpc>
                <a:spcPct val="80000"/>
              </a:lnSpc>
            </a:pPr>
            <a:r>
              <a:rPr lang="de-DE" sz="2000"/>
              <a:t>vDBMs</a:t>
            </a: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0" y="4343400"/>
            <a:ext cx="2286000" cy="990600"/>
          </a:xfrm>
          <a:prstGeom prst="cloudCallout">
            <a:avLst>
              <a:gd name="adj1" fmla="val 7431"/>
              <a:gd name="adj2" fmla="val 135579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 sz="2000"/>
              <a:t>Homogenes, </a:t>
            </a:r>
          </a:p>
          <a:p>
            <a:pPr>
              <a:lnSpc>
                <a:spcPct val="70000"/>
              </a:lnSpc>
            </a:pPr>
            <a:r>
              <a:rPr lang="de-DE" sz="2000"/>
              <a:t>eng integriertes</a:t>
            </a:r>
          </a:p>
          <a:p>
            <a:pPr>
              <a:lnSpc>
                <a:spcPct val="70000"/>
              </a:lnSpc>
            </a:pPr>
            <a:r>
              <a:rPr lang="de-DE" sz="2000"/>
              <a:t> vDBMs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4267200" y="5334000"/>
            <a:ext cx="2362200" cy="762000"/>
          </a:xfrm>
          <a:prstGeom prst="cloudCallout">
            <a:avLst>
              <a:gd name="adj1" fmla="val -43347"/>
              <a:gd name="adj2" fmla="val 6125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Homogenes,</a:t>
            </a:r>
          </a:p>
          <a:p>
            <a:r>
              <a:rPr lang="de-DE" sz="2000"/>
              <a:t>föderiertes vDBMS</a:t>
            </a: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7086600" y="6248400"/>
            <a:ext cx="1905000" cy="609600"/>
          </a:xfrm>
          <a:prstGeom prst="cloudCallout">
            <a:avLst>
              <a:gd name="adj1" fmla="val -39083"/>
              <a:gd name="adj2" fmla="val -63023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 sz="2000"/>
              <a:t>Homogenes</a:t>
            </a:r>
          </a:p>
          <a:p>
            <a:pPr>
              <a:lnSpc>
                <a:spcPct val="80000"/>
              </a:lnSpc>
            </a:pPr>
            <a:r>
              <a:rPr lang="de-DE" sz="2000"/>
              <a:t>Multi-DBMS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 autoUpdateAnimBg="0"/>
      <p:bldP spid="18458" grpId="0" animBg="1" autoUpdateAnimBg="0"/>
      <p:bldP spid="18459" grpId="0" animBg="1" autoUpdateAnimBg="0"/>
      <p:bldP spid="18460" grpId="0" animBg="1" autoUpdateAnimBg="0"/>
      <p:bldP spid="18461" grpId="0" animBg="1" autoUpdateAnimBg="0"/>
      <p:bldP spid="18462" grpId="0" animBg="1" autoUpdateAnimBg="0"/>
      <p:bldP spid="1846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F807-282E-4EC9-B67A-3922BD71FCEC}" type="slidenum">
              <a:rPr lang="en-US"/>
              <a:pPr/>
              <a:t>32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15413" cy="1268413"/>
          </a:xfrm>
        </p:spPr>
        <p:txBody>
          <a:bodyPr/>
          <a:lstStyle/>
          <a:p>
            <a:r>
              <a:rPr lang="de-DE" sz="3600"/>
              <a:t>Abgrenzung: Verteilte Datenbank -Verteiltes Dateisystem</a:t>
            </a:r>
            <a:endParaRPr lang="de-DE"/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3352800" y="1600200"/>
            <a:ext cx="2057400" cy="2438400"/>
            <a:chOff x="2112" y="1008"/>
            <a:chExt cx="1296" cy="1536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112" y="1008"/>
              <a:ext cx="1296" cy="105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>
                  <a:solidFill>
                    <a:schemeClr val="accent1"/>
                  </a:solidFill>
                </a:rPr>
                <a:t>Getblock(...)</a:t>
              </a:r>
              <a:endParaRPr lang="de-DE" sz="1800"/>
            </a:p>
          </p:txBody>
        </p:sp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2208" y="2256"/>
              <a:ext cx="432" cy="288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2880" y="2256"/>
              <a:ext cx="432" cy="288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8679" name="AutoShape 7"/>
            <p:cNvCxnSpPr>
              <a:cxnSpLocks noChangeShapeType="1"/>
              <a:stCxn id="28677" idx="1"/>
              <a:endCxn id="28676" idx="2"/>
            </p:cNvCxnSpPr>
            <p:nvPr/>
          </p:nvCxnSpPr>
          <p:spPr bwMode="auto">
            <a:xfrm flipV="1">
              <a:off x="2424" y="2076"/>
              <a:ext cx="336" cy="1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8680" name="AutoShape 8"/>
            <p:cNvCxnSpPr>
              <a:cxnSpLocks noChangeShapeType="1"/>
              <a:stCxn id="28678" idx="1"/>
              <a:endCxn id="28676" idx="2"/>
            </p:cNvCxnSpPr>
            <p:nvPr/>
          </p:nvCxnSpPr>
          <p:spPr bwMode="auto">
            <a:xfrm flipH="1" flipV="1">
              <a:off x="2760" y="2076"/>
              <a:ext cx="336" cy="1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256" y="1728"/>
              <a:ext cx="1056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/>
                <a:t>Betriebssystem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256" y="1104"/>
              <a:ext cx="1056" cy="2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/>
                <a:t>DBMS</a:t>
              </a:r>
            </a:p>
          </p:txBody>
        </p:sp>
        <p:cxnSp>
          <p:nvCxnSpPr>
            <p:cNvPr id="28683" name="AutoShape 11"/>
            <p:cNvCxnSpPr>
              <a:cxnSpLocks noChangeShapeType="1"/>
              <a:stCxn id="28682" idx="2"/>
              <a:endCxn id="28681" idx="0"/>
            </p:cNvCxnSpPr>
            <p:nvPr/>
          </p:nvCxnSpPr>
          <p:spPr bwMode="auto">
            <a:xfrm>
              <a:off x="2784" y="1404"/>
              <a:ext cx="0" cy="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990600" y="3657600"/>
            <a:ext cx="2057400" cy="1676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1143000" y="5638800"/>
            <a:ext cx="685800" cy="457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2209800" y="5638800"/>
            <a:ext cx="685800" cy="457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8699" name="AutoShape 27"/>
          <p:cNvCxnSpPr>
            <a:cxnSpLocks noChangeShapeType="1"/>
            <a:stCxn id="28697" idx="1"/>
            <a:endCxn id="28696" idx="2"/>
          </p:cNvCxnSpPr>
          <p:nvPr/>
        </p:nvCxnSpPr>
        <p:spPr bwMode="auto">
          <a:xfrm flipV="1">
            <a:off x="1485900" y="5353050"/>
            <a:ext cx="5334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700" name="AutoShape 28"/>
          <p:cNvCxnSpPr>
            <a:cxnSpLocks noChangeShapeType="1"/>
            <a:stCxn id="28698" idx="1"/>
            <a:endCxn id="28696" idx="2"/>
          </p:cNvCxnSpPr>
          <p:nvPr/>
        </p:nvCxnSpPr>
        <p:spPr bwMode="auto">
          <a:xfrm flipH="1" flipV="1">
            <a:off x="2019300" y="5353050"/>
            <a:ext cx="5334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219200" y="4800600"/>
            <a:ext cx="16764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Betriebssystem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6019800" y="3733800"/>
            <a:ext cx="2057400" cy="1676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6172200" y="5715000"/>
            <a:ext cx="685800" cy="457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7239000" y="5715000"/>
            <a:ext cx="685800" cy="457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8709" name="AutoShape 37"/>
          <p:cNvCxnSpPr>
            <a:cxnSpLocks noChangeShapeType="1"/>
            <a:stCxn id="28707" idx="1"/>
            <a:endCxn id="28706" idx="2"/>
          </p:cNvCxnSpPr>
          <p:nvPr/>
        </p:nvCxnSpPr>
        <p:spPr bwMode="auto">
          <a:xfrm flipV="1">
            <a:off x="6515100" y="5429250"/>
            <a:ext cx="5334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710" name="AutoShape 38"/>
          <p:cNvCxnSpPr>
            <a:cxnSpLocks noChangeShapeType="1"/>
            <a:stCxn id="28708" idx="1"/>
            <a:endCxn id="28706" idx="2"/>
          </p:cNvCxnSpPr>
          <p:nvPr/>
        </p:nvCxnSpPr>
        <p:spPr bwMode="auto">
          <a:xfrm flipH="1" flipV="1">
            <a:off x="7048500" y="5429250"/>
            <a:ext cx="5334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6248400" y="4876800"/>
            <a:ext cx="16764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Betriebssystem</a:t>
            </a:r>
          </a:p>
        </p:txBody>
      </p:sp>
      <p:graphicFrame>
        <p:nvGraphicFramePr>
          <p:cNvPr id="28712" name="Object 40"/>
          <p:cNvGraphicFramePr>
            <a:graphicFrameLocks noChangeAspect="1"/>
          </p:cNvGraphicFramePr>
          <p:nvPr/>
        </p:nvGraphicFramePr>
        <p:xfrm>
          <a:off x="5791200" y="1600200"/>
          <a:ext cx="14351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Dokument" r:id="rId4" imgW="4315320" imgH="4227840" progId="Word.Document.8">
                  <p:embed/>
                </p:oleObj>
              </mc:Choice>
              <mc:Fallback>
                <p:oleObj name="Dokument" r:id="rId4" imgW="4315320" imgH="4227840" progId="Word.Document.8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14351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1219200" y="5867400"/>
            <a:ext cx="533400" cy="152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4648200" y="3733800"/>
            <a:ext cx="5334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3581400" y="3733800"/>
            <a:ext cx="5334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6248400" y="5867400"/>
            <a:ext cx="533400" cy="1524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8717" name="AutoShape 45"/>
          <p:cNvCxnSpPr>
            <a:cxnSpLocks noChangeShapeType="1"/>
            <a:stCxn id="28681" idx="1"/>
            <a:endCxn id="28701" idx="0"/>
          </p:cNvCxnSpPr>
          <p:nvPr/>
        </p:nvCxnSpPr>
        <p:spPr bwMode="auto">
          <a:xfrm rot="10800000" flipV="1">
            <a:off x="2057400" y="2971800"/>
            <a:ext cx="1504950" cy="1809750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718" name="AutoShape 46"/>
          <p:cNvCxnSpPr>
            <a:cxnSpLocks noChangeShapeType="1"/>
            <a:stCxn id="28681" idx="3"/>
            <a:endCxn id="28711" idx="0"/>
          </p:cNvCxnSpPr>
          <p:nvPr/>
        </p:nvCxnSpPr>
        <p:spPr bwMode="auto">
          <a:xfrm>
            <a:off x="5276850" y="2971800"/>
            <a:ext cx="1809750" cy="1885950"/>
          </a:xfrm>
          <a:prstGeom prst="bentConnector2">
            <a:avLst/>
          </a:prstGeom>
          <a:noFill/>
          <a:ln w="38100">
            <a:solidFill>
              <a:srgbClr val="66CCFF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FA6C-926E-49E8-8A2D-6A3503FF01D7}" type="slidenum">
              <a:rPr lang="en-US"/>
              <a:pPr/>
              <a:t>33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Client/Server-Datenbanksysteme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971800" y="1219200"/>
          <a:ext cx="3048000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Clip" r:id="rId4" imgW="3004200" imgH="3468960" progId="">
                  <p:embed/>
                </p:oleObj>
              </mc:Choice>
              <mc:Fallback>
                <p:oleObj name="Clip" r:id="rId4" imgW="3004200" imgH="3468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3048000" cy="296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04800" y="3886200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209800" y="5105400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05400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5257800" y="5029200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0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7391400" y="3352800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352800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354" name="AutoShape 10"/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1676400" y="4183063"/>
            <a:ext cx="2819400" cy="35083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7355" name="AutoShape 11"/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3581400" y="4183063"/>
            <a:ext cx="914400" cy="157003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7356" name="AutoShape 12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4796631" y="3882232"/>
            <a:ext cx="846137" cy="1447800"/>
          </a:xfrm>
          <a:prstGeom prst="curvedConnector3">
            <a:avLst>
              <a:gd name="adj1" fmla="val 49907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7358" name="AutoShape 14"/>
          <p:cNvCxnSpPr>
            <a:cxnSpLocks noChangeShapeType="1"/>
            <a:stCxn id="0" idx="2"/>
            <a:endCxn id="0" idx="2"/>
          </p:cNvCxnSpPr>
          <p:nvPr/>
        </p:nvCxnSpPr>
        <p:spPr bwMode="auto">
          <a:xfrm rot="16200000" flipV="1">
            <a:off x="6053931" y="2624932"/>
            <a:ext cx="465137" cy="3581400"/>
          </a:xfrm>
          <a:prstGeom prst="curvedConnector3">
            <a:avLst>
              <a:gd name="adj1" fmla="val 54264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773-8D49-4A3E-8AB1-96EF7BB250FA}" type="slidenum">
              <a:rPr lang="en-US"/>
              <a:pPr/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Unterschiedliche CS-Ausprägungsformen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Query Shipping</a:t>
            </a:r>
          </a:p>
          <a:p>
            <a:pPr lvl="1"/>
            <a:r>
              <a:rPr lang="de-DE"/>
              <a:t>Clients haben fast ausschließlich Präsentationsfunktion</a:t>
            </a:r>
          </a:p>
          <a:p>
            <a:pPr lvl="1"/>
            <a:r>
              <a:rPr lang="de-DE"/>
              <a:t>Server leistet die Arbeit</a:t>
            </a:r>
          </a:p>
          <a:p>
            <a:pPr lvl="1"/>
            <a:r>
              <a:rPr lang="de-DE"/>
              <a:t>Stored Procedure</a:t>
            </a:r>
          </a:p>
          <a:p>
            <a:pPr lvl="1"/>
            <a:r>
              <a:rPr lang="de-DE"/>
              <a:t>hauptsächlich in betriebswirtschaftlichen Anwendungen</a:t>
            </a:r>
          </a:p>
          <a:p>
            <a:pPr lvl="1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009-2B04-4B74-8A98-ADD780D2F5A8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Unterschiedliche CS-Ausprägungsformen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Data Shipping</a:t>
            </a:r>
          </a:p>
          <a:p>
            <a:pPr lvl="1"/>
            <a:r>
              <a:rPr lang="de-DE"/>
              <a:t>Server liefern die Daten</a:t>
            </a:r>
          </a:p>
          <a:p>
            <a:pPr lvl="1"/>
            <a:r>
              <a:rPr lang="de-DE"/>
              <a:t>Clients verarbeiten die Daten </a:t>
            </a:r>
          </a:p>
          <a:p>
            <a:pPr lvl="1"/>
            <a:r>
              <a:rPr lang="de-DE"/>
              <a:t>hauptsächlich in ingenieurwissenschaftlichen Anwendungen</a:t>
            </a:r>
          </a:p>
          <a:p>
            <a:pPr lvl="1"/>
            <a:r>
              <a:rPr lang="de-DE"/>
              <a:t>Clients sind zB CAD-Workstations</a:t>
            </a:r>
          </a:p>
          <a:p>
            <a:pPr lvl="1"/>
            <a:endParaRPr lang="de-DE"/>
          </a:p>
          <a:p>
            <a:pPr lvl="1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2C78-9B8B-485A-A9FC-960F9DFAB3D2}" type="slidenum">
              <a:rPr lang="en-US"/>
              <a:pPr/>
              <a:t>36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8937625" cy="1268413"/>
          </a:xfrm>
        </p:spPr>
        <p:txBody>
          <a:bodyPr/>
          <a:lstStyle/>
          <a:p>
            <a:r>
              <a:rPr lang="de-DE" sz="3600"/>
              <a:t>Client/Server: </a:t>
            </a:r>
            <a:r>
              <a:rPr lang="de-DE" sz="3200"/>
              <a:t>Ingenieurwissen-schaftliche Anwendungen</a:t>
            </a:r>
            <a:endParaRPr lang="de-DE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286000" y="1219200"/>
          <a:ext cx="35052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Clip" r:id="rId4" imgW="1401480" imgH="1301760" progId="">
                  <p:embed/>
                </p:oleObj>
              </mc:Choice>
              <mc:Fallback>
                <p:oleObj name="Clip" r:id="rId4" imgW="1401480" imgH="1301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350520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09600" y="4495800"/>
          <a:ext cx="19050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Clip" r:id="rId6" imgW="1493640" imgH="1373040" progId="">
                  <p:embed/>
                </p:oleObj>
              </mc:Choice>
              <mc:Fallback>
                <p:oleObj name="Clip" r:id="rId6" imgW="1493640" imgH="137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1905000" cy="175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914400" y="48768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Clip" r:id="rId8" imgW="6544800" imgH="1706400" progId="">
                  <p:embed/>
                </p:oleObj>
              </mc:Choice>
              <mc:Fallback>
                <p:oleObj name="Clip" r:id="rId8" imgW="6544800" imgH="1706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791200" y="4572000"/>
          <a:ext cx="23622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Clip" r:id="rId10" imgW="3983400" imgH="3468960" progId="">
                  <p:embed/>
                </p:oleObj>
              </mc:Choice>
              <mc:Fallback>
                <p:oleObj name="Clip" r:id="rId10" imgW="3983400" imgH="3468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2362200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6705600" y="4876800"/>
          <a:ext cx="1143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Clip" r:id="rId12" imgW="5317920" imgH="3085560" progId="">
                  <p:embed/>
                </p:oleObj>
              </mc:Choice>
              <mc:Fallback>
                <p:oleObj name="Clip" r:id="rId12" imgW="5317920" imgH="30855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1143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496" name="AutoShape 8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2463800" y="2921000"/>
            <a:ext cx="673100" cy="2476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130800" y="2730500"/>
            <a:ext cx="749300" cy="2933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124200" y="4191000"/>
            <a:ext cx="18843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Data shipping</a:t>
            </a:r>
          </a:p>
        </p:txBody>
      </p:sp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914400" y="48768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Clip" r:id="rId14" imgW="6544800" imgH="1706400" progId="">
                  <p:embed/>
                </p:oleObj>
              </mc:Choice>
              <mc:Fallback>
                <p:oleObj name="Clip" r:id="rId14" imgW="6544800" imgH="17064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DEA3-EFF7-43A1-92FB-854835496CF6}" type="slidenum">
              <a:rPr lang="en-US"/>
              <a:pPr/>
              <a:t>37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Dreistufige Client/Server-Architektur (3 Tier, SAP R/3)</a:t>
            </a:r>
            <a:endParaRPr lang="de-DE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505200" y="1447800"/>
          <a:ext cx="23622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6" name="Clip" r:id="rId4" imgW="1401480" imgH="1301760" progId="">
                  <p:embed/>
                </p:oleObj>
              </mc:Choice>
              <mc:Fallback>
                <p:oleObj name="Clip" r:id="rId4" imgW="1401480" imgH="1301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47800"/>
                        <a:ext cx="2362200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2667000" y="3124200"/>
            <a:ext cx="3657600" cy="13716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Sehr schnelles LAN</a:t>
            </a:r>
          </a:p>
          <a:p>
            <a:r>
              <a:rPr lang="de-DE" sz="2800"/>
              <a:t>(z.B. FDDI)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1752600" y="30480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7" name="Clip" r:id="rId6" imgW="3004200" imgH="3468960" progId="">
                  <p:embed/>
                </p:oleObj>
              </mc:Choice>
              <mc:Fallback>
                <p:oleObj name="Clip" r:id="rId6" imgW="3004200" imgH="3468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810000" y="40386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8" name="Clip" r:id="rId8" imgW="3004200" imgH="3468960" progId="">
                  <p:embed/>
                </p:oleObj>
              </mc:Choice>
              <mc:Fallback>
                <p:oleObj name="Clip" r:id="rId8" imgW="3004200" imgH="3468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386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6248400" y="32004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9" name="Clip" r:id="rId9" imgW="3004200" imgH="3468960" progId="">
                  <p:embed/>
                </p:oleObj>
              </mc:Choice>
              <mc:Fallback>
                <p:oleObj name="Clip" r:id="rId9" imgW="3004200" imgH="3468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04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5791200" y="1524000"/>
            <a:ext cx="2514600" cy="685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/>
              <a:t>ein Datenbank-</a:t>
            </a:r>
          </a:p>
          <a:p>
            <a:pPr>
              <a:lnSpc>
                <a:spcPct val="90000"/>
              </a:lnSpc>
            </a:pPr>
            <a:r>
              <a:rPr lang="de-DE"/>
              <a:t>Server</a:t>
            </a:r>
            <a:endParaRPr lang="de-DE" sz="2800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6858000" y="2209800"/>
            <a:ext cx="2286000" cy="1524000"/>
          </a:xfrm>
          <a:prstGeom prst="cloudCallout">
            <a:avLst>
              <a:gd name="adj1" fmla="val -44583"/>
              <a:gd name="adj2" fmla="val 63023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mehrere</a:t>
            </a:r>
          </a:p>
          <a:p>
            <a:pPr>
              <a:lnSpc>
                <a:spcPct val="80000"/>
              </a:lnSpc>
            </a:pPr>
            <a:r>
              <a:rPr lang="de-DE"/>
              <a:t>Applikations-</a:t>
            </a:r>
          </a:p>
          <a:p>
            <a:pPr>
              <a:lnSpc>
                <a:spcPct val="80000"/>
              </a:lnSpc>
            </a:pPr>
            <a:r>
              <a:rPr lang="de-DE"/>
              <a:t>Server</a:t>
            </a: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</a:rPr>
              <a:t>zur Skalierung</a:t>
            </a:r>
            <a:endParaRPr lang="de-DE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381000" y="55499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0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99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0" y="35052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1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2590800" y="57912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2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0" y="45720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3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3810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4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3810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5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50292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6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6172200" y="55626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/>
        </p:nvGraphicFramePr>
        <p:xfrm>
          <a:off x="7239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36" name="AutoShape 2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990600" y="3840163"/>
            <a:ext cx="762000" cy="133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37" name="AutoShape 2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990600" y="3840163"/>
            <a:ext cx="762000" cy="12001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38" name="AutoShape 22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1211262" y="4791076"/>
            <a:ext cx="1387475" cy="10668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39" name="AutoShape 23"/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3581400" y="5621338"/>
            <a:ext cx="914400" cy="6381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40" name="AutoShape 24"/>
          <p:cNvCxnSpPr>
            <a:cxnSpLocks noChangeShapeType="1"/>
            <a:stCxn id="0" idx="3"/>
            <a:endCxn id="0" idx="2"/>
          </p:cNvCxnSpPr>
          <p:nvPr/>
        </p:nvCxnSpPr>
        <p:spPr bwMode="auto">
          <a:xfrm flipH="1" flipV="1">
            <a:off x="4495800" y="5621338"/>
            <a:ext cx="304800" cy="768350"/>
          </a:xfrm>
          <a:prstGeom prst="curvedConnector4">
            <a:avLst>
              <a:gd name="adj1" fmla="val -28648"/>
              <a:gd name="adj2" fmla="val 8057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41" name="AutoShape 25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4860131" y="5257007"/>
            <a:ext cx="300037" cy="1028700"/>
          </a:xfrm>
          <a:prstGeom prst="curvedConnector3">
            <a:avLst>
              <a:gd name="adj1" fmla="val 49736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42" name="AutoShape 26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6411119" y="5039519"/>
            <a:ext cx="779462" cy="266700"/>
          </a:xfrm>
          <a:prstGeom prst="curvedConnector3">
            <a:avLst>
              <a:gd name="adj1" fmla="val 49898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43" name="AutoShape 27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6765131" y="4952207"/>
            <a:ext cx="1138237" cy="800100"/>
          </a:xfrm>
          <a:prstGeom prst="curvedConnector3">
            <a:avLst>
              <a:gd name="adj1" fmla="val 49931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44" name="AutoShape 28"/>
          <p:cNvCxnSpPr>
            <a:cxnSpLocks noChangeShapeType="1"/>
            <a:stCxn id="0" idx="1"/>
          </p:cNvCxnSpPr>
          <p:nvPr/>
        </p:nvCxnSpPr>
        <p:spPr bwMode="auto">
          <a:xfrm rot="10800000">
            <a:off x="6934200" y="4876800"/>
            <a:ext cx="1295400" cy="4111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33400" y="4800600"/>
            <a:ext cx="281940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„langsame“</a:t>
            </a:r>
          </a:p>
          <a:p>
            <a:r>
              <a:rPr lang="de-DE" sz="1800"/>
              <a:t>Netzverbindung</a:t>
            </a:r>
          </a:p>
          <a:p>
            <a:r>
              <a:rPr lang="de-DE" sz="1800"/>
              <a:t>(WAN, Internet, Telefon, ...)</a:t>
            </a: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304800" y="1295400"/>
            <a:ext cx="1905000" cy="1676400"/>
          </a:xfrm>
          <a:prstGeom prst="cloudCallout">
            <a:avLst>
              <a:gd name="adj1" fmla="val -35750"/>
              <a:gd name="adj2" fmla="val 97255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/>
              <a:t>sehr viele</a:t>
            </a:r>
          </a:p>
          <a:p>
            <a:pPr>
              <a:lnSpc>
                <a:spcPct val="90000"/>
              </a:lnSpc>
            </a:pPr>
            <a:r>
              <a:rPr lang="de-DE"/>
              <a:t>(Tausende)</a:t>
            </a:r>
          </a:p>
          <a:p>
            <a:pPr>
              <a:lnSpc>
                <a:spcPct val="90000"/>
              </a:lnSpc>
            </a:pPr>
            <a:r>
              <a:rPr lang="de-DE"/>
              <a:t>Clients</a:t>
            </a:r>
          </a:p>
        </p:txBody>
      </p:sp>
      <p:graphicFrame>
        <p:nvGraphicFramePr>
          <p:cNvPr id="60447" name="Object 31"/>
          <p:cNvGraphicFramePr>
            <a:graphicFrameLocks noChangeAspect="1"/>
          </p:cNvGraphicFramePr>
          <p:nvPr/>
        </p:nvGraphicFramePr>
        <p:xfrm>
          <a:off x="8229600" y="4876800"/>
          <a:ext cx="91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" name="Clip" r:id="rId20" imgW="1829160" imgH="1802880" progId="">
                  <p:embed/>
                </p:oleObj>
              </mc:Choice>
              <mc:Fallback>
                <p:oleObj name="Clip" r:id="rId20" imgW="1829160" imgH="180288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876800"/>
                        <a:ext cx="914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 autoUpdateAnimBg="0"/>
      <p:bldP spid="60425" grpId="0" animBg="1" autoUpdateAnimBg="0"/>
      <p:bldP spid="6044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B15F-24F8-4DDB-B39B-BFED4A272206}" type="slidenum">
              <a:rPr lang="en-US"/>
              <a:pPr/>
              <a:t>38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Überblick: Computernetze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6363"/>
            <a:ext cx="8178800" cy="43529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dirty="0"/>
              <a:t>L. Peterson und B. Davie: Computer Networks. Morgan </a:t>
            </a:r>
            <a:r>
              <a:rPr lang="de-DE" sz="2400" dirty="0" smtClean="0"/>
              <a:t>Kaufmann, </a:t>
            </a:r>
            <a:r>
              <a:rPr lang="de-DE" sz="2400" dirty="0" smtClean="0">
                <a:solidFill>
                  <a:srgbClr val="C00000"/>
                </a:solidFill>
              </a:rPr>
              <a:t>5. Auflage 2012 </a:t>
            </a:r>
            <a:r>
              <a:rPr lang="de-DE" sz="2400" dirty="0" smtClean="0"/>
              <a:t>(gibt es aber schon!).</a:t>
            </a:r>
            <a:endParaRPr lang="de-DE" sz="2400" dirty="0"/>
          </a:p>
          <a:p>
            <a:pPr>
              <a:lnSpc>
                <a:spcPct val="80000"/>
              </a:lnSpc>
            </a:pPr>
            <a:r>
              <a:rPr lang="de-DE" sz="2400" dirty="0" err="1"/>
              <a:t>Local</a:t>
            </a:r>
            <a:r>
              <a:rPr lang="de-DE" sz="2400" dirty="0"/>
              <a:t> Area Networks (LAN)</a:t>
            </a:r>
          </a:p>
          <a:p>
            <a:pPr lvl="1">
              <a:lnSpc>
                <a:spcPct val="80000"/>
              </a:lnSpc>
            </a:pPr>
            <a:r>
              <a:rPr lang="de-DE" sz="2000" b="1" dirty="0"/>
              <a:t>Ethernet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Token Ring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FDDI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ATM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Internet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IP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UDP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TCP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Leistungs-Kennzahlen 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Übung: Netzwerk-Programmierung</a:t>
            </a:r>
          </a:p>
          <a:p>
            <a:pPr>
              <a:lnSpc>
                <a:spcPct val="80000"/>
              </a:lnSpc>
            </a:pP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A153-2904-42D7-9282-FE635E235740}" type="slidenum">
              <a:rPr lang="en-US"/>
              <a:pPr/>
              <a:t>39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Ethernet-Netzwerktopologie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3581400"/>
            <a:ext cx="9144000" cy="15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824" name="Object 0"/>
          <p:cNvGraphicFramePr>
            <a:graphicFrameLocks noChangeAspect="1"/>
          </p:cNvGraphicFramePr>
          <p:nvPr/>
        </p:nvGraphicFramePr>
        <p:xfrm>
          <a:off x="304800" y="1219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1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5" name="Object 1"/>
          <p:cNvGraphicFramePr>
            <a:graphicFrameLocks noChangeAspect="1"/>
          </p:cNvGraphicFramePr>
          <p:nvPr/>
        </p:nvGraphicFramePr>
        <p:xfrm>
          <a:off x="1295400" y="4267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2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4876800" y="44958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3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67818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4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8" name="Freeform 24"/>
          <p:cNvSpPr>
            <a:spLocks/>
          </p:cNvSpPr>
          <p:nvPr/>
        </p:nvSpPr>
        <p:spPr bwMode="auto">
          <a:xfrm>
            <a:off x="2819400" y="3657600"/>
            <a:ext cx="889000" cy="21082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1152"/>
              </a:cxn>
              <a:cxn ang="0">
                <a:pos x="0" y="1056"/>
              </a:cxn>
            </a:cxnLst>
            <a:rect l="0" t="0" r="r" b="b"/>
            <a:pathLst>
              <a:path w="560" h="1328">
                <a:moveTo>
                  <a:pt x="480" y="0"/>
                </a:moveTo>
                <a:cubicBezTo>
                  <a:pt x="520" y="488"/>
                  <a:pt x="560" y="976"/>
                  <a:pt x="480" y="1152"/>
                </a:cubicBezTo>
                <a:cubicBezTo>
                  <a:pt x="400" y="1328"/>
                  <a:pt x="80" y="1072"/>
                  <a:pt x="0" y="1056"/>
                </a:cubicBezTo>
              </a:path>
            </a:pathLst>
          </a:custGeom>
          <a:solidFill>
            <a:schemeClr val="bg1"/>
          </a:solid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1828800" y="2286000"/>
            <a:ext cx="317500" cy="1371600"/>
          </a:xfrm>
          <a:custGeom>
            <a:avLst/>
            <a:gdLst/>
            <a:ahLst/>
            <a:cxnLst>
              <a:cxn ang="0">
                <a:pos x="48" y="864"/>
              </a:cxn>
              <a:cxn ang="0">
                <a:pos x="192" y="288"/>
              </a:cxn>
              <a:cxn ang="0">
                <a:pos x="0" y="0"/>
              </a:cxn>
            </a:cxnLst>
            <a:rect l="0" t="0" r="r" b="b"/>
            <a:pathLst>
              <a:path w="200" h="864">
                <a:moveTo>
                  <a:pt x="48" y="864"/>
                </a:moveTo>
                <a:cubicBezTo>
                  <a:pt x="124" y="648"/>
                  <a:pt x="200" y="432"/>
                  <a:pt x="192" y="288"/>
                </a:cubicBezTo>
                <a:cubicBezTo>
                  <a:pt x="184" y="144"/>
                  <a:pt x="32" y="48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54864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6400800" y="3657600"/>
            <a:ext cx="1371600" cy="26035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336" y="1440"/>
              </a:cxn>
              <a:cxn ang="0">
                <a:pos x="864" y="0"/>
              </a:cxn>
            </a:cxnLst>
            <a:rect l="0" t="0" r="r" b="b"/>
            <a:pathLst>
              <a:path w="864" h="1640">
                <a:moveTo>
                  <a:pt x="0" y="1200"/>
                </a:moveTo>
                <a:cubicBezTo>
                  <a:pt x="96" y="1420"/>
                  <a:pt x="192" y="1640"/>
                  <a:pt x="336" y="1440"/>
                </a:cubicBezTo>
                <a:cubicBezTo>
                  <a:pt x="480" y="1240"/>
                  <a:pt x="672" y="620"/>
                  <a:pt x="864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9624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5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" name="Freeform 30"/>
          <p:cNvSpPr>
            <a:spLocks/>
          </p:cNvSpPr>
          <p:nvPr/>
        </p:nvSpPr>
        <p:spPr bwMode="auto">
          <a:xfrm>
            <a:off x="83058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1793875" y="2260600"/>
            <a:ext cx="415925" cy="14224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70" y="40"/>
              </a:cxn>
              <a:cxn ang="0">
                <a:pos x="110" y="80"/>
              </a:cxn>
              <a:cxn ang="0">
                <a:pos x="142" y="112"/>
              </a:cxn>
              <a:cxn ang="0">
                <a:pos x="150" y="136"/>
              </a:cxn>
              <a:cxn ang="0">
                <a:pos x="222" y="296"/>
              </a:cxn>
              <a:cxn ang="0">
                <a:pos x="214" y="480"/>
              </a:cxn>
              <a:cxn ang="0">
                <a:pos x="158" y="600"/>
              </a:cxn>
              <a:cxn ang="0">
                <a:pos x="126" y="712"/>
              </a:cxn>
              <a:cxn ang="0">
                <a:pos x="86" y="832"/>
              </a:cxn>
              <a:cxn ang="0">
                <a:pos x="70" y="880"/>
              </a:cxn>
              <a:cxn ang="0">
                <a:pos x="54" y="832"/>
              </a:cxn>
              <a:cxn ang="0">
                <a:pos x="38" y="808"/>
              </a:cxn>
              <a:cxn ang="0">
                <a:pos x="22" y="760"/>
              </a:cxn>
              <a:cxn ang="0">
                <a:pos x="14" y="736"/>
              </a:cxn>
              <a:cxn ang="0">
                <a:pos x="46" y="824"/>
              </a:cxn>
              <a:cxn ang="0">
                <a:pos x="62" y="848"/>
              </a:cxn>
              <a:cxn ang="0">
                <a:pos x="78" y="896"/>
              </a:cxn>
              <a:cxn ang="0">
                <a:pos x="102" y="880"/>
              </a:cxn>
              <a:cxn ang="0">
                <a:pos x="118" y="856"/>
              </a:cxn>
              <a:cxn ang="0">
                <a:pos x="214" y="816"/>
              </a:cxn>
              <a:cxn ang="0">
                <a:pos x="262" y="768"/>
              </a:cxn>
            </a:cxnLst>
            <a:rect l="0" t="0" r="r" b="b"/>
            <a:pathLst>
              <a:path w="262" h="896">
                <a:moveTo>
                  <a:pt x="22" y="0"/>
                </a:moveTo>
                <a:cubicBezTo>
                  <a:pt x="37" y="15"/>
                  <a:pt x="55" y="25"/>
                  <a:pt x="70" y="40"/>
                </a:cubicBezTo>
                <a:cubicBezTo>
                  <a:pt x="123" y="93"/>
                  <a:pt x="46" y="37"/>
                  <a:pt x="110" y="80"/>
                </a:cubicBezTo>
                <a:cubicBezTo>
                  <a:pt x="131" y="144"/>
                  <a:pt x="99" y="69"/>
                  <a:pt x="142" y="112"/>
                </a:cubicBezTo>
                <a:cubicBezTo>
                  <a:pt x="148" y="118"/>
                  <a:pt x="146" y="129"/>
                  <a:pt x="150" y="136"/>
                </a:cubicBezTo>
                <a:cubicBezTo>
                  <a:pt x="189" y="207"/>
                  <a:pt x="206" y="214"/>
                  <a:pt x="222" y="296"/>
                </a:cubicBezTo>
                <a:cubicBezTo>
                  <a:pt x="219" y="357"/>
                  <a:pt x="220" y="419"/>
                  <a:pt x="214" y="480"/>
                </a:cubicBezTo>
                <a:cubicBezTo>
                  <a:pt x="209" y="525"/>
                  <a:pt x="182" y="564"/>
                  <a:pt x="158" y="600"/>
                </a:cubicBezTo>
                <a:cubicBezTo>
                  <a:pt x="150" y="613"/>
                  <a:pt x="127" y="705"/>
                  <a:pt x="126" y="712"/>
                </a:cubicBezTo>
                <a:cubicBezTo>
                  <a:pt x="118" y="759"/>
                  <a:pt x="104" y="791"/>
                  <a:pt x="86" y="832"/>
                </a:cubicBezTo>
                <a:cubicBezTo>
                  <a:pt x="79" y="847"/>
                  <a:pt x="70" y="880"/>
                  <a:pt x="70" y="880"/>
                </a:cubicBezTo>
                <a:cubicBezTo>
                  <a:pt x="65" y="864"/>
                  <a:pt x="63" y="846"/>
                  <a:pt x="54" y="832"/>
                </a:cubicBezTo>
                <a:cubicBezTo>
                  <a:pt x="49" y="824"/>
                  <a:pt x="42" y="817"/>
                  <a:pt x="38" y="808"/>
                </a:cubicBezTo>
                <a:cubicBezTo>
                  <a:pt x="31" y="793"/>
                  <a:pt x="27" y="776"/>
                  <a:pt x="22" y="760"/>
                </a:cubicBezTo>
                <a:cubicBezTo>
                  <a:pt x="19" y="752"/>
                  <a:pt x="14" y="736"/>
                  <a:pt x="14" y="736"/>
                </a:cubicBezTo>
                <a:cubicBezTo>
                  <a:pt x="0" y="778"/>
                  <a:pt x="13" y="802"/>
                  <a:pt x="46" y="824"/>
                </a:cubicBezTo>
                <a:cubicBezTo>
                  <a:pt x="51" y="832"/>
                  <a:pt x="58" y="839"/>
                  <a:pt x="62" y="848"/>
                </a:cubicBezTo>
                <a:cubicBezTo>
                  <a:pt x="69" y="863"/>
                  <a:pt x="78" y="896"/>
                  <a:pt x="78" y="896"/>
                </a:cubicBezTo>
                <a:cubicBezTo>
                  <a:pt x="86" y="891"/>
                  <a:pt x="95" y="887"/>
                  <a:pt x="102" y="880"/>
                </a:cubicBezTo>
                <a:cubicBezTo>
                  <a:pt x="109" y="873"/>
                  <a:pt x="110" y="861"/>
                  <a:pt x="118" y="856"/>
                </a:cubicBezTo>
                <a:cubicBezTo>
                  <a:pt x="123" y="853"/>
                  <a:pt x="204" y="819"/>
                  <a:pt x="214" y="816"/>
                </a:cubicBezTo>
                <a:cubicBezTo>
                  <a:pt x="229" y="793"/>
                  <a:pt x="244" y="786"/>
                  <a:pt x="262" y="76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-25400" y="3581400"/>
            <a:ext cx="1943100" cy="119063"/>
          </a:xfrm>
          <a:custGeom>
            <a:avLst/>
            <a:gdLst/>
            <a:ahLst/>
            <a:cxnLst>
              <a:cxn ang="0">
                <a:pos x="1224" y="40"/>
              </a:cxn>
              <a:cxn ang="0">
                <a:pos x="1168" y="16"/>
              </a:cxn>
              <a:cxn ang="0">
                <a:pos x="1104" y="0"/>
              </a:cxn>
              <a:cxn ang="0">
                <a:pos x="1016" y="32"/>
              </a:cxn>
              <a:cxn ang="0">
                <a:pos x="760" y="48"/>
              </a:cxn>
              <a:cxn ang="0">
                <a:pos x="120" y="8"/>
              </a:cxn>
              <a:cxn ang="0">
                <a:pos x="0" y="24"/>
              </a:cxn>
            </a:cxnLst>
            <a:rect l="0" t="0" r="r" b="b"/>
            <a:pathLst>
              <a:path w="1224" h="75">
                <a:moveTo>
                  <a:pt x="1224" y="40"/>
                </a:moveTo>
                <a:cubicBezTo>
                  <a:pt x="1198" y="27"/>
                  <a:pt x="1194" y="23"/>
                  <a:pt x="1168" y="16"/>
                </a:cubicBezTo>
                <a:cubicBezTo>
                  <a:pt x="1147" y="10"/>
                  <a:pt x="1104" y="0"/>
                  <a:pt x="1104" y="0"/>
                </a:cubicBezTo>
                <a:cubicBezTo>
                  <a:pt x="1076" y="9"/>
                  <a:pt x="1046" y="29"/>
                  <a:pt x="1016" y="32"/>
                </a:cubicBezTo>
                <a:cubicBezTo>
                  <a:pt x="991" y="35"/>
                  <a:pt x="777" y="47"/>
                  <a:pt x="760" y="48"/>
                </a:cubicBezTo>
                <a:cubicBezTo>
                  <a:pt x="550" y="40"/>
                  <a:pt x="321" y="75"/>
                  <a:pt x="120" y="8"/>
                </a:cubicBezTo>
                <a:cubicBezTo>
                  <a:pt x="86" y="11"/>
                  <a:pt x="37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99" name="Freeform 35"/>
          <p:cNvSpPr>
            <a:spLocks/>
          </p:cNvSpPr>
          <p:nvPr/>
        </p:nvSpPr>
        <p:spPr bwMode="auto">
          <a:xfrm>
            <a:off x="2006600" y="3544888"/>
            <a:ext cx="7239000" cy="150812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304" y="15"/>
              </a:cxn>
              <a:cxn ang="0">
                <a:pos x="1184" y="71"/>
              </a:cxn>
              <a:cxn ang="0">
                <a:pos x="1792" y="71"/>
              </a:cxn>
              <a:cxn ang="0">
                <a:pos x="2040" y="63"/>
              </a:cxn>
              <a:cxn ang="0">
                <a:pos x="2496" y="55"/>
              </a:cxn>
              <a:cxn ang="0">
                <a:pos x="2768" y="47"/>
              </a:cxn>
              <a:cxn ang="0">
                <a:pos x="3096" y="79"/>
              </a:cxn>
              <a:cxn ang="0">
                <a:pos x="3352" y="55"/>
              </a:cxn>
              <a:cxn ang="0">
                <a:pos x="3632" y="87"/>
              </a:cxn>
              <a:cxn ang="0">
                <a:pos x="4400" y="95"/>
              </a:cxn>
              <a:cxn ang="0">
                <a:pos x="4520" y="87"/>
              </a:cxn>
              <a:cxn ang="0">
                <a:pos x="4560" y="79"/>
              </a:cxn>
            </a:cxnLst>
            <a:rect l="0" t="0" r="r" b="b"/>
            <a:pathLst>
              <a:path w="4560" h="95">
                <a:moveTo>
                  <a:pt x="0" y="55"/>
                </a:moveTo>
                <a:cubicBezTo>
                  <a:pt x="98" y="35"/>
                  <a:pt x="204" y="23"/>
                  <a:pt x="304" y="15"/>
                </a:cubicBezTo>
                <a:cubicBezTo>
                  <a:pt x="591" y="22"/>
                  <a:pt x="901" y="0"/>
                  <a:pt x="1184" y="71"/>
                </a:cubicBezTo>
                <a:cubicBezTo>
                  <a:pt x="1378" y="32"/>
                  <a:pt x="1596" y="66"/>
                  <a:pt x="1792" y="71"/>
                </a:cubicBezTo>
                <a:cubicBezTo>
                  <a:pt x="1875" y="57"/>
                  <a:pt x="1957" y="49"/>
                  <a:pt x="2040" y="63"/>
                </a:cubicBezTo>
                <a:cubicBezTo>
                  <a:pt x="2195" y="56"/>
                  <a:pt x="2340" y="61"/>
                  <a:pt x="2496" y="55"/>
                </a:cubicBezTo>
                <a:cubicBezTo>
                  <a:pt x="2593" y="31"/>
                  <a:pt x="2659" y="42"/>
                  <a:pt x="2768" y="47"/>
                </a:cubicBezTo>
                <a:cubicBezTo>
                  <a:pt x="2875" y="68"/>
                  <a:pt x="2987" y="63"/>
                  <a:pt x="3096" y="79"/>
                </a:cubicBezTo>
                <a:cubicBezTo>
                  <a:pt x="3178" y="52"/>
                  <a:pt x="3267" y="72"/>
                  <a:pt x="3352" y="55"/>
                </a:cubicBezTo>
                <a:cubicBezTo>
                  <a:pt x="3447" y="63"/>
                  <a:pt x="3537" y="80"/>
                  <a:pt x="3632" y="87"/>
                </a:cubicBezTo>
                <a:cubicBezTo>
                  <a:pt x="3887" y="67"/>
                  <a:pt x="4145" y="67"/>
                  <a:pt x="4400" y="95"/>
                </a:cubicBezTo>
                <a:cubicBezTo>
                  <a:pt x="4440" y="92"/>
                  <a:pt x="4480" y="91"/>
                  <a:pt x="4520" y="87"/>
                </a:cubicBezTo>
                <a:cubicBezTo>
                  <a:pt x="4534" y="86"/>
                  <a:pt x="4560" y="79"/>
                  <a:pt x="4560" y="79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6388100" y="3644900"/>
            <a:ext cx="1371600" cy="24765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56" y="120"/>
              </a:cxn>
              <a:cxn ang="0">
                <a:pos x="776" y="352"/>
              </a:cxn>
              <a:cxn ang="0">
                <a:pos x="736" y="472"/>
              </a:cxn>
              <a:cxn ang="0">
                <a:pos x="720" y="496"/>
              </a:cxn>
              <a:cxn ang="0">
                <a:pos x="624" y="824"/>
              </a:cxn>
              <a:cxn ang="0">
                <a:pos x="584" y="944"/>
              </a:cxn>
              <a:cxn ang="0">
                <a:pos x="536" y="1112"/>
              </a:cxn>
              <a:cxn ang="0">
                <a:pos x="488" y="1232"/>
              </a:cxn>
              <a:cxn ang="0">
                <a:pos x="432" y="1328"/>
              </a:cxn>
              <a:cxn ang="0">
                <a:pos x="392" y="1424"/>
              </a:cxn>
              <a:cxn ang="0">
                <a:pos x="376" y="1472"/>
              </a:cxn>
              <a:cxn ang="0">
                <a:pos x="312" y="1528"/>
              </a:cxn>
              <a:cxn ang="0">
                <a:pos x="264" y="1560"/>
              </a:cxn>
              <a:cxn ang="0">
                <a:pos x="192" y="1552"/>
              </a:cxn>
              <a:cxn ang="0">
                <a:pos x="152" y="1456"/>
              </a:cxn>
              <a:cxn ang="0">
                <a:pos x="96" y="1312"/>
              </a:cxn>
              <a:cxn ang="0">
                <a:pos x="16" y="1136"/>
              </a:cxn>
              <a:cxn ang="0">
                <a:pos x="0" y="1264"/>
              </a:cxn>
              <a:cxn ang="0">
                <a:pos x="8" y="1112"/>
              </a:cxn>
              <a:cxn ang="0">
                <a:pos x="112" y="1184"/>
              </a:cxn>
            </a:cxnLst>
            <a:rect l="0" t="0" r="r" b="b"/>
            <a:pathLst>
              <a:path w="864" h="1560">
                <a:moveTo>
                  <a:pt x="864" y="0"/>
                </a:moveTo>
                <a:cubicBezTo>
                  <a:pt x="861" y="40"/>
                  <a:pt x="861" y="80"/>
                  <a:pt x="856" y="120"/>
                </a:cubicBezTo>
                <a:cubicBezTo>
                  <a:pt x="845" y="204"/>
                  <a:pt x="810" y="277"/>
                  <a:pt x="776" y="352"/>
                </a:cubicBezTo>
                <a:cubicBezTo>
                  <a:pt x="761" y="386"/>
                  <a:pt x="757" y="440"/>
                  <a:pt x="736" y="472"/>
                </a:cubicBezTo>
                <a:cubicBezTo>
                  <a:pt x="731" y="480"/>
                  <a:pt x="724" y="487"/>
                  <a:pt x="720" y="496"/>
                </a:cubicBezTo>
                <a:cubicBezTo>
                  <a:pt x="674" y="599"/>
                  <a:pt x="651" y="715"/>
                  <a:pt x="624" y="824"/>
                </a:cubicBezTo>
                <a:cubicBezTo>
                  <a:pt x="614" y="864"/>
                  <a:pt x="592" y="903"/>
                  <a:pt x="584" y="944"/>
                </a:cubicBezTo>
                <a:cubicBezTo>
                  <a:pt x="572" y="1002"/>
                  <a:pt x="555" y="1056"/>
                  <a:pt x="536" y="1112"/>
                </a:cubicBezTo>
                <a:cubicBezTo>
                  <a:pt x="522" y="1154"/>
                  <a:pt x="509" y="1194"/>
                  <a:pt x="488" y="1232"/>
                </a:cubicBezTo>
                <a:cubicBezTo>
                  <a:pt x="469" y="1266"/>
                  <a:pt x="447" y="1293"/>
                  <a:pt x="432" y="1328"/>
                </a:cubicBezTo>
                <a:cubicBezTo>
                  <a:pt x="418" y="1360"/>
                  <a:pt x="406" y="1393"/>
                  <a:pt x="392" y="1424"/>
                </a:cubicBezTo>
                <a:cubicBezTo>
                  <a:pt x="385" y="1439"/>
                  <a:pt x="385" y="1458"/>
                  <a:pt x="376" y="1472"/>
                </a:cubicBezTo>
                <a:cubicBezTo>
                  <a:pt x="349" y="1512"/>
                  <a:pt x="368" y="1491"/>
                  <a:pt x="312" y="1528"/>
                </a:cubicBezTo>
                <a:cubicBezTo>
                  <a:pt x="296" y="1539"/>
                  <a:pt x="264" y="1560"/>
                  <a:pt x="264" y="1560"/>
                </a:cubicBezTo>
                <a:cubicBezTo>
                  <a:pt x="240" y="1557"/>
                  <a:pt x="215" y="1560"/>
                  <a:pt x="192" y="1552"/>
                </a:cubicBezTo>
                <a:cubicBezTo>
                  <a:pt x="170" y="1544"/>
                  <a:pt x="165" y="1476"/>
                  <a:pt x="152" y="1456"/>
                </a:cubicBezTo>
                <a:cubicBezTo>
                  <a:pt x="123" y="1412"/>
                  <a:pt x="124" y="1354"/>
                  <a:pt x="96" y="1312"/>
                </a:cubicBezTo>
                <a:cubicBezTo>
                  <a:pt x="58" y="1255"/>
                  <a:pt x="37" y="1200"/>
                  <a:pt x="16" y="1136"/>
                </a:cubicBezTo>
                <a:cubicBezTo>
                  <a:pt x="2" y="1177"/>
                  <a:pt x="0" y="1307"/>
                  <a:pt x="0" y="1264"/>
                </a:cubicBezTo>
                <a:cubicBezTo>
                  <a:pt x="0" y="1213"/>
                  <a:pt x="5" y="1163"/>
                  <a:pt x="8" y="1112"/>
                </a:cubicBezTo>
                <a:cubicBezTo>
                  <a:pt x="75" y="1122"/>
                  <a:pt x="83" y="1126"/>
                  <a:pt x="112" y="1184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 animBg="1"/>
      <p:bldP spid="11298" grpId="0" animBg="1"/>
      <p:bldP spid="11299" grpId="0" animBg="1"/>
      <p:bldP spid="113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4890-67A2-45B7-B40A-00D3E7C2B15C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178800" cy="55731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800" dirty="0"/>
              <a:t>Terminologie, Einführung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Grundlagen der Datenkommunikation / Rechnernetze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Klassische Verteilte Datenbanken</a:t>
            </a:r>
          </a:p>
          <a:p>
            <a:pPr lvl="1">
              <a:lnSpc>
                <a:spcPct val="80000"/>
              </a:lnSpc>
            </a:pPr>
            <a:r>
              <a:rPr lang="de-DE" sz="2400" dirty="0"/>
              <a:t>Datenbankentwurf</a:t>
            </a:r>
          </a:p>
          <a:p>
            <a:pPr lvl="1">
              <a:lnSpc>
                <a:spcPct val="80000"/>
              </a:lnSpc>
            </a:pPr>
            <a:r>
              <a:rPr lang="de-DE" sz="2400" dirty="0"/>
              <a:t>Anfragebearbeitung</a:t>
            </a:r>
          </a:p>
          <a:p>
            <a:pPr lvl="1">
              <a:lnSpc>
                <a:spcPct val="80000"/>
              </a:lnSpc>
            </a:pPr>
            <a:r>
              <a:rPr lang="de-DE" sz="2400" dirty="0"/>
              <a:t>Synchronisation</a:t>
            </a:r>
          </a:p>
          <a:p>
            <a:pPr lvl="1">
              <a:lnSpc>
                <a:spcPct val="80000"/>
              </a:lnSpc>
            </a:pPr>
            <a:r>
              <a:rPr lang="de-DE" sz="2400" dirty="0" smtClean="0"/>
              <a:t>Fehlertoleranz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P2P Informationssysteme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/>
              <a:t>Client/Server-Architektur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Parallele Datenbanksysteme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Web-Services (SOAP, UDDI, WSDL)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Internet-Datenbanken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Web Datenverwaltung (</a:t>
            </a:r>
            <a:r>
              <a:rPr lang="de-DE" sz="2800" dirty="0" err="1" smtClean="0"/>
              <a:t>PageRank</a:t>
            </a:r>
            <a:r>
              <a:rPr lang="de-DE" sz="2800" dirty="0" smtClean="0"/>
              <a:t>, </a:t>
            </a:r>
            <a:r>
              <a:rPr lang="de-DE" sz="2800" dirty="0" err="1" smtClean="0"/>
              <a:t>MapReduce</a:t>
            </a:r>
            <a:r>
              <a:rPr lang="de-DE" sz="2800" dirty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4411-D2F1-4C91-814E-F6ED2666C680}" type="slidenum">
              <a:rPr lang="en-US"/>
              <a:pPr/>
              <a:t>40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600"/>
              <a:t>CSMA/CD: Carrier Sense Multiple Access w/ Collision Detect</a:t>
            </a: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Gemeinsame Leitung für viele Stationen</a:t>
            </a:r>
          </a:p>
          <a:p>
            <a:r>
              <a:rPr lang="de-DE"/>
              <a:t>Analogie zu einen Bus</a:t>
            </a:r>
          </a:p>
          <a:p>
            <a:r>
              <a:rPr lang="de-DE"/>
              <a:t>Carrier Sense: Stationen können erkennen, ob die Leitung benutzt oder frei ist</a:t>
            </a:r>
          </a:p>
          <a:p>
            <a:r>
              <a:rPr lang="de-DE"/>
              <a:t>Collision Detect bedeutet, daß der Sender mithört und erkennt, falls es zu einer Kollision kommt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DA5-4A3A-4338-B070-E24E07A79140}" type="slidenum">
              <a:rPr lang="en-US"/>
              <a:pPr/>
              <a:t>41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de-DE"/>
              <a:t>Ethernet: Kollisionserkennung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15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04800" y="1219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295400" y="4267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876800" y="44958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7818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Freeform 8"/>
          <p:cNvSpPr>
            <a:spLocks/>
          </p:cNvSpPr>
          <p:nvPr/>
        </p:nvSpPr>
        <p:spPr bwMode="auto">
          <a:xfrm>
            <a:off x="2819400" y="3657600"/>
            <a:ext cx="889000" cy="21082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1152"/>
              </a:cxn>
              <a:cxn ang="0">
                <a:pos x="0" y="1056"/>
              </a:cxn>
            </a:cxnLst>
            <a:rect l="0" t="0" r="r" b="b"/>
            <a:pathLst>
              <a:path w="560" h="1328">
                <a:moveTo>
                  <a:pt x="480" y="0"/>
                </a:moveTo>
                <a:cubicBezTo>
                  <a:pt x="520" y="488"/>
                  <a:pt x="560" y="976"/>
                  <a:pt x="480" y="1152"/>
                </a:cubicBezTo>
                <a:cubicBezTo>
                  <a:pt x="400" y="1328"/>
                  <a:pt x="80" y="1072"/>
                  <a:pt x="0" y="1056"/>
                </a:cubicBezTo>
              </a:path>
            </a:pathLst>
          </a:custGeom>
          <a:solidFill>
            <a:schemeClr val="bg1"/>
          </a:solid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1828800" y="2286000"/>
            <a:ext cx="317500" cy="1371600"/>
          </a:xfrm>
          <a:custGeom>
            <a:avLst/>
            <a:gdLst/>
            <a:ahLst/>
            <a:cxnLst>
              <a:cxn ang="0">
                <a:pos x="48" y="864"/>
              </a:cxn>
              <a:cxn ang="0">
                <a:pos x="192" y="288"/>
              </a:cxn>
              <a:cxn ang="0">
                <a:pos x="0" y="0"/>
              </a:cxn>
            </a:cxnLst>
            <a:rect l="0" t="0" r="r" b="b"/>
            <a:pathLst>
              <a:path w="200" h="864">
                <a:moveTo>
                  <a:pt x="48" y="864"/>
                </a:moveTo>
                <a:cubicBezTo>
                  <a:pt x="124" y="648"/>
                  <a:pt x="200" y="432"/>
                  <a:pt x="192" y="288"/>
                </a:cubicBezTo>
                <a:cubicBezTo>
                  <a:pt x="184" y="144"/>
                  <a:pt x="32" y="48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54864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6400800" y="3657600"/>
            <a:ext cx="1371600" cy="26035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336" y="1440"/>
              </a:cxn>
              <a:cxn ang="0">
                <a:pos x="864" y="0"/>
              </a:cxn>
            </a:cxnLst>
            <a:rect l="0" t="0" r="r" b="b"/>
            <a:pathLst>
              <a:path w="864" h="1640">
                <a:moveTo>
                  <a:pt x="0" y="1200"/>
                </a:moveTo>
                <a:cubicBezTo>
                  <a:pt x="96" y="1420"/>
                  <a:pt x="192" y="1640"/>
                  <a:pt x="336" y="1440"/>
                </a:cubicBezTo>
                <a:cubicBezTo>
                  <a:pt x="480" y="1240"/>
                  <a:pt x="672" y="620"/>
                  <a:pt x="864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39624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Freeform 13"/>
          <p:cNvSpPr>
            <a:spLocks/>
          </p:cNvSpPr>
          <p:nvPr/>
        </p:nvSpPr>
        <p:spPr bwMode="auto">
          <a:xfrm>
            <a:off x="83058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1793875" y="2260600"/>
            <a:ext cx="415925" cy="14224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70" y="40"/>
              </a:cxn>
              <a:cxn ang="0">
                <a:pos x="110" y="80"/>
              </a:cxn>
              <a:cxn ang="0">
                <a:pos x="142" y="112"/>
              </a:cxn>
              <a:cxn ang="0">
                <a:pos x="150" y="136"/>
              </a:cxn>
              <a:cxn ang="0">
                <a:pos x="222" y="296"/>
              </a:cxn>
              <a:cxn ang="0">
                <a:pos x="214" y="480"/>
              </a:cxn>
              <a:cxn ang="0">
                <a:pos x="158" y="600"/>
              </a:cxn>
              <a:cxn ang="0">
                <a:pos x="126" y="712"/>
              </a:cxn>
              <a:cxn ang="0">
                <a:pos x="86" y="832"/>
              </a:cxn>
              <a:cxn ang="0">
                <a:pos x="70" y="880"/>
              </a:cxn>
              <a:cxn ang="0">
                <a:pos x="54" y="832"/>
              </a:cxn>
              <a:cxn ang="0">
                <a:pos x="38" y="808"/>
              </a:cxn>
              <a:cxn ang="0">
                <a:pos x="22" y="760"/>
              </a:cxn>
              <a:cxn ang="0">
                <a:pos x="14" y="736"/>
              </a:cxn>
              <a:cxn ang="0">
                <a:pos x="46" y="824"/>
              </a:cxn>
              <a:cxn ang="0">
                <a:pos x="62" y="848"/>
              </a:cxn>
              <a:cxn ang="0">
                <a:pos x="78" y="896"/>
              </a:cxn>
              <a:cxn ang="0">
                <a:pos x="102" y="880"/>
              </a:cxn>
              <a:cxn ang="0">
                <a:pos x="118" y="856"/>
              </a:cxn>
              <a:cxn ang="0">
                <a:pos x="214" y="816"/>
              </a:cxn>
              <a:cxn ang="0">
                <a:pos x="262" y="768"/>
              </a:cxn>
            </a:cxnLst>
            <a:rect l="0" t="0" r="r" b="b"/>
            <a:pathLst>
              <a:path w="262" h="896">
                <a:moveTo>
                  <a:pt x="22" y="0"/>
                </a:moveTo>
                <a:cubicBezTo>
                  <a:pt x="37" y="15"/>
                  <a:pt x="55" y="25"/>
                  <a:pt x="70" y="40"/>
                </a:cubicBezTo>
                <a:cubicBezTo>
                  <a:pt x="123" y="93"/>
                  <a:pt x="46" y="37"/>
                  <a:pt x="110" y="80"/>
                </a:cubicBezTo>
                <a:cubicBezTo>
                  <a:pt x="131" y="144"/>
                  <a:pt x="99" y="69"/>
                  <a:pt x="142" y="112"/>
                </a:cubicBezTo>
                <a:cubicBezTo>
                  <a:pt x="148" y="118"/>
                  <a:pt x="146" y="129"/>
                  <a:pt x="150" y="136"/>
                </a:cubicBezTo>
                <a:cubicBezTo>
                  <a:pt x="189" y="207"/>
                  <a:pt x="206" y="214"/>
                  <a:pt x="222" y="296"/>
                </a:cubicBezTo>
                <a:cubicBezTo>
                  <a:pt x="219" y="357"/>
                  <a:pt x="220" y="419"/>
                  <a:pt x="214" y="480"/>
                </a:cubicBezTo>
                <a:cubicBezTo>
                  <a:pt x="209" y="525"/>
                  <a:pt x="182" y="564"/>
                  <a:pt x="158" y="600"/>
                </a:cubicBezTo>
                <a:cubicBezTo>
                  <a:pt x="150" y="613"/>
                  <a:pt x="127" y="705"/>
                  <a:pt x="126" y="712"/>
                </a:cubicBezTo>
                <a:cubicBezTo>
                  <a:pt x="118" y="759"/>
                  <a:pt x="104" y="791"/>
                  <a:pt x="86" y="832"/>
                </a:cubicBezTo>
                <a:cubicBezTo>
                  <a:pt x="79" y="847"/>
                  <a:pt x="70" y="880"/>
                  <a:pt x="70" y="880"/>
                </a:cubicBezTo>
                <a:cubicBezTo>
                  <a:pt x="65" y="864"/>
                  <a:pt x="63" y="846"/>
                  <a:pt x="54" y="832"/>
                </a:cubicBezTo>
                <a:cubicBezTo>
                  <a:pt x="49" y="824"/>
                  <a:pt x="42" y="817"/>
                  <a:pt x="38" y="808"/>
                </a:cubicBezTo>
                <a:cubicBezTo>
                  <a:pt x="31" y="793"/>
                  <a:pt x="27" y="776"/>
                  <a:pt x="22" y="760"/>
                </a:cubicBezTo>
                <a:cubicBezTo>
                  <a:pt x="19" y="752"/>
                  <a:pt x="14" y="736"/>
                  <a:pt x="14" y="736"/>
                </a:cubicBezTo>
                <a:cubicBezTo>
                  <a:pt x="0" y="778"/>
                  <a:pt x="13" y="802"/>
                  <a:pt x="46" y="824"/>
                </a:cubicBezTo>
                <a:cubicBezTo>
                  <a:pt x="51" y="832"/>
                  <a:pt x="58" y="839"/>
                  <a:pt x="62" y="848"/>
                </a:cubicBezTo>
                <a:cubicBezTo>
                  <a:pt x="69" y="863"/>
                  <a:pt x="78" y="896"/>
                  <a:pt x="78" y="896"/>
                </a:cubicBezTo>
                <a:cubicBezTo>
                  <a:pt x="86" y="891"/>
                  <a:pt x="95" y="887"/>
                  <a:pt x="102" y="880"/>
                </a:cubicBezTo>
                <a:cubicBezTo>
                  <a:pt x="109" y="873"/>
                  <a:pt x="110" y="861"/>
                  <a:pt x="118" y="856"/>
                </a:cubicBezTo>
                <a:cubicBezTo>
                  <a:pt x="123" y="853"/>
                  <a:pt x="204" y="819"/>
                  <a:pt x="214" y="816"/>
                </a:cubicBezTo>
                <a:cubicBezTo>
                  <a:pt x="229" y="793"/>
                  <a:pt x="244" y="786"/>
                  <a:pt x="262" y="76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-25400" y="3581400"/>
            <a:ext cx="1943100" cy="119063"/>
          </a:xfrm>
          <a:custGeom>
            <a:avLst/>
            <a:gdLst/>
            <a:ahLst/>
            <a:cxnLst>
              <a:cxn ang="0">
                <a:pos x="1224" y="40"/>
              </a:cxn>
              <a:cxn ang="0">
                <a:pos x="1168" y="16"/>
              </a:cxn>
              <a:cxn ang="0">
                <a:pos x="1104" y="0"/>
              </a:cxn>
              <a:cxn ang="0">
                <a:pos x="1016" y="32"/>
              </a:cxn>
              <a:cxn ang="0">
                <a:pos x="760" y="48"/>
              </a:cxn>
              <a:cxn ang="0">
                <a:pos x="120" y="8"/>
              </a:cxn>
              <a:cxn ang="0">
                <a:pos x="0" y="24"/>
              </a:cxn>
            </a:cxnLst>
            <a:rect l="0" t="0" r="r" b="b"/>
            <a:pathLst>
              <a:path w="1224" h="75">
                <a:moveTo>
                  <a:pt x="1224" y="40"/>
                </a:moveTo>
                <a:cubicBezTo>
                  <a:pt x="1198" y="27"/>
                  <a:pt x="1194" y="23"/>
                  <a:pt x="1168" y="16"/>
                </a:cubicBezTo>
                <a:cubicBezTo>
                  <a:pt x="1147" y="10"/>
                  <a:pt x="1104" y="0"/>
                  <a:pt x="1104" y="0"/>
                </a:cubicBezTo>
                <a:cubicBezTo>
                  <a:pt x="1076" y="9"/>
                  <a:pt x="1046" y="29"/>
                  <a:pt x="1016" y="32"/>
                </a:cubicBezTo>
                <a:cubicBezTo>
                  <a:pt x="991" y="35"/>
                  <a:pt x="777" y="47"/>
                  <a:pt x="760" y="48"/>
                </a:cubicBezTo>
                <a:cubicBezTo>
                  <a:pt x="550" y="40"/>
                  <a:pt x="321" y="75"/>
                  <a:pt x="120" y="8"/>
                </a:cubicBezTo>
                <a:cubicBezTo>
                  <a:pt x="86" y="11"/>
                  <a:pt x="37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1955800" y="3594100"/>
            <a:ext cx="3289300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288" y="24"/>
              </a:cxn>
              <a:cxn ang="0">
                <a:pos x="696" y="16"/>
              </a:cxn>
              <a:cxn ang="0">
                <a:pos x="1328" y="40"/>
              </a:cxn>
              <a:cxn ang="0">
                <a:pos x="2072" y="32"/>
              </a:cxn>
            </a:cxnLst>
            <a:rect l="0" t="0" r="r" b="b"/>
            <a:pathLst>
              <a:path w="2072" h="56">
                <a:moveTo>
                  <a:pt x="0" y="56"/>
                </a:moveTo>
                <a:cubicBezTo>
                  <a:pt x="98" y="40"/>
                  <a:pt x="188" y="30"/>
                  <a:pt x="288" y="24"/>
                </a:cubicBezTo>
                <a:cubicBezTo>
                  <a:pt x="435" y="0"/>
                  <a:pt x="519" y="11"/>
                  <a:pt x="696" y="16"/>
                </a:cubicBezTo>
                <a:cubicBezTo>
                  <a:pt x="915" y="40"/>
                  <a:pt x="1079" y="36"/>
                  <a:pt x="1328" y="40"/>
                </a:cubicBezTo>
                <a:cubicBezTo>
                  <a:pt x="1816" y="29"/>
                  <a:pt x="1568" y="32"/>
                  <a:pt x="2072" y="32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8293100" y="2057400"/>
            <a:ext cx="482600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8"/>
              </a:cxn>
              <a:cxn ang="0">
                <a:pos x="152" y="240"/>
              </a:cxn>
              <a:cxn ang="0">
                <a:pos x="224" y="480"/>
              </a:cxn>
              <a:cxn ang="0">
                <a:pos x="208" y="816"/>
              </a:cxn>
              <a:cxn ang="0">
                <a:pos x="160" y="936"/>
              </a:cxn>
              <a:cxn ang="0">
                <a:pos x="144" y="984"/>
              </a:cxn>
              <a:cxn ang="0">
                <a:pos x="136" y="1008"/>
              </a:cxn>
              <a:cxn ang="0">
                <a:pos x="104" y="912"/>
              </a:cxn>
              <a:cxn ang="0">
                <a:pos x="96" y="872"/>
              </a:cxn>
              <a:cxn ang="0">
                <a:pos x="152" y="1024"/>
              </a:cxn>
              <a:cxn ang="0">
                <a:pos x="304" y="904"/>
              </a:cxn>
            </a:cxnLst>
            <a:rect l="0" t="0" r="r" b="b"/>
            <a:pathLst>
              <a:path w="304" h="1024">
                <a:moveTo>
                  <a:pt x="0" y="0"/>
                </a:moveTo>
                <a:cubicBezTo>
                  <a:pt x="52" y="17"/>
                  <a:pt x="70" y="60"/>
                  <a:pt x="112" y="88"/>
                </a:cubicBezTo>
                <a:cubicBezTo>
                  <a:pt x="125" y="139"/>
                  <a:pt x="137" y="190"/>
                  <a:pt x="152" y="240"/>
                </a:cubicBezTo>
                <a:cubicBezTo>
                  <a:pt x="176" y="320"/>
                  <a:pt x="210" y="397"/>
                  <a:pt x="224" y="480"/>
                </a:cubicBezTo>
                <a:cubicBezTo>
                  <a:pt x="221" y="575"/>
                  <a:pt x="240" y="709"/>
                  <a:pt x="208" y="816"/>
                </a:cubicBezTo>
                <a:cubicBezTo>
                  <a:pt x="195" y="860"/>
                  <a:pt x="175" y="892"/>
                  <a:pt x="160" y="936"/>
                </a:cubicBezTo>
                <a:cubicBezTo>
                  <a:pt x="155" y="952"/>
                  <a:pt x="149" y="968"/>
                  <a:pt x="144" y="984"/>
                </a:cubicBezTo>
                <a:cubicBezTo>
                  <a:pt x="141" y="992"/>
                  <a:pt x="136" y="1008"/>
                  <a:pt x="136" y="1008"/>
                </a:cubicBezTo>
                <a:cubicBezTo>
                  <a:pt x="125" y="976"/>
                  <a:pt x="115" y="944"/>
                  <a:pt x="104" y="912"/>
                </a:cubicBezTo>
                <a:cubicBezTo>
                  <a:pt x="100" y="899"/>
                  <a:pt x="96" y="858"/>
                  <a:pt x="96" y="872"/>
                </a:cubicBezTo>
                <a:cubicBezTo>
                  <a:pt x="96" y="923"/>
                  <a:pt x="108" y="994"/>
                  <a:pt x="152" y="1024"/>
                </a:cubicBezTo>
                <a:cubicBezTo>
                  <a:pt x="194" y="962"/>
                  <a:pt x="241" y="936"/>
                  <a:pt x="304" y="904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5245100" y="3592513"/>
            <a:ext cx="3289300" cy="77787"/>
          </a:xfrm>
          <a:custGeom>
            <a:avLst/>
            <a:gdLst/>
            <a:ahLst/>
            <a:cxnLst>
              <a:cxn ang="0">
                <a:pos x="2072" y="49"/>
              </a:cxn>
              <a:cxn ang="0">
                <a:pos x="1832" y="1"/>
              </a:cxn>
              <a:cxn ang="0">
                <a:pos x="1568" y="17"/>
              </a:cxn>
              <a:cxn ang="0">
                <a:pos x="1488" y="41"/>
              </a:cxn>
              <a:cxn ang="0">
                <a:pos x="1464" y="49"/>
              </a:cxn>
              <a:cxn ang="0">
                <a:pos x="0" y="17"/>
              </a:cxn>
            </a:cxnLst>
            <a:rect l="0" t="0" r="r" b="b"/>
            <a:pathLst>
              <a:path w="2072" h="49">
                <a:moveTo>
                  <a:pt x="2072" y="49"/>
                </a:moveTo>
                <a:cubicBezTo>
                  <a:pt x="1996" y="24"/>
                  <a:pt x="1911" y="17"/>
                  <a:pt x="1832" y="1"/>
                </a:cubicBezTo>
                <a:cubicBezTo>
                  <a:pt x="1730" y="5"/>
                  <a:pt x="1659" y="0"/>
                  <a:pt x="1568" y="17"/>
                </a:cubicBezTo>
                <a:cubicBezTo>
                  <a:pt x="1541" y="22"/>
                  <a:pt x="1513" y="33"/>
                  <a:pt x="1488" y="41"/>
                </a:cubicBezTo>
                <a:cubicBezTo>
                  <a:pt x="1480" y="44"/>
                  <a:pt x="1464" y="49"/>
                  <a:pt x="1464" y="49"/>
                </a:cubicBezTo>
                <a:cubicBezTo>
                  <a:pt x="963" y="43"/>
                  <a:pt x="497" y="17"/>
                  <a:pt x="0" y="1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742" name="Object 22"/>
          <p:cNvGraphicFramePr>
            <a:graphicFrameLocks noChangeAspect="1"/>
          </p:cNvGraphicFramePr>
          <p:nvPr/>
        </p:nvGraphicFramePr>
        <p:xfrm>
          <a:off x="4572000" y="3505200"/>
          <a:ext cx="9159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Clip" r:id="rId10" imgW="2440080" imgH="4413240" progId="">
                  <p:embed/>
                </p:oleObj>
              </mc:Choice>
              <mc:Fallback>
                <p:oleObj name="Clip" r:id="rId10" imgW="2440080" imgH="441324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5200"/>
                        <a:ext cx="91598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1524000" y="144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Clip" r:id="rId12" imgW="2440080" imgH="4413240" progId="">
                  <p:embed/>
                </p:oleObj>
              </mc:Choice>
              <mc:Fallback>
                <p:oleObj name="Clip" r:id="rId12" imgW="2440080" imgH="44132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4" name="Freeform 24"/>
          <p:cNvSpPr>
            <a:spLocks/>
          </p:cNvSpPr>
          <p:nvPr/>
        </p:nvSpPr>
        <p:spPr bwMode="auto">
          <a:xfrm>
            <a:off x="1738313" y="2132013"/>
            <a:ext cx="3379787" cy="1628775"/>
          </a:xfrm>
          <a:custGeom>
            <a:avLst/>
            <a:gdLst/>
            <a:ahLst/>
            <a:cxnLst>
              <a:cxn ang="0">
                <a:pos x="2065" y="873"/>
              </a:cxn>
              <a:cxn ang="0">
                <a:pos x="1969" y="921"/>
              </a:cxn>
              <a:cxn ang="0">
                <a:pos x="1753" y="969"/>
              </a:cxn>
              <a:cxn ang="0">
                <a:pos x="1713" y="929"/>
              </a:cxn>
              <a:cxn ang="0">
                <a:pos x="1633" y="865"/>
              </a:cxn>
              <a:cxn ang="0">
                <a:pos x="1481" y="961"/>
              </a:cxn>
              <a:cxn ang="0">
                <a:pos x="1337" y="1025"/>
              </a:cxn>
              <a:cxn ang="0">
                <a:pos x="1241" y="945"/>
              </a:cxn>
              <a:cxn ang="0">
                <a:pos x="969" y="889"/>
              </a:cxn>
              <a:cxn ang="0">
                <a:pos x="913" y="953"/>
              </a:cxn>
              <a:cxn ang="0">
                <a:pos x="841" y="993"/>
              </a:cxn>
              <a:cxn ang="0">
                <a:pos x="793" y="1025"/>
              </a:cxn>
              <a:cxn ang="0">
                <a:pos x="697" y="985"/>
              </a:cxn>
              <a:cxn ang="0">
                <a:pos x="617" y="873"/>
              </a:cxn>
              <a:cxn ang="0">
                <a:pos x="465" y="841"/>
              </a:cxn>
              <a:cxn ang="0">
                <a:pos x="401" y="897"/>
              </a:cxn>
              <a:cxn ang="0">
                <a:pos x="233" y="1001"/>
              </a:cxn>
              <a:cxn ang="0">
                <a:pos x="129" y="961"/>
              </a:cxn>
              <a:cxn ang="0">
                <a:pos x="233" y="681"/>
              </a:cxn>
              <a:cxn ang="0">
                <a:pos x="137" y="617"/>
              </a:cxn>
              <a:cxn ang="0">
                <a:pos x="233" y="489"/>
              </a:cxn>
              <a:cxn ang="0">
                <a:pos x="321" y="425"/>
              </a:cxn>
              <a:cxn ang="0">
                <a:pos x="113" y="257"/>
              </a:cxn>
              <a:cxn ang="0">
                <a:pos x="89" y="185"/>
              </a:cxn>
              <a:cxn ang="0">
                <a:pos x="121" y="9"/>
              </a:cxn>
              <a:cxn ang="0">
                <a:pos x="81" y="49"/>
              </a:cxn>
              <a:cxn ang="0">
                <a:pos x="9" y="97"/>
              </a:cxn>
              <a:cxn ang="0">
                <a:pos x="137" y="49"/>
              </a:cxn>
              <a:cxn ang="0">
                <a:pos x="65" y="65"/>
              </a:cxn>
              <a:cxn ang="0">
                <a:pos x="137" y="17"/>
              </a:cxn>
              <a:cxn ang="0">
                <a:pos x="169" y="57"/>
              </a:cxn>
              <a:cxn ang="0">
                <a:pos x="129" y="17"/>
              </a:cxn>
            </a:cxnLst>
            <a:rect l="0" t="0" r="r" b="b"/>
            <a:pathLst>
              <a:path w="2129" h="1026">
                <a:moveTo>
                  <a:pt x="2129" y="969"/>
                </a:moveTo>
                <a:cubicBezTo>
                  <a:pt x="2116" y="930"/>
                  <a:pt x="2094" y="902"/>
                  <a:pt x="2065" y="873"/>
                </a:cubicBezTo>
                <a:cubicBezTo>
                  <a:pt x="2049" y="878"/>
                  <a:pt x="2031" y="880"/>
                  <a:pt x="2017" y="889"/>
                </a:cubicBezTo>
                <a:cubicBezTo>
                  <a:pt x="2001" y="900"/>
                  <a:pt x="1969" y="921"/>
                  <a:pt x="1969" y="921"/>
                </a:cubicBezTo>
                <a:cubicBezTo>
                  <a:pt x="1937" y="969"/>
                  <a:pt x="1927" y="999"/>
                  <a:pt x="1873" y="1017"/>
                </a:cubicBezTo>
                <a:cubicBezTo>
                  <a:pt x="1828" y="1008"/>
                  <a:pt x="1796" y="983"/>
                  <a:pt x="1753" y="969"/>
                </a:cubicBezTo>
                <a:cubicBezTo>
                  <a:pt x="1748" y="961"/>
                  <a:pt x="1744" y="952"/>
                  <a:pt x="1737" y="945"/>
                </a:cubicBezTo>
                <a:cubicBezTo>
                  <a:pt x="1730" y="938"/>
                  <a:pt x="1719" y="937"/>
                  <a:pt x="1713" y="929"/>
                </a:cubicBezTo>
                <a:cubicBezTo>
                  <a:pt x="1687" y="896"/>
                  <a:pt x="1731" y="909"/>
                  <a:pt x="1681" y="881"/>
                </a:cubicBezTo>
                <a:cubicBezTo>
                  <a:pt x="1666" y="873"/>
                  <a:pt x="1633" y="865"/>
                  <a:pt x="1633" y="865"/>
                </a:cubicBezTo>
                <a:cubicBezTo>
                  <a:pt x="1574" y="877"/>
                  <a:pt x="1604" y="865"/>
                  <a:pt x="1545" y="905"/>
                </a:cubicBezTo>
                <a:cubicBezTo>
                  <a:pt x="1515" y="925"/>
                  <a:pt x="1516" y="949"/>
                  <a:pt x="1481" y="961"/>
                </a:cubicBezTo>
                <a:cubicBezTo>
                  <a:pt x="1452" y="990"/>
                  <a:pt x="1423" y="996"/>
                  <a:pt x="1385" y="1009"/>
                </a:cubicBezTo>
                <a:cubicBezTo>
                  <a:pt x="1369" y="1014"/>
                  <a:pt x="1337" y="1025"/>
                  <a:pt x="1337" y="1025"/>
                </a:cubicBezTo>
                <a:cubicBezTo>
                  <a:pt x="1321" y="1022"/>
                  <a:pt x="1304" y="1024"/>
                  <a:pt x="1289" y="1017"/>
                </a:cubicBezTo>
                <a:cubicBezTo>
                  <a:pt x="1260" y="1004"/>
                  <a:pt x="1254" y="969"/>
                  <a:pt x="1241" y="945"/>
                </a:cubicBezTo>
                <a:cubicBezTo>
                  <a:pt x="1218" y="904"/>
                  <a:pt x="1191" y="856"/>
                  <a:pt x="1145" y="841"/>
                </a:cubicBezTo>
                <a:cubicBezTo>
                  <a:pt x="1081" y="847"/>
                  <a:pt x="1023" y="853"/>
                  <a:pt x="969" y="889"/>
                </a:cubicBezTo>
                <a:cubicBezTo>
                  <a:pt x="926" y="953"/>
                  <a:pt x="982" y="876"/>
                  <a:pt x="929" y="929"/>
                </a:cubicBezTo>
                <a:cubicBezTo>
                  <a:pt x="922" y="936"/>
                  <a:pt x="921" y="947"/>
                  <a:pt x="913" y="953"/>
                </a:cubicBezTo>
                <a:cubicBezTo>
                  <a:pt x="906" y="958"/>
                  <a:pt x="896" y="957"/>
                  <a:pt x="889" y="961"/>
                </a:cubicBezTo>
                <a:cubicBezTo>
                  <a:pt x="872" y="970"/>
                  <a:pt x="857" y="982"/>
                  <a:pt x="841" y="993"/>
                </a:cubicBezTo>
                <a:cubicBezTo>
                  <a:pt x="833" y="998"/>
                  <a:pt x="825" y="1004"/>
                  <a:pt x="817" y="1009"/>
                </a:cubicBezTo>
                <a:cubicBezTo>
                  <a:pt x="809" y="1014"/>
                  <a:pt x="793" y="1025"/>
                  <a:pt x="793" y="1025"/>
                </a:cubicBezTo>
                <a:cubicBezTo>
                  <a:pt x="769" y="1022"/>
                  <a:pt x="743" y="1026"/>
                  <a:pt x="721" y="1017"/>
                </a:cubicBezTo>
                <a:cubicBezTo>
                  <a:pt x="709" y="1012"/>
                  <a:pt x="706" y="994"/>
                  <a:pt x="697" y="985"/>
                </a:cubicBezTo>
                <a:cubicBezTo>
                  <a:pt x="690" y="978"/>
                  <a:pt x="681" y="974"/>
                  <a:pt x="673" y="969"/>
                </a:cubicBezTo>
                <a:cubicBezTo>
                  <a:pt x="667" y="961"/>
                  <a:pt x="626" y="882"/>
                  <a:pt x="617" y="873"/>
                </a:cubicBezTo>
                <a:cubicBezTo>
                  <a:pt x="594" y="850"/>
                  <a:pt x="559" y="841"/>
                  <a:pt x="529" y="833"/>
                </a:cubicBezTo>
                <a:cubicBezTo>
                  <a:pt x="508" y="836"/>
                  <a:pt x="485" y="834"/>
                  <a:pt x="465" y="841"/>
                </a:cubicBezTo>
                <a:cubicBezTo>
                  <a:pt x="447" y="847"/>
                  <a:pt x="417" y="873"/>
                  <a:pt x="417" y="873"/>
                </a:cubicBezTo>
                <a:cubicBezTo>
                  <a:pt x="412" y="881"/>
                  <a:pt x="408" y="891"/>
                  <a:pt x="401" y="897"/>
                </a:cubicBezTo>
                <a:cubicBezTo>
                  <a:pt x="390" y="906"/>
                  <a:pt x="287" y="983"/>
                  <a:pt x="281" y="985"/>
                </a:cubicBezTo>
                <a:cubicBezTo>
                  <a:pt x="265" y="990"/>
                  <a:pt x="249" y="996"/>
                  <a:pt x="233" y="1001"/>
                </a:cubicBezTo>
                <a:cubicBezTo>
                  <a:pt x="225" y="1004"/>
                  <a:pt x="209" y="1009"/>
                  <a:pt x="209" y="1009"/>
                </a:cubicBezTo>
                <a:cubicBezTo>
                  <a:pt x="152" y="998"/>
                  <a:pt x="172" y="990"/>
                  <a:pt x="129" y="961"/>
                </a:cubicBezTo>
                <a:cubicBezTo>
                  <a:pt x="138" y="799"/>
                  <a:pt x="103" y="816"/>
                  <a:pt x="225" y="801"/>
                </a:cubicBezTo>
                <a:cubicBezTo>
                  <a:pt x="264" y="775"/>
                  <a:pt x="274" y="717"/>
                  <a:pt x="233" y="681"/>
                </a:cubicBezTo>
                <a:cubicBezTo>
                  <a:pt x="211" y="662"/>
                  <a:pt x="185" y="649"/>
                  <a:pt x="161" y="633"/>
                </a:cubicBezTo>
                <a:cubicBezTo>
                  <a:pt x="153" y="628"/>
                  <a:pt x="137" y="617"/>
                  <a:pt x="137" y="617"/>
                </a:cubicBezTo>
                <a:cubicBezTo>
                  <a:pt x="126" y="585"/>
                  <a:pt x="114" y="558"/>
                  <a:pt x="137" y="521"/>
                </a:cubicBezTo>
                <a:cubicBezTo>
                  <a:pt x="143" y="512"/>
                  <a:pt x="216" y="495"/>
                  <a:pt x="233" y="489"/>
                </a:cubicBezTo>
                <a:cubicBezTo>
                  <a:pt x="249" y="484"/>
                  <a:pt x="281" y="473"/>
                  <a:pt x="281" y="473"/>
                </a:cubicBezTo>
                <a:cubicBezTo>
                  <a:pt x="296" y="458"/>
                  <a:pt x="312" y="445"/>
                  <a:pt x="321" y="425"/>
                </a:cubicBezTo>
                <a:cubicBezTo>
                  <a:pt x="328" y="410"/>
                  <a:pt x="337" y="377"/>
                  <a:pt x="337" y="377"/>
                </a:cubicBezTo>
                <a:cubicBezTo>
                  <a:pt x="307" y="286"/>
                  <a:pt x="196" y="265"/>
                  <a:pt x="113" y="257"/>
                </a:cubicBezTo>
                <a:cubicBezTo>
                  <a:pt x="108" y="241"/>
                  <a:pt x="102" y="225"/>
                  <a:pt x="97" y="209"/>
                </a:cubicBezTo>
                <a:cubicBezTo>
                  <a:pt x="94" y="201"/>
                  <a:pt x="89" y="185"/>
                  <a:pt x="89" y="185"/>
                </a:cubicBezTo>
                <a:cubicBezTo>
                  <a:pt x="94" y="141"/>
                  <a:pt x="99" y="106"/>
                  <a:pt x="113" y="65"/>
                </a:cubicBezTo>
                <a:cubicBezTo>
                  <a:pt x="116" y="46"/>
                  <a:pt x="128" y="27"/>
                  <a:pt x="121" y="9"/>
                </a:cubicBezTo>
                <a:cubicBezTo>
                  <a:pt x="117" y="0"/>
                  <a:pt x="104" y="18"/>
                  <a:pt x="97" y="25"/>
                </a:cubicBezTo>
                <a:cubicBezTo>
                  <a:pt x="90" y="32"/>
                  <a:pt x="88" y="43"/>
                  <a:pt x="81" y="49"/>
                </a:cubicBezTo>
                <a:cubicBezTo>
                  <a:pt x="67" y="62"/>
                  <a:pt x="49" y="70"/>
                  <a:pt x="33" y="81"/>
                </a:cubicBezTo>
                <a:cubicBezTo>
                  <a:pt x="25" y="86"/>
                  <a:pt x="0" y="99"/>
                  <a:pt x="9" y="97"/>
                </a:cubicBezTo>
                <a:cubicBezTo>
                  <a:pt x="57" y="85"/>
                  <a:pt x="31" y="92"/>
                  <a:pt x="89" y="73"/>
                </a:cubicBezTo>
                <a:cubicBezTo>
                  <a:pt x="122" y="62"/>
                  <a:pt x="106" y="70"/>
                  <a:pt x="137" y="49"/>
                </a:cubicBezTo>
                <a:cubicBezTo>
                  <a:pt x="94" y="35"/>
                  <a:pt x="80" y="55"/>
                  <a:pt x="41" y="81"/>
                </a:cubicBezTo>
                <a:cubicBezTo>
                  <a:pt x="33" y="86"/>
                  <a:pt x="57" y="70"/>
                  <a:pt x="65" y="65"/>
                </a:cubicBezTo>
                <a:cubicBezTo>
                  <a:pt x="81" y="54"/>
                  <a:pt x="97" y="44"/>
                  <a:pt x="113" y="33"/>
                </a:cubicBezTo>
                <a:cubicBezTo>
                  <a:pt x="121" y="28"/>
                  <a:pt x="137" y="17"/>
                  <a:pt x="137" y="17"/>
                </a:cubicBezTo>
                <a:cubicBezTo>
                  <a:pt x="145" y="22"/>
                  <a:pt x="155" y="25"/>
                  <a:pt x="161" y="33"/>
                </a:cubicBezTo>
                <a:cubicBezTo>
                  <a:pt x="166" y="40"/>
                  <a:pt x="166" y="49"/>
                  <a:pt x="169" y="57"/>
                </a:cubicBezTo>
                <a:cubicBezTo>
                  <a:pt x="173" y="68"/>
                  <a:pt x="153" y="41"/>
                  <a:pt x="145" y="33"/>
                </a:cubicBezTo>
                <a:cubicBezTo>
                  <a:pt x="140" y="28"/>
                  <a:pt x="134" y="22"/>
                  <a:pt x="129" y="17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5321300" y="1866900"/>
            <a:ext cx="3454400" cy="18796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48" y="1032"/>
              </a:cxn>
              <a:cxn ang="0">
                <a:pos x="128" y="1008"/>
              </a:cxn>
              <a:cxn ang="0">
                <a:pos x="248" y="1144"/>
              </a:cxn>
              <a:cxn ang="0">
                <a:pos x="304" y="1136"/>
              </a:cxn>
              <a:cxn ang="0">
                <a:pos x="360" y="1072"/>
              </a:cxn>
              <a:cxn ang="0">
                <a:pos x="424" y="1008"/>
              </a:cxn>
              <a:cxn ang="0">
                <a:pos x="512" y="1088"/>
              </a:cxn>
              <a:cxn ang="0">
                <a:pos x="560" y="1120"/>
              </a:cxn>
              <a:cxn ang="0">
                <a:pos x="632" y="1152"/>
              </a:cxn>
              <a:cxn ang="0">
                <a:pos x="656" y="1160"/>
              </a:cxn>
              <a:cxn ang="0">
                <a:pos x="720" y="1080"/>
              </a:cxn>
              <a:cxn ang="0">
                <a:pos x="736" y="1024"/>
              </a:cxn>
              <a:cxn ang="0">
                <a:pos x="808" y="992"/>
              </a:cxn>
              <a:cxn ang="0">
                <a:pos x="960" y="1096"/>
              </a:cxn>
              <a:cxn ang="0">
                <a:pos x="1040" y="1128"/>
              </a:cxn>
              <a:cxn ang="0">
                <a:pos x="1088" y="1144"/>
              </a:cxn>
              <a:cxn ang="0">
                <a:pos x="1128" y="1136"/>
              </a:cxn>
              <a:cxn ang="0">
                <a:pos x="1160" y="1088"/>
              </a:cxn>
              <a:cxn ang="0">
                <a:pos x="1256" y="1000"/>
              </a:cxn>
              <a:cxn ang="0">
                <a:pos x="1320" y="1024"/>
              </a:cxn>
              <a:cxn ang="0">
                <a:pos x="1368" y="1056"/>
              </a:cxn>
              <a:cxn ang="0">
                <a:pos x="1552" y="1160"/>
              </a:cxn>
              <a:cxn ang="0">
                <a:pos x="1632" y="1136"/>
              </a:cxn>
              <a:cxn ang="0">
                <a:pos x="1648" y="1088"/>
              </a:cxn>
              <a:cxn ang="0">
                <a:pos x="1768" y="984"/>
              </a:cxn>
              <a:cxn ang="0">
                <a:pos x="1952" y="1144"/>
              </a:cxn>
              <a:cxn ang="0">
                <a:pos x="2024" y="1176"/>
              </a:cxn>
              <a:cxn ang="0">
                <a:pos x="2048" y="1184"/>
              </a:cxn>
              <a:cxn ang="0">
                <a:pos x="2008" y="1008"/>
              </a:cxn>
              <a:cxn ang="0">
                <a:pos x="1984" y="904"/>
              </a:cxn>
              <a:cxn ang="0">
                <a:pos x="2032" y="888"/>
              </a:cxn>
              <a:cxn ang="0">
                <a:pos x="2120" y="840"/>
              </a:cxn>
              <a:cxn ang="0">
                <a:pos x="2176" y="736"/>
              </a:cxn>
              <a:cxn ang="0">
                <a:pos x="2168" y="696"/>
              </a:cxn>
              <a:cxn ang="0">
                <a:pos x="2088" y="648"/>
              </a:cxn>
              <a:cxn ang="0">
                <a:pos x="2024" y="576"/>
              </a:cxn>
              <a:cxn ang="0">
                <a:pos x="2040" y="424"/>
              </a:cxn>
              <a:cxn ang="0">
                <a:pos x="2080" y="368"/>
              </a:cxn>
              <a:cxn ang="0">
                <a:pos x="2096" y="320"/>
              </a:cxn>
              <a:cxn ang="0">
                <a:pos x="1880" y="240"/>
              </a:cxn>
              <a:cxn ang="0">
                <a:pos x="1832" y="88"/>
              </a:cxn>
              <a:cxn ang="0">
                <a:pos x="1784" y="120"/>
              </a:cxn>
              <a:cxn ang="0">
                <a:pos x="1768" y="168"/>
              </a:cxn>
              <a:cxn ang="0">
                <a:pos x="1784" y="48"/>
              </a:cxn>
              <a:cxn ang="0">
                <a:pos x="1816" y="0"/>
              </a:cxn>
              <a:cxn ang="0">
                <a:pos x="1904" y="32"/>
              </a:cxn>
              <a:cxn ang="0">
                <a:pos x="1936" y="48"/>
              </a:cxn>
            </a:cxnLst>
            <a:rect l="0" t="0" r="r" b="b"/>
            <a:pathLst>
              <a:path w="2176" h="1184">
                <a:moveTo>
                  <a:pt x="0" y="1152"/>
                </a:moveTo>
                <a:cubicBezTo>
                  <a:pt x="14" y="1110"/>
                  <a:pt x="23" y="1069"/>
                  <a:pt x="48" y="1032"/>
                </a:cubicBezTo>
                <a:cubicBezTo>
                  <a:pt x="61" y="978"/>
                  <a:pt x="85" y="970"/>
                  <a:pt x="128" y="1008"/>
                </a:cubicBezTo>
                <a:cubicBezTo>
                  <a:pt x="175" y="1049"/>
                  <a:pt x="197" y="1110"/>
                  <a:pt x="248" y="1144"/>
                </a:cubicBezTo>
                <a:cubicBezTo>
                  <a:pt x="267" y="1141"/>
                  <a:pt x="286" y="1141"/>
                  <a:pt x="304" y="1136"/>
                </a:cubicBezTo>
                <a:cubicBezTo>
                  <a:pt x="332" y="1128"/>
                  <a:pt x="347" y="1091"/>
                  <a:pt x="360" y="1072"/>
                </a:cubicBezTo>
                <a:cubicBezTo>
                  <a:pt x="376" y="1049"/>
                  <a:pt x="401" y="1024"/>
                  <a:pt x="424" y="1008"/>
                </a:cubicBezTo>
                <a:cubicBezTo>
                  <a:pt x="469" y="1023"/>
                  <a:pt x="481" y="1061"/>
                  <a:pt x="512" y="1088"/>
                </a:cubicBezTo>
                <a:cubicBezTo>
                  <a:pt x="526" y="1101"/>
                  <a:pt x="544" y="1109"/>
                  <a:pt x="560" y="1120"/>
                </a:cubicBezTo>
                <a:cubicBezTo>
                  <a:pt x="598" y="1145"/>
                  <a:pt x="575" y="1133"/>
                  <a:pt x="632" y="1152"/>
                </a:cubicBezTo>
                <a:cubicBezTo>
                  <a:pt x="640" y="1155"/>
                  <a:pt x="656" y="1160"/>
                  <a:pt x="656" y="1160"/>
                </a:cubicBezTo>
                <a:cubicBezTo>
                  <a:pt x="697" y="1146"/>
                  <a:pt x="698" y="1113"/>
                  <a:pt x="720" y="1080"/>
                </a:cubicBezTo>
                <a:cubicBezTo>
                  <a:pt x="720" y="1080"/>
                  <a:pt x="732" y="1028"/>
                  <a:pt x="736" y="1024"/>
                </a:cubicBezTo>
                <a:cubicBezTo>
                  <a:pt x="742" y="1018"/>
                  <a:pt x="797" y="996"/>
                  <a:pt x="808" y="992"/>
                </a:cubicBezTo>
                <a:cubicBezTo>
                  <a:pt x="870" y="1007"/>
                  <a:pt x="908" y="1061"/>
                  <a:pt x="960" y="1096"/>
                </a:cubicBezTo>
                <a:cubicBezTo>
                  <a:pt x="984" y="1112"/>
                  <a:pt x="1014" y="1119"/>
                  <a:pt x="1040" y="1128"/>
                </a:cubicBezTo>
                <a:cubicBezTo>
                  <a:pt x="1056" y="1133"/>
                  <a:pt x="1088" y="1144"/>
                  <a:pt x="1088" y="1144"/>
                </a:cubicBezTo>
                <a:cubicBezTo>
                  <a:pt x="1101" y="1141"/>
                  <a:pt x="1117" y="1144"/>
                  <a:pt x="1128" y="1136"/>
                </a:cubicBezTo>
                <a:cubicBezTo>
                  <a:pt x="1143" y="1124"/>
                  <a:pt x="1145" y="1100"/>
                  <a:pt x="1160" y="1088"/>
                </a:cubicBezTo>
                <a:cubicBezTo>
                  <a:pt x="1197" y="1060"/>
                  <a:pt x="1230" y="1039"/>
                  <a:pt x="1256" y="1000"/>
                </a:cubicBezTo>
                <a:cubicBezTo>
                  <a:pt x="1289" y="1008"/>
                  <a:pt x="1290" y="1006"/>
                  <a:pt x="1320" y="1024"/>
                </a:cubicBezTo>
                <a:cubicBezTo>
                  <a:pt x="1336" y="1034"/>
                  <a:pt x="1368" y="1056"/>
                  <a:pt x="1368" y="1056"/>
                </a:cubicBezTo>
                <a:cubicBezTo>
                  <a:pt x="1412" y="1122"/>
                  <a:pt x="1477" y="1145"/>
                  <a:pt x="1552" y="1160"/>
                </a:cubicBezTo>
                <a:cubicBezTo>
                  <a:pt x="1568" y="1158"/>
                  <a:pt x="1618" y="1159"/>
                  <a:pt x="1632" y="1136"/>
                </a:cubicBezTo>
                <a:cubicBezTo>
                  <a:pt x="1641" y="1122"/>
                  <a:pt x="1638" y="1101"/>
                  <a:pt x="1648" y="1088"/>
                </a:cubicBezTo>
                <a:cubicBezTo>
                  <a:pt x="1684" y="1041"/>
                  <a:pt x="1711" y="1003"/>
                  <a:pt x="1768" y="984"/>
                </a:cubicBezTo>
                <a:cubicBezTo>
                  <a:pt x="1838" y="1030"/>
                  <a:pt x="1889" y="1092"/>
                  <a:pt x="1952" y="1144"/>
                </a:cubicBezTo>
                <a:cubicBezTo>
                  <a:pt x="1977" y="1165"/>
                  <a:pt x="1989" y="1164"/>
                  <a:pt x="2024" y="1176"/>
                </a:cubicBezTo>
                <a:cubicBezTo>
                  <a:pt x="2032" y="1179"/>
                  <a:pt x="2048" y="1184"/>
                  <a:pt x="2048" y="1184"/>
                </a:cubicBezTo>
                <a:cubicBezTo>
                  <a:pt x="2090" y="1120"/>
                  <a:pt x="2070" y="1050"/>
                  <a:pt x="2008" y="1008"/>
                </a:cubicBezTo>
                <a:cubicBezTo>
                  <a:pt x="1988" y="978"/>
                  <a:pt x="1951" y="946"/>
                  <a:pt x="1984" y="904"/>
                </a:cubicBezTo>
                <a:cubicBezTo>
                  <a:pt x="1994" y="891"/>
                  <a:pt x="2016" y="895"/>
                  <a:pt x="2032" y="888"/>
                </a:cubicBezTo>
                <a:cubicBezTo>
                  <a:pt x="2083" y="866"/>
                  <a:pt x="2085" y="863"/>
                  <a:pt x="2120" y="840"/>
                </a:cubicBezTo>
                <a:cubicBezTo>
                  <a:pt x="2133" y="801"/>
                  <a:pt x="2163" y="775"/>
                  <a:pt x="2176" y="736"/>
                </a:cubicBezTo>
                <a:cubicBezTo>
                  <a:pt x="2173" y="723"/>
                  <a:pt x="2175" y="708"/>
                  <a:pt x="2168" y="696"/>
                </a:cubicBezTo>
                <a:cubicBezTo>
                  <a:pt x="2150" y="668"/>
                  <a:pt x="2111" y="669"/>
                  <a:pt x="2088" y="648"/>
                </a:cubicBezTo>
                <a:cubicBezTo>
                  <a:pt x="2043" y="608"/>
                  <a:pt x="2048" y="612"/>
                  <a:pt x="2024" y="576"/>
                </a:cubicBezTo>
                <a:cubicBezTo>
                  <a:pt x="2027" y="525"/>
                  <a:pt x="2015" y="468"/>
                  <a:pt x="2040" y="424"/>
                </a:cubicBezTo>
                <a:cubicBezTo>
                  <a:pt x="2046" y="414"/>
                  <a:pt x="2074" y="382"/>
                  <a:pt x="2080" y="368"/>
                </a:cubicBezTo>
                <a:cubicBezTo>
                  <a:pt x="2087" y="353"/>
                  <a:pt x="2096" y="320"/>
                  <a:pt x="2096" y="320"/>
                </a:cubicBezTo>
                <a:cubicBezTo>
                  <a:pt x="2058" y="225"/>
                  <a:pt x="1971" y="246"/>
                  <a:pt x="1880" y="240"/>
                </a:cubicBezTo>
                <a:cubicBezTo>
                  <a:pt x="1850" y="196"/>
                  <a:pt x="1849" y="139"/>
                  <a:pt x="1832" y="88"/>
                </a:cubicBezTo>
                <a:cubicBezTo>
                  <a:pt x="1809" y="96"/>
                  <a:pt x="1798" y="95"/>
                  <a:pt x="1784" y="120"/>
                </a:cubicBezTo>
                <a:cubicBezTo>
                  <a:pt x="1776" y="135"/>
                  <a:pt x="1768" y="168"/>
                  <a:pt x="1768" y="168"/>
                </a:cubicBezTo>
                <a:cubicBezTo>
                  <a:pt x="1756" y="133"/>
                  <a:pt x="1766" y="81"/>
                  <a:pt x="1784" y="48"/>
                </a:cubicBezTo>
                <a:cubicBezTo>
                  <a:pt x="1793" y="31"/>
                  <a:pt x="1816" y="0"/>
                  <a:pt x="1816" y="0"/>
                </a:cubicBezTo>
                <a:cubicBezTo>
                  <a:pt x="1838" y="7"/>
                  <a:pt x="1882" y="21"/>
                  <a:pt x="1904" y="32"/>
                </a:cubicBezTo>
                <a:cubicBezTo>
                  <a:pt x="1939" y="49"/>
                  <a:pt x="1916" y="48"/>
                  <a:pt x="1936" y="48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746" name="Object 26"/>
          <p:cNvGraphicFramePr>
            <a:graphicFrameLocks noChangeAspect="1"/>
          </p:cNvGraphicFramePr>
          <p:nvPr/>
        </p:nvGraphicFramePr>
        <p:xfrm>
          <a:off x="7924800" y="13716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Clip" r:id="rId13" imgW="2440080" imgH="4413240" progId="">
                  <p:embed/>
                </p:oleObj>
              </mc:Choice>
              <mc:Fallback>
                <p:oleObj name="Clip" r:id="rId13" imgW="2440080" imgH="441324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3716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5" grpId="0" animBg="1"/>
      <p:bldP spid="30738" grpId="0" animBg="1"/>
      <p:bldP spid="30739" grpId="0" animBg="1"/>
      <p:bldP spid="30740" grpId="0" animBg="1"/>
      <p:bldP spid="30744" grpId="0" animBg="1"/>
      <p:bldP spid="307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E29-F0DC-4130-AF58-B0261BEE8B16}" type="slidenum">
              <a:rPr lang="en-US"/>
              <a:pPr/>
              <a:t>42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7138" cy="1268413"/>
          </a:xfrm>
        </p:spPr>
        <p:txBody>
          <a:bodyPr/>
          <a:lstStyle/>
          <a:p>
            <a:r>
              <a:rPr lang="de-DE"/>
              <a:t>Nach Kollisionserkennung ...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9550"/>
            <a:ext cx="9144000" cy="4654550"/>
          </a:xfrm>
        </p:spPr>
        <p:txBody>
          <a:bodyPr/>
          <a:lstStyle/>
          <a:p>
            <a:r>
              <a:rPr lang="de-DE"/>
              <a:t>Sender wird es noch(mehr)mals versuchen</a:t>
            </a:r>
          </a:p>
          <a:p>
            <a:pPr lvl="1"/>
            <a:r>
              <a:rPr lang="de-DE"/>
              <a:t>normalerweise bis zu 16 mal</a:t>
            </a:r>
          </a:p>
          <a:p>
            <a:r>
              <a:rPr lang="de-DE"/>
              <a:t>beim n.-ten Versuch wird der Sender </a:t>
            </a:r>
          </a:p>
          <a:p>
            <a:pPr lvl="1"/>
            <a:r>
              <a:rPr lang="de-DE"/>
              <a:t>k * 51.2 µs warten</a:t>
            </a:r>
          </a:p>
          <a:p>
            <a:pPr lvl="1"/>
            <a:r>
              <a:rPr lang="de-DE"/>
              <a:t>k ist eine zufällig gewählte Zahl aus {0,1, .., 2</a:t>
            </a:r>
            <a:r>
              <a:rPr lang="de-DE" baseline="30000"/>
              <a:t>n-1</a:t>
            </a:r>
            <a:r>
              <a:rPr lang="de-DE"/>
              <a:t>}</a:t>
            </a:r>
          </a:p>
          <a:p>
            <a:r>
              <a:rPr lang="de-DE"/>
              <a:t>Also wird beim 3. Versuch 0, 51.2, 102.4, 153.6 oder 204.8 µs gewartet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1375-DE32-4518-B513-7F50F4CF2CD1}" type="slidenum">
              <a:rPr lang="en-US"/>
              <a:pPr/>
              <a:t>43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Ethernet Transceiver und Adaptor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762000" y="22098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905000" y="2133600"/>
            <a:ext cx="381000" cy="304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371600" y="3505200"/>
            <a:ext cx="1447800" cy="1676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Host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1752600" y="3200400"/>
            <a:ext cx="762000" cy="685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Adaptor</a:t>
            </a:r>
            <a:endParaRPr lang="de-DE"/>
          </a:p>
        </p:txBody>
      </p:sp>
      <p:cxnSp>
        <p:nvCxnSpPr>
          <p:cNvPr id="74760" name="AutoShape 8"/>
          <p:cNvCxnSpPr>
            <a:cxnSpLocks noChangeShapeType="1"/>
            <a:stCxn id="74757" idx="2"/>
            <a:endCxn id="74759" idx="0"/>
          </p:cNvCxnSpPr>
          <p:nvPr/>
        </p:nvCxnSpPr>
        <p:spPr bwMode="auto">
          <a:xfrm>
            <a:off x="2095500" y="2457450"/>
            <a:ext cx="38100" cy="723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819400" y="1143000"/>
            <a:ext cx="2057400" cy="762000"/>
          </a:xfrm>
          <a:prstGeom prst="wedgeEllipseCallout">
            <a:avLst>
              <a:gd name="adj1" fmla="val -83255"/>
              <a:gd name="adj2" fmla="val 88333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Transceiver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40EB-5ABB-4ED4-BF9C-F75EFFF253E0}" type="slidenum">
              <a:rPr lang="en-US"/>
              <a:pPr/>
              <a:t>44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609600"/>
            <a:ext cx="7772400" cy="1143000"/>
          </a:xfrm>
        </p:spPr>
        <p:txBody>
          <a:bodyPr/>
          <a:lstStyle/>
          <a:p>
            <a:r>
              <a:rPr lang="de-DE"/>
              <a:t>Ethernet Repeater</a:t>
            </a:r>
          </a:p>
        </p:txBody>
      </p:sp>
      <p:grpSp>
        <p:nvGrpSpPr>
          <p:cNvPr id="75796" name="Group 20"/>
          <p:cNvGrpSpPr>
            <a:grpSpLocks/>
          </p:cNvGrpSpPr>
          <p:nvPr/>
        </p:nvGrpSpPr>
        <p:grpSpPr bwMode="auto">
          <a:xfrm>
            <a:off x="228600" y="533400"/>
            <a:ext cx="7848600" cy="1905000"/>
            <a:chOff x="480" y="1296"/>
            <a:chExt cx="5088" cy="2016"/>
          </a:xfrm>
        </p:grpSpPr>
        <p:sp>
          <p:nvSpPr>
            <p:cNvPr id="75779" name="Line 3"/>
            <p:cNvSpPr>
              <a:spLocks noChangeShapeType="1"/>
            </p:cNvSpPr>
            <p:nvPr/>
          </p:nvSpPr>
          <p:spPr bwMode="auto">
            <a:xfrm>
              <a:off x="480" y="1392"/>
              <a:ext cx="5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1200" y="1344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787" name="Group 11"/>
            <p:cNvGrpSpPr>
              <a:grpSpLocks/>
            </p:cNvGrpSpPr>
            <p:nvPr/>
          </p:nvGrpSpPr>
          <p:grpSpPr bwMode="auto">
            <a:xfrm>
              <a:off x="864" y="2016"/>
              <a:ext cx="912" cy="1248"/>
              <a:chOff x="864" y="2016"/>
              <a:chExt cx="912" cy="1248"/>
            </a:xfrm>
          </p:grpSpPr>
          <p:sp>
            <p:nvSpPr>
              <p:cNvPr id="75781" name="Rectangle 5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782" name="Oval 6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783" name="AutoShape 7"/>
            <p:cNvCxnSpPr>
              <a:cxnSpLocks noChangeShapeType="1"/>
              <a:stCxn id="75780" idx="2"/>
              <a:endCxn id="75782" idx="0"/>
            </p:cNvCxnSpPr>
            <p:nvPr/>
          </p:nvCxnSpPr>
          <p:spPr bwMode="auto">
            <a:xfrm>
              <a:off x="1320" y="1548"/>
              <a:ext cx="24" cy="4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888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592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788" name="Group 12"/>
            <p:cNvGrpSpPr>
              <a:grpSpLocks/>
            </p:cNvGrpSpPr>
            <p:nvPr/>
          </p:nvGrpSpPr>
          <p:grpSpPr bwMode="auto">
            <a:xfrm>
              <a:off x="2256" y="2016"/>
              <a:ext cx="912" cy="1248"/>
              <a:chOff x="864" y="2016"/>
              <a:chExt cx="912" cy="1248"/>
            </a:xfrm>
          </p:grpSpPr>
          <p:sp>
            <p:nvSpPr>
              <p:cNvPr id="75789" name="Rectangle 13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790" name="Oval 14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grpSp>
          <p:nvGrpSpPr>
            <p:cNvPr id="75791" name="Group 15"/>
            <p:cNvGrpSpPr>
              <a:grpSpLocks/>
            </p:cNvGrpSpPr>
            <p:nvPr/>
          </p:nvGrpSpPr>
          <p:grpSpPr bwMode="auto">
            <a:xfrm>
              <a:off x="3552" y="2064"/>
              <a:ext cx="912" cy="1248"/>
              <a:chOff x="864" y="2016"/>
              <a:chExt cx="912" cy="1248"/>
            </a:xfrm>
          </p:grpSpPr>
          <p:sp>
            <p:nvSpPr>
              <p:cNvPr id="75792" name="Rectangle 16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794" name="AutoShape 18"/>
            <p:cNvCxnSpPr>
              <a:cxnSpLocks noChangeShapeType="1"/>
              <a:stCxn id="75786" idx="2"/>
              <a:endCxn id="75790" idx="0"/>
            </p:cNvCxnSpPr>
            <p:nvPr/>
          </p:nvCxnSpPr>
          <p:spPr bwMode="auto">
            <a:xfrm>
              <a:off x="2712" y="1500"/>
              <a:ext cx="24" cy="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795" name="AutoShape 19"/>
            <p:cNvCxnSpPr>
              <a:cxnSpLocks noChangeShapeType="1"/>
              <a:stCxn id="75785" idx="2"/>
              <a:endCxn id="75793" idx="0"/>
            </p:cNvCxnSpPr>
            <p:nvPr/>
          </p:nvCxnSpPr>
          <p:spPr bwMode="auto">
            <a:xfrm>
              <a:off x="4008" y="1500"/>
              <a:ext cx="24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75797" name="Group 21"/>
          <p:cNvGrpSpPr>
            <a:grpSpLocks/>
          </p:cNvGrpSpPr>
          <p:nvPr/>
        </p:nvGrpSpPr>
        <p:grpSpPr bwMode="auto">
          <a:xfrm>
            <a:off x="304800" y="2590800"/>
            <a:ext cx="7848600" cy="1905000"/>
            <a:chOff x="480" y="1296"/>
            <a:chExt cx="5088" cy="2016"/>
          </a:xfrm>
        </p:grpSpPr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>
              <a:off x="480" y="1392"/>
              <a:ext cx="5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1200" y="1344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800" name="Group 24"/>
            <p:cNvGrpSpPr>
              <a:grpSpLocks/>
            </p:cNvGrpSpPr>
            <p:nvPr/>
          </p:nvGrpSpPr>
          <p:grpSpPr bwMode="auto">
            <a:xfrm>
              <a:off x="864" y="2016"/>
              <a:ext cx="912" cy="1248"/>
              <a:chOff x="864" y="2016"/>
              <a:chExt cx="912" cy="1248"/>
            </a:xfrm>
          </p:grpSpPr>
          <p:sp>
            <p:nvSpPr>
              <p:cNvPr id="75801" name="Rectangle 25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02" name="Oval 26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803" name="AutoShape 27"/>
            <p:cNvCxnSpPr>
              <a:cxnSpLocks noChangeShapeType="1"/>
              <a:stCxn id="75799" idx="2"/>
              <a:endCxn id="75802" idx="0"/>
            </p:cNvCxnSpPr>
            <p:nvPr/>
          </p:nvCxnSpPr>
          <p:spPr bwMode="auto">
            <a:xfrm>
              <a:off x="1320" y="1548"/>
              <a:ext cx="24" cy="4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5804" name="Rectangle 28"/>
            <p:cNvSpPr>
              <a:spLocks noChangeArrowheads="1"/>
            </p:cNvSpPr>
            <p:nvPr/>
          </p:nvSpPr>
          <p:spPr bwMode="auto">
            <a:xfrm>
              <a:off x="3888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auto">
            <a:xfrm>
              <a:off x="2592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806" name="Group 30"/>
            <p:cNvGrpSpPr>
              <a:grpSpLocks/>
            </p:cNvGrpSpPr>
            <p:nvPr/>
          </p:nvGrpSpPr>
          <p:grpSpPr bwMode="auto">
            <a:xfrm>
              <a:off x="2256" y="2016"/>
              <a:ext cx="912" cy="1248"/>
              <a:chOff x="864" y="2016"/>
              <a:chExt cx="912" cy="1248"/>
            </a:xfrm>
          </p:grpSpPr>
          <p:sp>
            <p:nvSpPr>
              <p:cNvPr id="75807" name="Rectangle 3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08" name="Oval 32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grpSp>
          <p:nvGrpSpPr>
            <p:cNvPr id="75809" name="Group 33"/>
            <p:cNvGrpSpPr>
              <a:grpSpLocks/>
            </p:cNvGrpSpPr>
            <p:nvPr/>
          </p:nvGrpSpPr>
          <p:grpSpPr bwMode="auto">
            <a:xfrm>
              <a:off x="3552" y="2064"/>
              <a:ext cx="912" cy="1248"/>
              <a:chOff x="864" y="2016"/>
              <a:chExt cx="912" cy="1248"/>
            </a:xfrm>
          </p:grpSpPr>
          <p:sp>
            <p:nvSpPr>
              <p:cNvPr id="75810" name="Rectangle 3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11" name="Oval 35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812" name="AutoShape 36"/>
            <p:cNvCxnSpPr>
              <a:cxnSpLocks noChangeShapeType="1"/>
              <a:stCxn id="75805" idx="2"/>
              <a:endCxn id="75808" idx="0"/>
            </p:cNvCxnSpPr>
            <p:nvPr/>
          </p:nvCxnSpPr>
          <p:spPr bwMode="auto">
            <a:xfrm>
              <a:off x="2712" y="1500"/>
              <a:ext cx="24" cy="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813" name="AutoShape 37"/>
            <p:cNvCxnSpPr>
              <a:cxnSpLocks noChangeShapeType="1"/>
              <a:stCxn id="75804" idx="2"/>
              <a:endCxn id="75811" idx="0"/>
            </p:cNvCxnSpPr>
            <p:nvPr/>
          </p:nvCxnSpPr>
          <p:spPr bwMode="auto">
            <a:xfrm>
              <a:off x="4008" y="1500"/>
              <a:ext cx="24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304800" y="4572000"/>
            <a:ext cx="7848600" cy="1905000"/>
            <a:chOff x="480" y="1296"/>
            <a:chExt cx="5088" cy="2016"/>
          </a:xfrm>
        </p:grpSpPr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>
              <a:off x="480" y="1392"/>
              <a:ext cx="5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6" name="Rectangle 40"/>
            <p:cNvSpPr>
              <a:spLocks noChangeArrowheads="1"/>
            </p:cNvSpPr>
            <p:nvPr/>
          </p:nvSpPr>
          <p:spPr bwMode="auto">
            <a:xfrm>
              <a:off x="1200" y="1344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817" name="Group 41"/>
            <p:cNvGrpSpPr>
              <a:grpSpLocks/>
            </p:cNvGrpSpPr>
            <p:nvPr/>
          </p:nvGrpSpPr>
          <p:grpSpPr bwMode="auto">
            <a:xfrm>
              <a:off x="864" y="2016"/>
              <a:ext cx="912" cy="1248"/>
              <a:chOff x="864" y="2016"/>
              <a:chExt cx="912" cy="1248"/>
            </a:xfrm>
          </p:grpSpPr>
          <p:sp>
            <p:nvSpPr>
              <p:cNvPr id="75818" name="Rectangle 42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19" name="Oval 43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820" name="AutoShape 44"/>
            <p:cNvCxnSpPr>
              <a:cxnSpLocks noChangeShapeType="1"/>
              <a:stCxn id="75816" idx="2"/>
              <a:endCxn id="75819" idx="0"/>
            </p:cNvCxnSpPr>
            <p:nvPr/>
          </p:nvCxnSpPr>
          <p:spPr bwMode="auto">
            <a:xfrm>
              <a:off x="1320" y="1548"/>
              <a:ext cx="24" cy="4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5821" name="Rectangle 45"/>
            <p:cNvSpPr>
              <a:spLocks noChangeArrowheads="1"/>
            </p:cNvSpPr>
            <p:nvPr/>
          </p:nvSpPr>
          <p:spPr bwMode="auto">
            <a:xfrm>
              <a:off x="3888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22" name="Rectangle 46"/>
            <p:cNvSpPr>
              <a:spLocks noChangeArrowheads="1"/>
            </p:cNvSpPr>
            <p:nvPr/>
          </p:nvSpPr>
          <p:spPr bwMode="auto">
            <a:xfrm>
              <a:off x="2592" y="1296"/>
              <a:ext cx="240" cy="19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5823" name="Group 47"/>
            <p:cNvGrpSpPr>
              <a:grpSpLocks/>
            </p:cNvGrpSpPr>
            <p:nvPr/>
          </p:nvGrpSpPr>
          <p:grpSpPr bwMode="auto">
            <a:xfrm>
              <a:off x="2256" y="2016"/>
              <a:ext cx="912" cy="1248"/>
              <a:chOff x="864" y="2016"/>
              <a:chExt cx="912" cy="1248"/>
            </a:xfrm>
          </p:grpSpPr>
          <p:sp>
            <p:nvSpPr>
              <p:cNvPr id="75824" name="Rectangle 48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25" name="Oval 49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grpSp>
          <p:nvGrpSpPr>
            <p:cNvPr id="75826" name="Group 50"/>
            <p:cNvGrpSpPr>
              <a:grpSpLocks/>
            </p:cNvGrpSpPr>
            <p:nvPr/>
          </p:nvGrpSpPr>
          <p:grpSpPr bwMode="auto">
            <a:xfrm>
              <a:off x="3552" y="2064"/>
              <a:ext cx="912" cy="1248"/>
              <a:chOff x="864" y="2016"/>
              <a:chExt cx="912" cy="1248"/>
            </a:xfrm>
          </p:grpSpPr>
          <p:sp>
            <p:nvSpPr>
              <p:cNvPr id="75827" name="Rectangle 51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912" cy="105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/>
                  <a:t>Host</a:t>
                </a:r>
              </a:p>
            </p:txBody>
          </p:sp>
          <p:sp>
            <p:nvSpPr>
              <p:cNvPr id="75828" name="Oval 52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/>
                  <a:t>Adaptor</a:t>
                </a:r>
                <a:endParaRPr lang="de-DE"/>
              </a:p>
            </p:txBody>
          </p:sp>
        </p:grpSp>
        <p:cxnSp>
          <p:nvCxnSpPr>
            <p:cNvPr id="75829" name="AutoShape 53"/>
            <p:cNvCxnSpPr>
              <a:cxnSpLocks noChangeShapeType="1"/>
              <a:stCxn id="75822" idx="2"/>
              <a:endCxn id="75825" idx="0"/>
            </p:cNvCxnSpPr>
            <p:nvPr/>
          </p:nvCxnSpPr>
          <p:spPr bwMode="auto">
            <a:xfrm>
              <a:off x="2712" y="1500"/>
              <a:ext cx="24" cy="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830" name="AutoShape 54"/>
            <p:cNvCxnSpPr>
              <a:cxnSpLocks noChangeShapeType="1"/>
              <a:stCxn id="75821" idx="2"/>
              <a:endCxn id="75828" idx="0"/>
            </p:cNvCxnSpPr>
            <p:nvPr/>
          </p:nvCxnSpPr>
          <p:spPr bwMode="auto">
            <a:xfrm>
              <a:off x="4008" y="1500"/>
              <a:ext cx="24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5831" name="Rectangle 55"/>
          <p:cNvSpPr>
            <a:spLocks noChangeArrowheads="1"/>
          </p:cNvSpPr>
          <p:nvPr/>
        </p:nvSpPr>
        <p:spPr bwMode="auto">
          <a:xfrm>
            <a:off x="6858000" y="457200"/>
            <a:ext cx="990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repeater</a:t>
            </a:r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6858000" y="4419600"/>
            <a:ext cx="990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repeater</a:t>
            </a:r>
          </a:p>
        </p:txBody>
      </p:sp>
      <p:sp>
        <p:nvSpPr>
          <p:cNvPr id="75833" name="Rectangle 57"/>
          <p:cNvSpPr>
            <a:spLocks noChangeArrowheads="1"/>
          </p:cNvSpPr>
          <p:nvPr/>
        </p:nvSpPr>
        <p:spPr bwMode="auto">
          <a:xfrm>
            <a:off x="6858000" y="2438400"/>
            <a:ext cx="990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repeater</a:t>
            </a:r>
          </a:p>
        </p:txBody>
      </p:sp>
      <p:sp>
        <p:nvSpPr>
          <p:cNvPr id="75834" name="Line 58"/>
          <p:cNvSpPr>
            <a:spLocks noChangeShapeType="1"/>
          </p:cNvSpPr>
          <p:nvPr/>
        </p:nvSpPr>
        <p:spPr bwMode="auto">
          <a:xfrm>
            <a:off x="8077200" y="304800"/>
            <a:ext cx="76200" cy="571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39DC-2F2A-4ED9-95C3-360EFE60F3C1}" type="slidenum">
              <a:rPr lang="en-US"/>
              <a:pPr/>
              <a:t>45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Ethernet Frame</a:t>
            </a:r>
          </a:p>
        </p:txBody>
      </p:sp>
      <p:graphicFrame>
        <p:nvGraphicFramePr>
          <p:cNvPr id="7782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65138" y="1825625"/>
          <a:ext cx="8301037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Dokument" r:id="rId4" imgW="8555400" imgH="4188240" progId="Word.Document.8">
                  <p:embed/>
                </p:oleObj>
              </mc:Choice>
              <mc:Fallback>
                <p:oleObj name="Dokument" r:id="rId4" imgW="8555400" imgH="41882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825625"/>
                        <a:ext cx="8301037" cy="436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152400" y="4114800"/>
            <a:ext cx="2286000" cy="838200"/>
          </a:xfrm>
          <a:prstGeom prst="wedgeEllipseCallout">
            <a:avLst>
              <a:gd name="adj1" fmla="val -2500"/>
              <a:gd name="adj2" fmla="val -202463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/>
              <a:t>Zum</a:t>
            </a:r>
          </a:p>
          <a:p>
            <a:pPr>
              <a:lnSpc>
                <a:spcPct val="80000"/>
              </a:lnSpc>
            </a:pPr>
            <a:r>
              <a:rPr lang="de-DE"/>
              <a:t>Synchronisieren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4343400" y="4267200"/>
            <a:ext cx="4572000" cy="1219200"/>
          </a:xfrm>
          <a:prstGeom prst="wedgeEllipseCallout">
            <a:avLst>
              <a:gd name="adj1" fmla="val 40694"/>
              <a:gd name="adj2" fmla="val -118491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Cyclic Redundancy Code:</a:t>
            </a:r>
          </a:p>
          <a:p>
            <a:r>
              <a:rPr lang="de-DE"/>
              <a:t>Error-Detecting Code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990600" y="5181600"/>
            <a:ext cx="5257800" cy="1219200"/>
          </a:xfrm>
          <a:prstGeom prst="wedgeEllipseCallout">
            <a:avLst>
              <a:gd name="adj1" fmla="val -13315"/>
              <a:gd name="adj2" fmla="val -213282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Alle Ethernet-Adaptoren sind weltweit</a:t>
            </a:r>
          </a:p>
          <a:p>
            <a:r>
              <a:rPr lang="de-DE" sz="2000"/>
              <a:t>eindeutig „durchnummeriert“</a:t>
            </a:r>
            <a:endParaRPr lang="de-DE"/>
          </a:p>
          <a:p>
            <a:r>
              <a:rPr lang="de-DE" sz="1800"/>
              <a:t>(Hersteller bekommen Präfix zugeordnet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C330-13F8-47DC-A77D-519B17616BC7}" type="slidenum">
              <a:rPr lang="en-US"/>
              <a:pPr/>
              <a:t>46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 von Ethernet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Ursprünglich 10 Mbps</a:t>
            </a:r>
          </a:p>
          <a:p>
            <a:r>
              <a:rPr lang="de-DE"/>
              <a:t>Busförmige Netze</a:t>
            </a:r>
          </a:p>
          <a:p>
            <a:pPr lvl="1"/>
            <a:r>
              <a:rPr lang="de-DE"/>
              <a:t>alle Stationen teilen sich das Medium</a:t>
            </a:r>
          </a:p>
          <a:p>
            <a:pPr lvl="1"/>
            <a:r>
              <a:rPr lang="de-DE"/>
              <a:t>sie können auch alle alles mithören</a:t>
            </a:r>
          </a:p>
          <a:p>
            <a:r>
              <a:rPr lang="de-DE"/>
              <a:t>Nur bis zu einer Auslastung von ca 30 % geeignet; danach Leistungsdegradierung (wie thrashing)</a:t>
            </a:r>
          </a:p>
          <a:p>
            <a:r>
              <a:rPr lang="de-DE"/>
              <a:t>keine Realzeit-Tauglichkeit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8DE-559A-4222-8240-0C1A89F4015C}" type="slidenum">
              <a:rPr lang="en-US"/>
              <a:pPr/>
              <a:t>47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1613" cy="1268413"/>
          </a:xfrm>
        </p:spPr>
        <p:txBody>
          <a:bodyPr/>
          <a:lstStyle/>
          <a:p>
            <a:r>
              <a:rPr lang="de-DE"/>
              <a:t>1 Gb/s </a:t>
            </a:r>
            <a:r>
              <a:rPr lang="de-DE">
                <a:solidFill>
                  <a:srgbClr val="FF33CC"/>
                </a:solidFill>
              </a:rPr>
              <a:t>switched</a:t>
            </a:r>
            <a:r>
              <a:rPr lang="de-DE"/>
              <a:t> Ethernet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1000" y="1600200"/>
          <a:ext cx="8610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Clip" r:id="rId4" imgW="1799280" imgH="1798200" progId="">
                  <p:embed/>
                </p:oleObj>
              </mc:Choice>
              <mc:Fallback>
                <p:oleObj name="Clip" r:id="rId4" imgW="1799280" imgH="1798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6106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 rot="322692">
            <a:off x="3948113" y="4191000"/>
            <a:ext cx="874712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FF33CC"/>
                </a:solidFill>
              </a:rPr>
              <a:t>switch</a:t>
            </a:r>
            <a:endParaRPr lang="de-DE" sz="2000"/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2171700" y="3124200"/>
            <a:ext cx="5410200" cy="1676400"/>
          </a:xfrm>
          <a:custGeom>
            <a:avLst/>
            <a:gdLst/>
            <a:ahLst/>
            <a:cxnLst>
              <a:cxn ang="0">
                <a:pos x="24" y="1056"/>
              </a:cxn>
              <a:cxn ang="0">
                <a:pos x="24" y="912"/>
              </a:cxn>
              <a:cxn ang="0">
                <a:pos x="24" y="768"/>
              </a:cxn>
              <a:cxn ang="0">
                <a:pos x="24" y="672"/>
              </a:cxn>
              <a:cxn ang="0">
                <a:pos x="168" y="672"/>
              </a:cxn>
              <a:cxn ang="0">
                <a:pos x="504" y="672"/>
              </a:cxn>
              <a:cxn ang="0">
                <a:pos x="1512" y="672"/>
              </a:cxn>
              <a:cxn ang="0">
                <a:pos x="1992" y="480"/>
              </a:cxn>
              <a:cxn ang="0">
                <a:pos x="2424" y="480"/>
              </a:cxn>
              <a:cxn ang="0">
                <a:pos x="2904" y="480"/>
              </a:cxn>
              <a:cxn ang="0">
                <a:pos x="3336" y="480"/>
              </a:cxn>
              <a:cxn ang="0">
                <a:pos x="3336" y="288"/>
              </a:cxn>
              <a:cxn ang="0">
                <a:pos x="3336" y="0"/>
              </a:cxn>
            </a:cxnLst>
            <a:rect l="0" t="0" r="r" b="b"/>
            <a:pathLst>
              <a:path w="3408" h="1056">
                <a:moveTo>
                  <a:pt x="24" y="1056"/>
                </a:moveTo>
                <a:cubicBezTo>
                  <a:pt x="24" y="1008"/>
                  <a:pt x="24" y="960"/>
                  <a:pt x="24" y="912"/>
                </a:cubicBezTo>
                <a:cubicBezTo>
                  <a:pt x="24" y="864"/>
                  <a:pt x="24" y="808"/>
                  <a:pt x="24" y="768"/>
                </a:cubicBezTo>
                <a:cubicBezTo>
                  <a:pt x="24" y="728"/>
                  <a:pt x="0" y="688"/>
                  <a:pt x="24" y="672"/>
                </a:cubicBezTo>
                <a:cubicBezTo>
                  <a:pt x="48" y="656"/>
                  <a:pt x="88" y="672"/>
                  <a:pt x="168" y="672"/>
                </a:cubicBezTo>
                <a:cubicBezTo>
                  <a:pt x="248" y="672"/>
                  <a:pt x="280" y="672"/>
                  <a:pt x="504" y="672"/>
                </a:cubicBezTo>
                <a:cubicBezTo>
                  <a:pt x="728" y="672"/>
                  <a:pt x="1264" y="704"/>
                  <a:pt x="1512" y="672"/>
                </a:cubicBezTo>
                <a:cubicBezTo>
                  <a:pt x="1760" y="640"/>
                  <a:pt x="1840" y="512"/>
                  <a:pt x="1992" y="480"/>
                </a:cubicBezTo>
                <a:cubicBezTo>
                  <a:pt x="2144" y="448"/>
                  <a:pt x="2272" y="480"/>
                  <a:pt x="2424" y="480"/>
                </a:cubicBezTo>
                <a:cubicBezTo>
                  <a:pt x="2576" y="480"/>
                  <a:pt x="2752" y="480"/>
                  <a:pt x="2904" y="480"/>
                </a:cubicBezTo>
                <a:cubicBezTo>
                  <a:pt x="3056" y="480"/>
                  <a:pt x="3264" y="512"/>
                  <a:pt x="3336" y="480"/>
                </a:cubicBezTo>
                <a:cubicBezTo>
                  <a:pt x="3408" y="448"/>
                  <a:pt x="3336" y="368"/>
                  <a:pt x="3336" y="288"/>
                </a:cubicBezTo>
                <a:cubicBezTo>
                  <a:pt x="3336" y="208"/>
                  <a:pt x="3336" y="104"/>
                  <a:pt x="3336" y="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2146300" y="3048000"/>
            <a:ext cx="5384800" cy="1828800"/>
          </a:xfrm>
          <a:custGeom>
            <a:avLst/>
            <a:gdLst/>
            <a:ahLst/>
            <a:cxnLst>
              <a:cxn ang="0">
                <a:pos x="3352" y="1152"/>
              </a:cxn>
              <a:cxn ang="0">
                <a:pos x="3352" y="960"/>
              </a:cxn>
              <a:cxn ang="0">
                <a:pos x="3352" y="720"/>
              </a:cxn>
              <a:cxn ang="0">
                <a:pos x="3112" y="720"/>
              </a:cxn>
              <a:cxn ang="0">
                <a:pos x="2824" y="720"/>
              </a:cxn>
              <a:cxn ang="0">
                <a:pos x="2152" y="720"/>
              </a:cxn>
              <a:cxn ang="0">
                <a:pos x="1912" y="672"/>
              </a:cxn>
              <a:cxn ang="0">
                <a:pos x="1816" y="480"/>
              </a:cxn>
              <a:cxn ang="0">
                <a:pos x="1000" y="480"/>
              </a:cxn>
              <a:cxn ang="0">
                <a:pos x="280" y="480"/>
              </a:cxn>
              <a:cxn ang="0">
                <a:pos x="40" y="480"/>
              </a:cxn>
              <a:cxn ang="0">
                <a:pos x="40" y="240"/>
              </a:cxn>
              <a:cxn ang="0">
                <a:pos x="40" y="0"/>
              </a:cxn>
            </a:cxnLst>
            <a:rect l="0" t="0" r="r" b="b"/>
            <a:pathLst>
              <a:path w="3392" h="1152">
                <a:moveTo>
                  <a:pt x="3352" y="1152"/>
                </a:moveTo>
                <a:cubicBezTo>
                  <a:pt x="3352" y="1092"/>
                  <a:pt x="3352" y="1032"/>
                  <a:pt x="3352" y="960"/>
                </a:cubicBezTo>
                <a:cubicBezTo>
                  <a:pt x="3352" y="888"/>
                  <a:pt x="3392" y="760"/>
                  <a:pt x="3352" y="720"/>
                </a:cubicBezTo>
                <a:cubicBezTo>
                  <a:pt x="3312" y="680"/>
                  <a:pt x="3200" y="720"/>
                  <a:pt x="3112" y="720"/>
                </a:cubicBezTo>
                <a:cubicBezTo>
                  <a:pt x="3024" y="720"/>
                  <a:pt x="2984" y="720"/>
                  <a:pt x="2824" y="720"/>
                </a:cubicBezTo>
                <a:cubicBezTo>
                  <a:pt x="2664" y="720"/>
                  <a:pt x="2304" y="728"/>
                  <a:pt x="2152" y="720"/>
                </a:cubicBezTo>
                <a:cubicBezTo>
                  <a:pt x="2000" y="712"/>
                  <a:pt x="1968" y="712"/>
                  <a:pt x="1912" y="672"/>
                </a:cubicBezTo>
                <a:cubicBezTo>
                  <a:pt x="1856" y="632"/>
                  <a:pt x="1968" y="512"/>
                  <a:pt x="1816" y="480"/>
                </a:cubicBezTo>
                <a:cubicBezTo>
                  <a:pt x="1664" y="448"/>
                  <a:pt x="1256" y="480"/>
                  <a:pt x="1000" y="480"/>
                </a:cubicBezTo>
                <a:cubicBezTo>
                  <a:pt x="744" y="480"/>
                  <a:pt x="440" y="480"/>
                  <a:pt x="280" y="480"/>
                </a:cubicBezTo>
                <a:cubicBezTo>
                  <a:pt x="120" y="480"/>
                  <a:pt x="80" y="520"/>
                  <a:pt x="40" y="480"/>
                </a:cubicBezTo>
                <a:cubicBezTo>
                  <a:pt x="0" y="440"/>
                  <a:pt x="40" y="320"/>
                  <a:pt x="40" y="240"/>
                </a:cubicBezTo>
                <a:cubicBezTo>
                  <a:pt x="40" y="160"/>
                  <a:pt x="40" y="80"/>
                  <a:pt x="40" y="0"/>
                </a:cubicBez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319338" y="3459163"/>
            <a:ext cx="847725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1Gbps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809875" y="4114800"/>
            <a:ext cx="847725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1Gbps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362200" y="4038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895600" y="4038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429000" y="4038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962400" y="4038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334000" y="3657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5867400" y="3657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400800" y="3657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6934200" y="3657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7086600" y="32766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981200" y="41910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209800" y="32766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276600" y="35814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886200" y="35814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572000" y="35814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5105400" y="39624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5334000" y="42672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324600" y="42672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5867400" y="42672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934200" y="42672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7086600" y="4572000"/>
            <a:ext cx="304800" cy="152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72000" y="39624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2057400" y="44958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209800" y="4648200"/>
            <a:ext cx="304800" cy="152400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 animBg="1"/>
      <p:bldP spid="35850" grpId="0" autoUpdateAnimBg="0"/>
      <p:bldP spid="3585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8D1D-B51E-413F-BF76-A8A50264DB76}" type="slidenum">
              <a:rPr lang="en-US"/>
              <a:pPr/>
              <a:t>48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der Technik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387475"/>
            <a:ext cx="8659812" cy="4484688"/>
          </a:xfrm>
        </p:spPr>
        <p:txBody>
          <a:bodyPr/>
          <a:lstStyle/>
          <a:p>
            <a:r>
              <a:rPr lang="de-DE" dirty="0"/>
              <a:t>1 </a:t>
            </a:r>
            <a:r>
              <a:rPr lang="de-DE" dirty="0" err="1"/>
              <a:t>Gbps</a:t>
            </a:r>
            <a:r>
              <a:rPr lang="de-DE" dirty="0"/>
              <a:t> Ethernet</a:t>
            </a:r>
          </a:p>
          <a:p>
            <a:pPr lvl="1"/>
            <a:r>
              <a:rPr lang="de-DE" dirty="0" smtClean="0"/>
              <a:t>Switched</a:t>
            </a:r>
          </a:p>
          <a:p>
            <a:r>
              <a:rPr lang="de-DE" b="1" dirty="0" smtClean="0"/>
              <a:t>10 </a:t>
            </a:r>
            <a:r>
              <a:rPr lang="de-DE" b="1" dirty="0" err="1" smtClean="0"/>
              <a:t>Gbps</a:t>
            </a:r>
            <a:r>
              <a:rPr lang="de-DE" b="1" dirty="0" smtClean="0"/>
              <a:t> Ethernet</a:t>
            </a:r>
          </a:p>
          <a:p>
            <a:pPr lvl="1"/>
            <a:r>
              <a:rPr lang="de-DE" dirty="0" smtClean="0"/>
              <a:t>Verfügbar in neuen Rechnern</a:t>
            </a:r>
            <a:endParaRPr lang="de-DE" dirty="0"/>
          </a:p>
          <a:p>
            <a:r>
              <a:rPr lang="de-DE" dirty="0"/>
              <a:t>Ethernet wird im LAN vorherrschend bleiben</a:t>
            </a:r>
          </a:p>
          <a:p>
            <a:r>
              <a:rPr lang="de-DE" dirty="0"/>
              <a:t>ATM konnte Ethernet nicht verdrängen</a:t>
            </a:r>
          </a:p>
          <a:p>
            <a:r>
              <a:rPr lang="de-DE" dirty="0" err="1"/>
              <a:t>Tokenring</a:t>
            </a:r>
            <a:r>
              <a:rPr lang="de-DE" dirty="0"/>
              <a:t>-Netze werden viel seltener verwendet</a:t>
            </a:r>
          </a:p>
          <a:p>
            <a:pPr lvl="1"/>
            <a:r>
              <a:rPr lang="de-DE" dirty="0" err="1"/>
              <a:t>high</a:t>
            </a:r>
            <a:r>
              <a:rPr lang="de-DE" dirty="0"/>
              <a:t>-end Bereich (FDDI)</a:t>
            </a:r>
          </a:p>
          <a:p>
            <a:pPr lvl="1"/>
            <a:r>
              <a:rPr lang="de-DE" dirty="0" err="1"/>
              <a:t>Realzeit-Anwendugen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C86-E751-4902-9971-FB3199506CC2}" type="slidenum">
              <a:rPr lang="en-US"/>
              <a:pPr/>
              <a:t>49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Tokenring-Netzwerke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81000" y="1739900"/>
          <a:ext cx="8229600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Clip" r:id="rId4" imgW="3068640" imgH="1944000" progId="">
                  <p:embed/>
                </p:oleObj>
              </mc:Choice>
              <mc:Fallback>
                <p:oleObj name="Clip" r:id="rId4" imgW="3068640" imgH="1944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39900"/>
                        <a:ext cx="8229600" cy="434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1600200" y="38100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19400" y="28956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629400" y="30480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391400" y="40386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638800" y="54102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048000" y="5410200"/>
            <a:ext cx="304800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63AD-77A6-4D6B-8DA1-1423FFFE7514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Gegenläufige Trends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Zentralisierung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ERP (Enterprise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)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SAP, Baan, PeopleSoft, Oracle </a:t>
            </a:r>
            <a:r>
              <a:rPr lang="de-DE" dirty="0" err="1"/>
              <a:t>Applications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Data </a:t>
            </a:r>
            <a:r>
              <a:rPr lang="de-DE" dirty="0" err="1"/>
              <a:t>Warehouses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Dezentralisierung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„Downsizing“ (1000 PCs sind billiger als ein Supercomputer)</a:t>
            </a:r>
          </a:p>
          <a:p>
            <a:pPr lvl="1">
              <a:lnSpc>
                <a:spcPct val="90000"/>
              </a:lnSpc>
            </a:pPr>
            <a:r>
              <a:rPr lang="de-DE" dirty="0" err="1"/>
              <a:t>Parallelisierung</a:t>
            </a:r>
            <a:r>
              <a:rPr lang="de-DE" dirty="0"/>
              <a:t> der Anwendungen</a:t>
            </a:r>
          </a:p>
          <a:p>
            <a:pPr lvl="1">
              <a:lnSpc>
                <a:spcPct val="90000"/>
              </a:lnSpc>
            </a:pPr>
            <a:r>
              <a:rPr lang="de-DE" dirty="0" err="1"/>
              <a:t>Durchsatzoptimierung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Service </a:t>
            </a:r>
            <a:r>
              <a:rPr lang="de-DE" dirty="0" err="1"/>
              <a:t>Oriented</a:t>
            </a:r>
            <a:r>
              <a:rPr lang="de-DE" dirty="0"/>
              <a:t> </a:t>
            </a:r>
            <a:r>
              <a:rPr lang="de-DE" dirty="0" err="1"/>
              <a:t>Architectures</a:t>
            </a:r>
            <a:r>
              <a:rPr lang="de-DE" dirty="0"/>
              <a:t> (SOA)</a:t>
            </a:r>
          </a:p>
          <a:p>
            <a:pPr lvl="2">
              <a:lnSpc>
                <a:spcPct val="90000"/>
              </a:lnSpc>
            </a:pPr>
            <a:r>
              <a:rPr lang="de-DE" dirty="0" smtClean="0"/>
              <a:t>Web-Services</a:t>
            </a:r>
          </a:p>
          <a:p>
            <a:pPr>
              <a:lnSpc>
                <a:spcPct val="90000"/>
              </a:lnSpc>
            </a:pPr>
            <a:r>
              <a:rPr lang="de-DE" dirty="0" err="1" smtClean="0"/>
              <a:t>Cloud</a:t>
            </a:r>
            <a:r>
              <a:rPr lang="de-DE" dirty="0" smtClean="0"/>
              <a:t> Computing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7519-E0F1-4FBA-930A-1391F0CAFA9F}" type="slidenum">
              <a:rPr lang="en-US"/>
              <a:pPr/>
              <a:t>50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Nachrichtenaustausch über Tokenring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057400" y="1905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71600" y="43434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6705600" y="48768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029200" y="16002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7239000" y="3048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4343400" y="5334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89" name="AutoShape 2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124200" y="2105025"/>
            <a:ext cx="1905000" cy="304800"/>
          </a:xfrm>
          <a:prstGeom prst="curvedConnector3">
            <a:avLst>
              <a:gd name="adj1" fmla="val 21912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790" name="AutoShape 22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6096000" y="2105025"/>
            <a:ext cx="1676400" cy="9429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791" name="AutoShape 23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7096125" y="4200525"/>
            <a:ext cx="819150" cy="5334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792" name="AutoShape 24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410200" y="5381625"/>
            <a:ext cx="1295400" cy="4572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793" name="AutoShape 25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2438400" y="4848225"/>
            <a:ext cx="1905000" cy="990600"/>
          </a:xfrm>
          <a:prstGeom prst="curvedConnector3">
            <a:avLst>
              <a:gd name="adj1" fmla="val 82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794" name="AutoShape 26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1533525" y="3286125"/>
            <a:ext cx="1428750" cy="685800"/>
          </a:xfrm>
          <a:prstGeom prst="curvedConnector3">
            <a:avLst>
              <a:gd name="adj1" fmla="val 7133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4953000" y="57912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3429000" y="5638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1828800" y="46482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2743200" y="22860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5486400" y="1828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029200" y="1600200"/>
            <a:ext cx="368300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A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385888" y="4267200"/>
            <a:ext cx="339725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E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248400" y="20574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934200" y="51816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48200" y="57150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1524000" y="48768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2057400" y="2362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876800" y="1981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543800" y="34290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6858000" y="2209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7772400" y="3352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7239000" y="51054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5410200" y="1752600"/>
            <a:ext cx="381000" cy="304800"/>
          </a:xfrm>
          <a:prstGeom prst="ellipse">
            <a:avLst/>
          </a:prstGeom>
          <a:solidFill>
            <a:schemeClr val="bg1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 rot="1694989">
            <a:off x="5181600" y="21336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animBg="1"/>
      <p:bldP spid="32796" grpId="0" animBg="1"/>
      <p:bldP spid="32797" grpId="0" animBg="1"/>
      <p:bldP spid="32798" grpId="0" animBg="1"/>
      <p:bldP spid="32799" grpId="0" animBg="1"/>
      <p:bldP spid="32802" grpId="0" animBg="1" autoUpdateAnimBg="0"/>
      <p:bldP spid="32803" grpId="0" animBg="1" autoUpdateAnimBg="0"/>
      <p:bldP spid="32804" grpId="0" animBg="1" autoUpdateAnimBg="0"/>
      <p:bldP spid="32805" grpId="0" animBg="1" autoUpdateAnimBg="0"/>
      <p:bldP spid="32806" grpId="0" animBg="1" autoUpdateAnimBg="0"/>
      <p:bldP spid="32807" grpId="0" animBg="1" autoUpdateAnimBg="0"/>
      <p:bldP spid="32808" grpId="0" animBg="1" autoUpdateAnimBg="0"/>
      <p:bldP spid="32809" grpId="0" animBg="1"/>
      <p:bldP spid="32810" grpId="0" animBg="1"/>
      <p:bldP spid="32811" grpId="0" animBg="1"/>
      <p:bldP spid="328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1152-8781-4118-9116-6174B5716487}" type="slidenum">
              <a:rPr lang="en-US"/>
              <a:pPr/>
              <a:t>51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600"/>
              <a:t>Nachrichtenaustausch über Tokenring: </a:t>
            </a:r>
            <a:r>
              <a:rPr lang="de-DE" sz="3600">
                <a:solidFill>
                  <a:schemeClr val="accent1"/>
                </a:solidFill>
              </a:rPr>
              <a:t>early token release</a:t>
            </a:r>
            <a:endParaRPr lang="de-DE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057400" y="1905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371600" y="43434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6705600" y="48768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029200" y="16002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7239000" y="3048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4343400" y="5334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2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521" name="AutoShape 9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124200" y="2105025"/>
            <a:ext cx="1905000" cy="304800"/>
          </a:xfrm>
          <a:prstGeom prst="curvedConnector3">
            <a:avLst>
              <a:gd name="adj1" fmla="val 21912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2" name="AutoShape 10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6096000" y="2105025"/>
            <a:ext cx="1676400" cy="9429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3" name="AutoShape 11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7096125" y="4200525"/>
            <a:ext cx="819150" cy="5334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4" name="AutoShape 12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410200" y="5381625"/>
            <a:ext cx="1295400" cy="4572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5" name="AutoShape 13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2438400" y="4848225"/>
            <a:ext cx="1905000" cy="990600"/>
          </a:xfrm>
          <a:prstGeom prst="curvedConnector3">
            <a:avLst>
              <a:gd name="adj1" fmla="val 82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6" name="AutoShape 14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1533525" y="3286125"/>
            <a:ext cx="1428750" cy="685800"/>
          </a:xfrm>
          <a:prstGeom prst="curvedConnector3">
            <a:avLst>
              <a:gd name="adj1" fmla="val 7133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4953000" y="57912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3429000" y="5638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1828800" y="46482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2743200" y="22860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5486400" y="1828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029200" y="1600200"/>
            <a:ext cx="368300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A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1385888" y="4267200"/>
            <a:ext cx="339725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E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248400" y="20574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934200" y="51816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4648200" y="57150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1524000" y="48768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2057400" y="2362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876800" y="1981200"/>
            <a:ext cx="6096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7543800" y="34290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6858000" y="2209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7772400" y="33528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7239000" y="51054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5410200" y="1752600"/>
            <a:ext cx="381000" cy="304800"/>
          </a:xfrm>
          <a:prstGeom prst="ellipse">
            <a:avLst/>
          </a:prstGeom>
          <a:solidFill>
            <a:schemeClr val="bg1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 rot="1694989">
            <a:off x="5181600" y="2133600"/>
            <a:ext cx="609600" cy="2286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791200" y="5638800"/>
            <a:ext cx="762000" cy="228600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A| .......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 animBg="1"/>
      <p:bldP spid="64528" grpId="0" animBg="1"/>
      <p:bldP spid="64529" grpId="0" animBg="1"/>
      <p:bldP spid="64530" grpId="0" animBg="1"/>
      <p:bldP spid="64531" grpId="0" animBg="1"/>
      <p:bldP spid="64534" grpId="0" animBg="1" autoUpdateAnimBg="0"/>
      <p:bldP spid="64535" grpId="0" animBg="1" autoUpdateAnimBg="0"/>
      <p:bldP spid="64536" grpId="0" animBg="1" autoUpdateAnimBg="0"/>
      <p:bldP spid="64537" grpId="0" animBg="1" autoUpdateAnimBg="0"/>
      <p:bldP spid="64538" grpId="0" animBg="1" autoUpdateAnimBg="0"/>
      <p:bldP spid="64539" grpId="0" animBg="1" autoUpdateAnimBg="0"/>
      <p:bldP spid="64540" grpId="0" animBg="1" autoUpdateAnimBg="0"/>
      <p:bldP spid="64541" grpId="0" animBg="1"/>
      <p:bldP spid="64542" grpId="0" animBg="1"/>
      <p:bldP spid="64543" grpId="0" animBg="1"/>
      <p:bldP spid="64544" grpId="0" animBg="1"/>
      <p:bldP spid="6454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CF72-D245-4E71-9C7F-3E317FB0A3F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Token-Freigabe:</a:t>
            </a:r>
            <a:br>
              <a:rPr lang="de-DE"/>
            </a:br>
            <a:r>
              <a:rPr lang="de-DE"/>
              <a:t>     Delayed    versus   Early</a:t>
            </a:r>
          </a:p>
        </p:txBody>
      </p:sp>
      <p:grpSp>
        <p:nvGrpSpPr>
          <p:cNvPr id="81930" name="Group 10"/>
          <p:cNvGrpSpPr>
            <a:grpSpLocks/>
          </p:cNvGrpSpPr>
          <p:nvPr/>
        </p:nvGrpSpPr>
        <p:grpSpPr bwMode="auto">
          <a:xfrm>
            <a:off x="1219200" y="1981200"/>
            <a:ext cx="2895600" cy="3962400"/>
            <a:chOff x="768" y="1248"/>
            <a:chExt cx="1824" cy="2496"/>
          </a:xfrm>
        </p:grpSpPr>
        <p:sp>
          <p:nvSpPr>
            <p:cNvPr id="81923" name="Oval 3"/>
            <p:cNvSpPr>
              <a:spLocks noChangeArrowheads="1"/>
            </p:cNvSpPr>
            <p:nvPr/>
          </p:nvSpPr>
          <p:spPr bwMode="auto">
            <a:xfrm>
              <a:off x="768" y="2112"/>
              <a:ext cx="1824" cy="1632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76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Station</a:t>
              </a:r>
            </a:p>
          </p:txBody>
        </p:sp>
        <p:cxnSp>
          <p:nvCxnSpPr>
            <p:cNvPr id="81925" name="AutoShape 5"/>
            <p:cNvCxnSpPr>
              <a:cxnSpLocks noChangeShapeType="1"/>
              <a:stCxn id="81924" idx="2"/>
              <a:endCxn id="81923" idx="0"/>
            </p:cNvCxnSpPr>
            <p:nvPr/>
          </p:nvCxnSpPr>
          <p:spPr bwMode="auto">
            <a:xfrm>
              <a:off x="1680" y="1740"/>
              <a:ext cx="0" cy="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 rot="-892724">
              <a:off x="1200" y="2064"/>
              <a:ext cx="384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/>
                <a:t>E|......</a:t>
              </a:r>
            </a:p>
          </p:txBody>
        </p:sp>
        <p:sp>
          <p:nvSpPr>
            <p:cNvPr id="81928" name="Oval 8"/>
            <p:cNvSpPr>
              <a:spLocks noChangeArrowheads="1"/>
            </p:cNvSpPr>
            <p:nvPr/>
          </p:nvSpPr>
          <p:spPr bwMode="auto">
            <a:xfrm>
              <a:off x="1776" y="2064"/>
              <a:ext cx="144" cy="9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29" name="AutoShape 9"/>
            <p:cNvSpPr>
              <a:spLocks noChangeArrowheads="1"/>
            </p:cNvSpPr>
            <p:nvPr/>
          </p:nvSpPr>
          <p:spPr bwMode="auto">
            <a:xfrm>
              <a:off x="1200" y="2304"/>
              <a:ext cx="1008" cy="144"/>
            </a:xfrm>
            <a:prstGeom prst="curvedDownArrow">
              <a:avLst>
                <a:gd name="adj1" fmla="val 117347"/>
                <a:gd name="adj2" fmla="val 190977"/>
                <a:gd name="adj3" fmla="val 33333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5867400" y="3276600"/>
            <a:ext cx="2895600" cy="25908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705600" y="1905000"/>
            <a:ext cx="1219200" cy="762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Station</a:t>
            </a:r>
          </a:p>
        </p:txBody>
      </p:sp>
      <p:cxnSp>
        <p:nvCxnSpPr>
          <p:cNvPr id="81934" name="AutoShape 14"/>
          <p:cNvCxnSpPr>
            <a:cxnSpLocks noChangeShapeType="1"/>
            <a:stCxn id="81933" idx="2"/>
            <a:endCxn id="81932" idx="0"/>
          </p:cNvCxnSpPr>
          <p:nvPr/>
        </p:nvCxnSpPr>
        <p:spPr bwMode="auto">
          <a:xfrm>
            <a:off x="7315200" y="2686050"/>
            <a:ext cx="0" cy="561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1935" name="Rectangle 15"/>
          <p:cNvSpPr>
            <a:spLocks noChangeArrowheads="1"/>
          </p:cNvSpPr>
          <p:nvPr/>
        </p:nvSpPr>
        <p:spPr bwMode="auto">
          <a:xfrm rot="1815640">
            <a:off x="7848600" y="3352800"/>
            <a:ext cx="6096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/>
              <a:t>E|......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7467600" y="3200400"/>
            <a:ext cx="228600" cy="152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6553200" y="3581400"/>
            <a:ext cx="1600200" cy="228600"/>
          </a:xfrm>
          <a:prstGeom prst="curvedDownArrow">
            <a:avLst>
              <a:gd name="adj1" fmla="val 117347"/>
              <a:gd name="adj2" fmla="val 190977"/>
              <a:gd name="adj3" fmla="val 33333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2A0-1612-402F-9785-9CCB0A550618}" type="slidenum">
              <a:rPr lang="en-US"/>
              <a:pPr/>
              <a:t>53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Leistungsgarantien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Eine Station darf das Token nicht beliebig lange „festhalten“</a:t>
            </a:r>
          </a:p>
          <a:p>
            <a:pPr lvl="1"/>
            <a:r>
              <a:rPr lang="de-DE"/>
              <a:t>auch dann nicht, wenn sie noch (viel) zu senden hat</a:t>
            </a:r>
          </a:p>
          <a:p>
            <a:r>
              <a:rPr lang="de-DE"/>
              <a:t>nach einer festgesetzten Zeit muss das Token wieder freigegeben werden</a:t>
            </a:r>
          </a:p>
          <a:p>
            <a:r>
              <a:rPr lang="de-DE"/>
              <a:t>Daraus lassen sich Leistungsgarantien für Realzeitanwendungen herleiten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5053-5DD4-488A-8715-0C147F1B892A}" type="slidenum">
              <a:rPr lang="en-US"/>
              <a:pPr/>
              <a:t>54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Fehlertoleranz gegen Rechnerausfall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276600" y="1905000"/>
            <a:ext cx="16002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Host</a:t>
            </a: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209800" y="3810000"/>
            <a:ext cx="3810000" cy="2667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Tokenring-Netzwerk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733800" y="3429000"/>
            <a:ext cx="9144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V="1">
            <a:off x="3733800" y="36576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3434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3962400" y="36576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4419600" y="3657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39624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44196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3429000" y="1752600"/>
          <a:ext cx="151923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Clip" r:id="rId4" imgW="1520280" imgH="1065600" progId="">
                  <p:embed/>
                </p:oleObj>
              </mc:Choice>
              <mc:Fallback>
                <p:oleObj name="Clip" r:id="rId4" imgW="1520280" imgH="1065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1519238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4038600" y="36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3886200" y="3733800"/>
            <a:ext cx="533400" cy="30480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4572000" y="2743200"/>
            <a:ext cx="20574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Relay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BF6E-9CF9-4DD1-AE07-4176825A5B4A}" type="slidenum">
              <a:rPr lang="en-US"/>
              <a:pPr/>
              <a:t>55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9063" cy="1268413"/>
          </a:xfrm>
        </p:spPr>
        <p:txBody>
          <a:bodyPr/>
          <a:lstStyle/>
          <a:p>
            <a:r>
              <a:rPr lang="de-DE"/>
              <a:t>FDDI Doppelring</a:t>
            </a:r>
            <a:br>
              <a:rPr lang="de-DE"/>
            </a:br>
            <a:r>
              <a:rPr lang="de-DE" sz="3600">
                <a:solidFill>
                  <a:srgbClr val="33CC33"/>
                </a:solidFill>
              </a:rPr>
              <a:t>Fiber Distributed Data Interface</a:t>
            </a:r>
            <a:endParaRPr lang="de-DE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828800" y="18288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19200" y="44196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00800" y="47244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244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953000" y="16002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7239000" y="3048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191000" y="5334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34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1905000" y="2438400"/>
            <a:ext cx="5486400" cy="2971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2057400" y="2590800"/>
            <a:ext cx="5181600" cy="2667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2895600" y="2400300"/>
            <a:ext cx="304800" cy="2667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7086600" y="3200400"/>
            <a:ext cx="533400" cy="3048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2" name="Freeform 40"/>
          <p:cNvSpPr>
            <a:spLocks/>
          </p:cNvSpPr>
          <p:nvPr/>
        </p:nvSpPr>
        <p:spPr bwMode="auto">
          <a:xfrm>
            <a:off x="7086600" y="4572000"/>
            <a:ext cx="304800" cy="3429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3" name="Freeform 41"/>
          <p:cNvSpPr>
            <a:spLocks/>
          </p:cNvSpPr>
          <p:nvPr/>
        </p:nvSpPr>
        <p:spPr bwMode="auto">
          <a:xfrm>
            <a:off x="5867400" y="2286000"/>
            <a:ext cx="304800" cy="3810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4" name="Freeform 42"/>
          <p:cNvSpPr>
            <a:spLocks/>
          </p:cNvSpPr>
          <p:nvPr/>
        </p:nvSpPr>
        <p:spPr bwMode="auto">
          <a:xfrm>
            <a:off x="5181600" y="5334000"/>
            <a:ext cx="266700" cy="533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240"/>
              </a:cxn>
              <a:cxn ang="0">
                <a:pos x="0" y="336"/>
              </a:cxn>
            </a:cxnLst>
            <a:rect l="0" t="0" r="r" b="b"/>
            <a:pathLst>
              <a:path w="168" h="336">
                <a:moveTo>
                  <a:pt x="144" y="0"/>
                </a:moveTo>
                <a:cubicBezTo>
                  <a:pt x="156" y="92"/>
                  <a:pt x="168" y="184"/>
                  <a:pt x="144" y="240"/>
                </a:cubicBezTo>
                <a:cubicBezTo>
                  <a:pt x="120" y="296"/>
                  <a:pt x="60" y="316"/>
                  <a:pt x="0" y="33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5" name="Freeform 43"/>
          <p:cNvSpPr>
            <a:spLocks/>
          </p:cNvSpPr>
          <p:nvPr/>
        </p:nvSpPr>
        <p:spPr bwMode="auto">
          <a:xfrm>
            <a:off x="2133600" y="4876800"/>
            <a:ext cx="457200" cy="3429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40" y="192"/>
              </a:cxn>
              <a:cxn ang="0">
                <a:pos x="0" y="144"/>
              </a:cxn>
            </a:cxnLst>
            <a:rect l="0" t="0" r="r" b="b"/>
            <a:pathLst>
              <a:path w="288" h="216">
                <a:moveTo>
                  <a:pt x="288" y="0"/>
                </a:moveTo>
                <a:cubicBezTo>
                  <a:pt x="288" y="84"/>
                  <a:pt x="288" y="168"/>
                  <a:pt x="240" y="192"/>
                </a:cubicBezTo>
                <a:cubicBezTo>
                  <a:pt x="192" y="216"/>
                  <a:pt x="96" y="180"/>
                  <a:pt x="0" y="14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6" name="Freeform 44"/>
          <p:cNvSpPr>
            <a:spLocks/>
          </p:cNvSpPr>
          <p:nvPr/>
        </p:nvSpPr>
        <p:spPr bwMode="auto">
          <a:xfrm>
            <a:off x="2895600" y="22098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240" y="48"/>
              </a:cxn>
              <a:cxn ang="0">
                <a:pos x="0" y="48"/>
              </a:cxn>
            </a:cxnLst>
            <a:rect l="0" t="0" r="r" b="b"/>
            <a:pathLst>
              <a:path w="336" h="336">
                <a:moveTo>
                  <a:pt x="336" y="336"/>
                </a:moveTo>
                <a:cubicBezTo>
                  <a:pt x="316" y="216"/>
                  <a:pt x="296" y="96"/>
                  <a:pt x="240" y="48"/>
                </a:cubicBezTo>
                <a:cubicBezTo>
                  <a:pt x="184" y="0"/>
                  <a:pt x="92" y="24"/>
                  <a:pt x="0" y="48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7" name="Freeform 45"/>
          <p:cNvSpPr>
            <a:spLocks/>
          </p:cNvSpPr>
          <p:nvPr/>
        </p:nvSpPr>
        <p:spPr bwMode="auto">
          <a:xfrm>
            <a:off x="5943600" y="2209800"/>
            <a:ext cx="520700" cy="685800"/>
          </a:xfrm>
          <a:custGeom>
            <a:avLst/>
            <a:gdLst/>
            <a:ahLst/>
            <a:cxnLst>
              <a:cxn ang="0">
                <a:pos x="240" y="432"/>
              </a:cxn>
              <a:cxn ang="0">
                <a:pos x="288" y="96"/>
              </a:cxn>
              <a:cxn ang="0">
                <a:pos x="0" y="0"/>
              </a:cxn>
            </a:cxnLst>
            <a:rect l="0" t="0" r="r" b="b"/>
            <a:pathLst>
              <a:path w="328" h="432">
                <a:moveTo>
                  <a:pt x="240" y="432"/>
                </a:moveTo>
                <a:cubicBezTo>
                  <a:pt x="284" y="300"/>
                  <a:pt x="328" y="168"/>
                  <a:pt x="288" y="96"/>
                </a:cubicBezTo>
                <a:cubicBezTo>
                  <a:pt x="248" y="24"/>
                  <a:pt x="124" y="12"/>
                  <a:pt x="0" y="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8" name="Freeform 46"/>
          <p:cNvSpPr>
            <a:spLocks/>
          </p:cNvSpPr>
          <p:nvPr/>
        </p:nvSpPr>
        <p:spPr bwMode="auto">
          <a:xfrm>
            <a:off x="6781800" y="3035300"/>
            <a:ext cx="838200" cy="1651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32" y="8"/>
              </a:cxn>
              <a:cxn ang="0">
                <a:pos x="528" y="104"/>
              </a:cxn>
            </a:cxnLst>
            <a:rect l="0" t="0" r="r" b="b"/>
            <a:pathLst>
              <a:path w="528" h="104">
                <a:moveTo>
                  <a:pt x="0" y="56"/>
                </a:moveTo>
                <a:cubicBezTo>
                  <a:pt x="172" y="28"/>
                  <a:pt x="344" y="0"/>
                  <a:pt x="432" y="8"/>
                </a:cubicBezTo>
                <a:cubicBezTo>
                  <a:pt x="520" y="16"/>
                  <a:pt x="524" y="60"/>
                  <a:pt x="528" y="104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39" name="Freeform 47"/>
          <p:cNvSpPr>
            <a:spLocks/>
          </p:cNvSpPr>
          <p:nvPr/>
        </p:nvSpPr>
        <p:spPr bwMode="auto">
          <a:xfrm>
            <a:off x="7010400" y="4419600"/>
            <a:ext cx="7493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96"/>
              </a:cxn>
              <a:cxn ang="0">
                <a:pos x="240" y="480"/>
              </a:cxn>
            </a:cxnLst>
            <a:rect l="0" t="0" r="r" b="b"/>
            <a:pathLst>
              <a:path w="472" h="480">
                <a:moveTo>
                  <a:pt x="0" y="0"/>
                </a:moveTo>
                <a:cubicBezTo>
                  <a:pt x="196" y="8"/>
                  <a:pt x="392" y="16"/>
                  <a:pt x="432" y="96"/>
                </a:cubicBezTo>
                <a:cubicBezTo>
                  <a:pt x="472" y="176"/>
                  <a:pt x="356" y="328"/>
                  <a:pt x="240" y="48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0" name="Freeform 48"/>
          <p:cNvSpPr>
            <a:spLocks/>
          </p:cNvSpPr>
          <p:nvPr/>
        </p:nvSpPr>
        <p:spPr bwMode="auto">
          <a:xfrm>
            <a:off x="5181600" y="5105400"/>
            <a:ext cx="685800" cy="838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384" y="384"/>
              </a:cxn>
              <a:cxn ang="0">
                <a:pos x="0" y="528"/>
              </a:cxn>
            </a:cxnLst>
            <a:rect l="0" t="0" r="r" b="b"/>
            <a:pathLst>
              <a:path w="432" h="528">
                <a:moveTo>
                  <a:pt x="288" y="0"/>
                </a:moveTo>
                <a:cubicBezTo>
                  <a:pt x="360" y="148"/>
                  <a:pt x="432" y="296"/>
                  <a:pt x="384" y="384"/>
                </a:cubicBezTo>
                <a:cubicBezTo>
                  <a:pt x="336" y="472"/>
                  <a:pt x="168" y="500"/>
                  <a:pt x="0" y="528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1" name="Freeform 49"/>
          <p:cNvSpPr>
            <a:spLocks/>
          </p:cNvSpPr>
          <p:nvPr/>
        </p:nvSpPr>
        <p:spPr bwMode="auto">
          <a:xfrm>
            <a:off x="2209800" y="4648200"/>
            <a:ext cx="304800" cy="3810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44" y="192"/>
              </a:cxn>
              <a:cxn ang="0">
                <a:pos x="0" y="240"/>
              </a:cxn>
            </a:cxnLst>
            <a:rect l="0" t="0" r="r" b="b"/>
            <a:pathLst>
              <a:path w="192" h="240">
                <a:moveTo>
                  <a:pt x="192" y="0"/>
                </a:moveTo>
                <a:cubicBezTo>
                  <a:pt x="184" y="76"/>
                  <a:pt x="176" y="152"/>
                  <a:pt x="144" y="192"/>
                </a:cubicBezTo>
                <a:cubicBezTo>
                  <a:pt x="112" y="232"/>
                  <a:pt x="56" y="236"/>
                  <a:pt x="0" y="24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3" name="AutoShape 51"/>
          <p:cNvSpPr>
            <a:spLocks noChangeArrowheads="1"/>
          </p:cNvSpPr>
          <p:nvPr/>
        </p:nvSpPr>
        <p:spPr bwMode="auto">
          <a:xfrm>
            <a:off x="4191000" y="2362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5" name="AutoShape 53"/>
          <p:cNvSpPr>
            <a:spLocks noChangeArrowheads="1"/>
          </p:cNvSpPr>
          <p:nvPr/>
        </p:nvSpPr>
        <p:spPr bwMode="auto">
          <a:xfrm rot="-9515056">
            <a:off x="2743200" y="5029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6" name="AutoShape 54"/>
          <p:cNvSpPr>
            <a:spLocks noChangeArrowheads="1"/>
          </p:cNvSpPr>
          <p:nvPr/>
        </p:nvSpPr>
        <p:spPr bwMode="auto">
          <a:xfrm rot="-11768904">
            <a:off x="6096000" y="5029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7" name="AutoShape 55"/>
          <p:cNvSpPr>
            <a:spLocks noChangeArrowheads="1"/>
          </p:cNvSpPr>
          <p:nvPr/>
        </p:nvSpPr>
        <p:spPr bwMode="auto">
          <a:xfrm rot="-11768904">
            <a:off x="2895600" y="2819400"/>
            <a:ext cx="381000" cy="152400"/>
          </a:xfrm>
          <a:prstGeom prst="chevron">
            <a:avLst>
              <a:gd name="adj" fmla="val 129167"/>
            </a:avLst>
          </a:prstGeom>
          <a:solidFill>
            <a:srgbClr val="FF33CC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8" name="AutoShape 56"/>
          <p:cNvSpPr>
            <a:spLocks noChangeArrowheads="1"/>
          </p:cNvSpPr>
          <p:nvPr/>
        </p:nvSpPr>
        <p:spPr bwMode="auto">
          <a:xfrm>
            <a:off x="4267200" y="51816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849" name="AutoShape 57"/>
          <p:cNvSpPr>
            <a:spLocks noChangeArrowheads="1"/>
          </p:cNvSpPr>
          <p:nvPr/>
        </p:nvSpPr>
        <p:spPr bwMode="auto">
          <a:xfrm rot="15151918">
            <a:off x="6972300" y="36195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8B7-FE2B-4D81-B9BC-74C73FF2563F}" type="slidenum">
              <a:rPr lang="en-US"/>
              <a:pPr/>
              <a:t>56</a:t>
            </a:fld>
            <a:endParaRPr lang="en-US"/>
          </a:p>
        </p:txBody>
      </p:sp>
      <p:graphicFrame>
        <p:nvGraphicFramePr>
          <p:cNvPr id="34855" name="Object 39"/>
          <p:cNvGraphicFramePr>
            <a:graphicFrameLocks noChangeAspect="1"/>
          </p:cNvGraphicFramePr>
          <p:nvPr/>
        </p:nvGraphicFramePr>
        <p:xfrm>
          <a:off x="5029200" y="1600200"/>
          <a:ext cx="11414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Clip" r:id="rId4" imgW="1520280" imgH="1065600" progId="">
                  <p:embed/>
                </p:oleObj>
              </mc:Choice>
              <mc:Fallback>
                <p:oleObj name="Clip" r:id="rId4" imgW="1520280" imgH="10656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52000" contrast="-5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11414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4" name="Object 38"/>
          <p:cNvGraphicFramePr>
            <a:graphicFrameLocks noChangeAspect="1"/>
          </p:cNvGraphicFramePr>
          <p:nvPr/>
        </p:nvGraphicFramePr>
        <p:xfrm>
          <a:off x="4191000" y="3048000"/>
          <a:ext cx="98901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Clip" r:id="rId6" imgW="1520280" imgH="1065600" progId="">
                  <p:embed/>
                </p:oleObj>
              </mc:Choice>
              <mc:Fallback>
                <p:oleObj name="Clip" r:id="rId6" imgW="1520280" imgH="10656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58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989013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FDDI: Fehlertoleranz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828800" y="18288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219200" y="44196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400800" y="47244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244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029200" y="16002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Clip" r:id="rId11" imgW="1783800" imgH="1686960" progId="">
                  <p:embed/>
                </p:oleObj>
              </mc:Choice>
              <mc:Fallback>
                <p:oleObj name="Clip" r:id="rId11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 contrast="2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7239000" y="3048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4191000" y="5334000"/>
          <a:ext cx="1066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34000"/>
                        <a:ext cx="10668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1905000" y="2438400"/>
            <a:ext cx="5486400" cy="2971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2057400" y="2590800"/>
            <a:ext cx="5181600" cy="2667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2895600" y="2400300"/>
            <a:ext cx="304800" cy="2667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086600" y="3200400"/>
            <a:ext cx="533400" cy="3048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7086600" y="4572000"/>
            <a:ext cx="304800" cy="3429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5867400" y="2286000"/>
            <a:ext cx="304800" cy="381000"/>
          </a:xfrm>
          <a:custGeom>
            <a:avLst/>
            <a:gdLst/>
            <a:ahLst/>
            <a:cxnLst>
              <a:cxn ang="0">
                <a:pos x="192" y="168"/>
              </a:cxn>
              <a:cxn ang="0">
                <a:pos x="144" y="24"/>
              </a:cxn>
              <a:cxn ang="0">
                <a:pos x="0" y="24"/>
              </a:cxn>
            </a:cxnLst>
            <a:rect l="0" t="0" r="r" b="b"/>
            <a:pathLst>
              <a:path w="192" h="168">
                <a:moveTo>
                  <a:pt x="192" y="168"/>
                </a:moveTo>
                <a:cubicBezTo>
                  <a:pt x="184" y="108"/>
                  <a:pt x="176" y="48"/>
                  <a:pt x="144" y="24"/>
                </a:cubicBezTo>
                <a:cubicBezTo>
                  <a:pt x="112" y="0"/>
                  <a:pt x="24" y="24"/>
                  <a:pt x="0" y="2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5181600" y="5334000"/>
            <a:ext cx="266700" cy="533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240"/>
              </a:cxn>
              <a:cxn ang="0">
                <a:pos x="0" y="336"/>
              </a:cxn>
            </a:cxnLst>
            <a:rect l="0" t="0" r="r" b="b"/>
            <a:pathLst>
              <a:path w="168" h="336">
                <a:moveTo>
                  <a:pt x="144" y="0"/>
                </a:moveTo>
                <a:cubicBezTo>
                  <a:pt x="156" y="92"/>
                  <a:pt x="168" y="184"/>
                  <a:pt x="144" y="240"/>
                </a:cubicBezTo>
                <a:cubicBezTo>
                  <a:pt x="120" y="296"/>
                  <a:pt x="60" y="316"/>
                  <a:pt x="0" y="33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2133600" y="4876800"/>
            <a:ext cx="457200" cy="3429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40" y="192"/>
              </a:cxn>
              <a:cxn ang="0">
                <a:pos x="0" y="144"/>
              </a:cxn>
            </a:cxnLst>
            <a:rect l="0" t="0" r="r" b="b"/>
            <a:pathLst>
              <a:path w="288" h="216">
                <a:moveTo>
                  <a:pt x="288" y="0"/>
                </a:moveTo>
                <a:cubicBezTo>
                  <a:pt x="288" y="84"/>
                  <a:pt x="288" y="168"/>
                  <a:pt x="240" y="192"/>
                </a:cubicBezTo>
                <a:cubicBezTo>
                  <a:pt x="192" y="216"/>
                  <a:pt x="96" y="180"/>
                  <a:pt x="0" y="14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2895600" y="22098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240" y="48"/>
              </a:cxn>
              <a:cxn ang="0">
                <a:pos x="0" y="48"/>
              </a:cxn>
            </a:cxnLst>
            <a:rect l="0" t="0" r="r" b="b"/>
            <a:pathLst>
              <a:path w="336" h="336">
                <a:moveTo>
                  <a:pt x="336" y="336"/>
                </a:moveTo>
                <a:cubicBezTo>
                  <a:pt x="316" y="216"/>
                  <a:pt x="296" y="96"/>
                  <a:pt x="240" y="48"/>
                </a:cubicBezTo>
                <a:cubicBezTo>
                  <a:pt x="184" y="0"/>
                  <a:pt x="92" y="24"/>
                  <a:pt x="0" y="48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5943600" y="2209800"/>
            <a:ext cx="520700" cy="685800"/>
          </a:xfrm>
          <a:custGeom>
            <a:avLst/>
            <a:gdLst/>
            <a:ahLst/>
            <a:cxnLst>
              <a:cxn ang="0">
                <a:pos x="240" y="432"/>
              </a:cxn>
              <a:cxn ang="0">
                <a:pos x="288" y="96"/>
              </a:cxn>
              <a:cxn ang="0">
                <a:pos x="0" y="0"/>
              </a:cxn>
            </a:cxnLst>
            <a:rect l="0" t="0" r="r" b="b"/>
            <a:pathLst>
              <a:path w="328" h="432">
                <a:moveTo>
                  <a:pt x="240" y="432"/>
                </a:moveTo>
                <a:cubicBezTo>
                  <a:pt x="284" y="300"/>
                  <a:pt x="328" y="168"/>
                  <a:pt x="288" y="96"/>
                </a:cubicBezTo>
                <a:cubicBezTo>
                  <a:pt x="248" y="24"/>
                  <a:pt x="124" y="12"/>
                  <a:pt x="0" y="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6781800" y="3035300"/>
            <a:ext cx="838200" cy="1651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32" y="8"/>
              </a:cxn>
              <a:cxn ang="0">
                <a:pos x="528" y="104"/>
              </a:cxn>
            </a:cxnLst>
            <a:rect l="0" t="0" r="r" b="b"/>
            <a:pathLst>
              <a:path w="528" h="104">
                <a:moveTo>
                  <a:pt x="0" y="56"/>
                </a:moveTo>
                <a:cubicBezTo>
                  <a:pt x="172" y="28"/>
                  <a:pt x="344" y="0"/>
                  <a:pt x="432" y="8"/>
                </a:cubicBezTo>
                <a:cubicBezTo>
                  <a:pt x="520" y="16"/>
                  <a:pt x="524" y="60"/>
                  <a:pt x="528" y="104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7010400" y="4419600"/>
            <a:ext cx="7493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96"/>
              </a:cxn>
              <a:cxn ang="0">
                <a:pos x="240" y="480"/>
              </a:cxn>
            </a:cxnLst>
            <a:rect l="0" t="0" r="r" b="b"/>
            <a:pathLst>
              <a:path w="472" h="480">
                <a:moveTo>
                  <a:pt x="0" y="0"/>
                </a:moveTo>
                <a:cubicBezTo>
                  <a:pt x="196" y="8"/>
                  <a:pt x="392" y="16"/>
                  <a:pt x="432" y="96"/>
                </a:cubicBezTo>
                <a:cubicBezTo>
                  <a:pt x="472" y="176"/>
                  <a:pt x="356" y="328"/>
                  <a:pt x="240" y="48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5181600" y="5105400"/>
            <a:ext cx="685800" cy="838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384" y="384"/>
              </a:cxn>
              <a:cxn ang="0">
                <a:pos x="0" y="528"/>
              </a:cxn>
            </a:cxnLst>
            <a:rect l="0" t="0" r="r" b="b"/>
            <a:pathLst>
              <a:path w="432" h="528">
                <a:moveTo>
                  <a:pt x="288" y="0"/>
                </a:moveTo>
                <a:cubicBezTo>
                  <a:pt x="360" y="148"/>
                  <a:pt x="432" y="296"/>
                  <a:pt x="384" y="384"/>
                </a:cubicBezTo>
                <a:cubicBezTo>
                  <a:pt x="336" y="472"/>
                  <a:pt x="168" y="500"/>
                  <a:pt x="0" y="528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2209800" y="4648200"/>
            <a:ext cx="304800" cy="3810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44" y="192"/>
              </a:cxn>
              <a:cxn ang="0">
                <a:pos x="0" y="240"/>
              </a:cxn>
            </a:cxnLst>
            <a:rect l="0" t="0" r="r" b="b"/>
            <a:pathLst>
              <a:path w="192" h="240">
                <a:moveTo>
                  <a:pt x="192" y="0"/>
                </a:moveTo>
                <a:cubicBezTo>
                  <a:pt x="184" y="76"/>
                  <a:pt x="176" y="152"/>
                  <a:pt x="144" y="192"/>
                </a:cubicBezTo>
                <a:cubicBezTo>
                  <a:pt x="112" y="232"/>
                  <a:pt x="56" y="236"/>
                  <a:pt x="0" y="240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4191000" y="2362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 rot="-9515056">
            <a:off x="2743200" y="5029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 rot="-11768904">
            <a:off x="6096000" y="50292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 rot="-11768904">
            <a:off x="2895600" y="2819400"/>
            <a:ext cx="381000" cy="152400"/>
          </a:xfrm>
          <a:prstGeom prst="chevron">
            <a:avLst>
              <a:gd name="adj" fmla="val 129167"/>
            </a:avLst>
          </a:prstGeom>
          <a:solidFill>
            <a:srgbClr val="FF33CC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4267200" y="51816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 rot="15151918">
            <a:off x="6972300" y="36195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8" name="Freeform 32"/>
          <p:cNvSpPr>
            <a:spLocks/>
          </p:cNvSpPr>
          <p:nvPr/>
        </p:nvSpPr>
        <p:spPr bwMode="auto">
          <a:xfrm>
            <a:off x="1511300" y="2590800"/>
            <a:ext cx="6413500" cy="3429000"/>
          </a:xfrm>
          <a:custGeom>
            <a:avLst/>
            <a:gdLst/>
            <a:ahLst/>
            <a:cxnLst>
              <a:cxn ang="0">
                <a:pos x="4040" y="672"/>
              </a:cxn>
              <a:cxn ang="0">
                <a:pos x="3992" y="1248"/>
              </a:cxn>
              <a:cxn ang="0">
                <a:pos x="3800" y="1584"/>
              </a:cxn>
              <a:cxn ang="0">
                <a:pos x="2984" y="1968"/>
              </a:cxn>
              <a:cxn ang="0">
                <a:pos x="1688" y="2160"/>
              </a:cxn>
              <a:cxn ang="0">
                <a:pos x="776" y="1968"/>
              </a:cxn>
              <a:cxn ang="0">
                <a:pos x="200" y="1536"/>
              </a:cxn>
              <a:cxn ang="0">
                <a:pos x="8" y="864"/>
              </a:cxn>
              <a:cxn ang="0">
                <a:pos x="152" y="336"/>
              </a:cxn>
              <a:cxn ang="0">
                <a:pos x="488" y="0"/>
              </a:cxn>
            </a:cxnLst>
            <a:rect l="0" t="0" r="r" b="b"/>
            <a:pathLst>
              <a:path w="4040" h="2160">
                <a:moveTo>
                  <a:pt x="4040" y="672"/>
                </a:moveTo>
                <a:cubicBezTo>
                  <a:pt x="4036" y="884"/>
                  <a:pt x="4032" y="1096"/>
                  <a:pt x="3992" y="1248"/>
                </a:cubicBezTo>
                <a:cubicBezTo>
                  <a:pt x="3952" y="1400"/>
                  <a:pt x="3968" y="1464"/>
                  <a:pt x="3800" y="1584"/>
                </a:cubicBezTo>
                <a:cubicBezTo>
                  <a:pt x="3632" y="1704"/>
                  <a:pt x="3336" y="1872"/>
                  <a:pt x="2984" y="1968"/>
                </a:cubicBezTo>
                <a:cubicBezTo>
                  <a:pt x="2632" y="2064"/>
                  <a:pt x="2056" y="2160"/>
                  <a:pt x="1688" y="2160"/>
                </a:cubicBezTo>
                <a:cubicBezTo>
                  <a:pt x="1320" y="2160"/>
                  <a:pt x="1024" y="2072"/>
                  <a:pt x="776" y="1968"/>
                </a:cubicBezTo>
                <a:cubicBezTo>
                  <a:pt x="528" y="1864"/>
                  <a:pt x="328" y="1720"/>
                  <a:pt x="200" y="1536"/>
                </a:cubicBezTo>
                <a:cubicBezTo>
                  <a:pt x="72" y="1352"/>
                  <a:pt x="16" y="1064"/>
                  <a:pt x="8" y="864"/>
                </a:cubicBezTo>
                <a:cubicBezTo>
                  <a:pt x="0" y="664"/>
                  <a:pt x="72" y="480"/>
                  <a:pt x="152" y="336"/>
                </a:cubicBezTo>
                <a:cubicBezTo>
                  <a:pt x="232" y="192"/>
                  <a:pt x="432" y="56"/>
                  <a:pt x="488" y="0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 rot="-4466430">
            <a:off x="1371600" y="34290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50" name="Freeform 34"/>
          <p:cNvSpPr>
            <a:spLocks/>
          </p:cNvSpPr>
          <p:nvPr/>
        </p:nvSpPr>
        <p:spPr bwMode="auto">
          <a:xfrm>
            <a:off x="1701800" y="2590800"/>
            <a:ext cx="5994400" cy="3136900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224" y="288"/>
              </a:cxn>
              <a:cxn ang="0">
                <a:pos x="32" y="576"/>
              </a:cxn>
              <a:cxn ang="0">
                <a:pos x="32" y="816"/>
              </a:cxn>
              <a:cxn ang="0">
                <a:pos x="80" y="1248"/>
              </a:cxn>
              <a:cxn ang="0">
                <a:pos x="512" y="1680"/>
              </a:cxn>
              <a:cxn ang="0">
                <a:pos x="1040" y="1872"/>
              </a:cxn>
              <a:cxn ang="0">
                <a:pos x="1616" y="1968"/>
              </a:cxn>
              <a:cxn ang="0">
                <a:pos x="2336" y="1920"/>
              </a:cxn>
              <a:cxn ang="0">
                <a:pos x="2912" y="1776"/>
              </a:cxn>
              <a:cxn ang="0">
                <a:pos x="3488" y="1488"/>
              </a:cxn>
              <a:cxn ang="0">
                <a:pos x="3776" y="864"/>
              </a:cxn>
            </a:cxnLst>
            <a:rect l="0" t="0" r="r" b="b"/>
            <a:pathLst>
              <a:path w="3776" h="1976">
                <a:moveTo>
                  <a:pt x="512" y="0"/>
                </a:moveTo>
                <a:cubicBezTo>
                  <a:pt x="408" y="96"/>
                  <a:pt x="304" y="192"/>
                  <a:pt x="224" y="288"/>
                </a:cubicBezTo>
                <a:cubicBezTo>
                  <a:pt x="144" y="384"/>
                  <a:pt x="64" y="488"/>
                  <a:pt x="32" y="576"/>
                </a:cubicBezTo>
                <a:cubicBezTo>
                  <a:pt x="0" y="664"/>
                  <a:pt x="24" y="704"/>
                  <a:pt x="32" y="816"/>
                </a:cubicBezTo>
                <a:cubicBezTo>
                  <a:pt x="40" y="928"/>
                  <a:pt x="0" y="1104"/>
                  <a:pt x="80" y="1248"/>
                </a:cubicBezTo>
                <a:cubicBezTo>
                  <a:pt x="160" y="1392"/>
                  <a:pt x="352" y="1576"/>
                  <a:pt x="512" y="1680"/>
                </a:cubicBezTo>
                <a:cubicBezTo>
                  <a:pt x="672" y="1784"/>
                  <a:pt x="856" y="1824"/>
                  <a:pt x="1040" y="1872"/>
                </a:cubicBezTo>
                <a:cubicBezTo>
                  <a:pt x="1224" y="1920"/>
                  <a:pt x="1400" y="1960"/>
                  <a:pt x="1616" y="1968"/>
                </a:cubicBezTo>
                <a:cubicBezTo>
                  <a:pt x="1832" y="1976"/>
                  <a:pt x="2120" y="1952"/>
                  <a:pt x="2336" y="1920"/>
                </a:cubicBezTo>
                <a:cubicBezTo>
                  <a:pt x="2552" y="1888"/>
                  <a:pt x="2720" y="1848"/>
                  <a:pt x="2912" y="1776"/>
                </a:cubicBezTo>
                <a:cubicBezTo>
                  <a:pt x="3104" y="1704"/>
                  <a:pt x="3344" y="1640"/>
                  <a:pt x="3488" y="1488"/>
                </a:cubicBezTo>
                <a:cubicBezTo>
                  <a:pt x="3632" y="1336"/>
                  <a:pt x="3728" y="968"/>
                  <a:pt x="3776" y="864"/>
                </a:cubicBezTo>
              </a:path>
            </a:pathLst>
          </a:custGeom>
          <a:noFill/>
          <a:ln w="76200" cap="rnd" cmpd="sng">
            <a:solidFill>
              <a:srgbClr val="FF33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auto">
          <a:xfrm>
            <a:off x="3733800" y="5562600"/>
            <a:ext cx="381000" cy="152400"/>
          </a:xfrm>
          <a:prstGeom prst="chevron">
            <a:avLst>
              <a:gd name="adj" fmla="val 129167"/>
            </a:avLst>
          </a:prstGeo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7924800" y="2743200"/>
            <a:ext cx="354013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/>
              <a:t>B</a:t>
            </a:r>
            <a:endParaRPr lang="de-DE" sz="2000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2749550" y="1676400"/>
            <a:ext cx="339725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/>
              <a:t>F</a:t>
            </a:r>
            <a:endParaRPr lang="de-DE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animBg="1"/>
      <p:bldP spid="34849" grpId="0" animBg="1"/>
      <p:bldP spid="34850" grpId="0" animBg="1"/>
      <p:bldP spid="3485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18C3-8886-4A5E-B2C0-20D0403AAC82}" type="slidenum">
              <a:rPr lang="en-US"/>
              <a:pPr/>
              <a:t>57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1613" cy="1268413"/>
          </a:xfrm>
        </p:spPr>
        <p:txBody>
          <a:bodyPr/>
          <a:lstStyle/>
          <a:p>
            <a:r>
              <a:rPr lang="de-DE"/>
              <a:t>Doppelring:</a:t>
            </a:r>
            <a:br>
              <a:rPr lang="de-DE"/>
            </a:br>
            <a:r>
              <a:rPr lang="de-DE" sz="3200"/>
              <a:t>normale Op.           Fehlerbehandlung</a:t>
            </a:r>
            <a:endParaRPr lang="de-DE"/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0" y="1905000"/>
            <a:ext cx="4419600" cy="3962400"/>
            <a:chOff x="1584" y="1248"/>
            <a:chExt cx="2784" cy="2496"/>
          </a:xfrm>
        </p:grpSpPr>
        <p:sp>
          <p:nvSpPr>
            <p:cNvPr id="84995" name="Oval 3"/>
            <p:cNvSpPr>
              <a:spLocks noChangeArrowheads="1"/>
            </p:cNvSpPr>
            <p:nvPr/>
          </p:nvSpPr>
          <p:spPr bwMode="auto">
            <a:xfrm>
              <a:off x="1776" y="1488"/>
              <a:ext cx="2352" cy="206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997" name="Oval 5"/>
            <p:cNvSpPr>
              <a:spLocks noChangeArrowheads="1"/>
            </p:cNvSpPr>
            <p:nvPr/>
          </p:nvSpPr>
          <p:spPr bwMode="auto">
            <a:xfrm>
              <a:off x="1920" y="1584"/>
              <a:ext cx="2064" cy="182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2784" y="1248"/>
              <a:ext cx="43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832" y="3216"/>
              <a:ext cx="43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 rot="-5350903">
              <a:off x="3888" y="2256"/>
              <a:ext cx="43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 rot="-5350903">
              <a:off x="1632" y="2208"/>
              <a:ext cx="43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3" name="Line 11"/>
            <p:cNvSpPr>
              <a:spLocks noChangeShapeType="1"/>
            </p:cNvSpPr>
            <p:nvPr/>
          </p:nvSpPr>
          <p:spPr bwMode="auto">
            <a:xfrm flipV="1">
              <a:off x="1776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2832" y="148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H="1">
              <a:off x="2832" y="3504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 flipH="1">
              <a:off x="2880" y="1584"/>
              <a:ext cx="24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1968" y="2304"/>
              <a:ext cx="0" cy="3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 flipV="1">
              <a:off x="2880" y="3360"/>
              <a:ext cx="336" cy="4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0" name="Line 18"/>
            <p:cNvSpPr>
              <a:spLocks noChangeShapeType="1"/>
            </p:cNvSpPr>
            <p:nvPr/>
          </p:nvSpPr>
          <p:spPr bwMode="auto">
            <a:xfrm flipV="1">
              <a:off x="3984" y="2400"/>
              <a:ext cx="0" cy="24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5029200" y="2209800"/>
            <a:ext cx="3733800" cy="327660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5257800" y="2362200"/>
            <a:ext cx="3276600" cy="28956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6629400" y="1828800"/>
            <a:ext cx="685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6705600" y="4953000"/>
            <a:ext cx="685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 rot="-5350903">
            <a:off x="8382000" y="3429000"/>
            <a:ext cx="685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 rot="-5350903">
            <a:off x="4876800" y="3276600"/>
            <a:ext cx="685800" cy="83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>
            <a:off x="6705600" y="2209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>
            <a:off x="87630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H="1">
            <a:off x="6705600" y="5410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H="1">
            <a:off x="6781800" y="2362200"/>
            <a:ext cx="3810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5334000" y="3505200"/>
            <a:ext cx="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V="1">
            <a:off x="6781800" y="5181600"/>
            <a:ext cx="5334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7" name="Freeform 35"/>
          <p:cNvSpPr>
            <a:spLocks/>
          </p:cNvSpPr>
          <p:nvPr/>
        </p:nvSpPr>
        <p:spPr bwMode="auto">
          <a:xfrm>
            <a:off x="5054600" y="3492500"/>
            <a:ext cx="2921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24" y="16"/>
              </a:cxn>
              <a:cxn ang="0">
                <a:pos x="48" y="0"/>
              </a:cxn>
              <a:cxn ang="0">
                <a:pos x="152" y="24"/>
              </a:cxn>
              <a:cxn ang="0">
                <a:pos x="184" y="112"/>
              </a:cxn>
            </a:cxnLst>
            <a:rect l="0" t="0" r="r" b="b"/>
            <a:pathLst>
              <a:path w="184" h="336">
                <a:moveTo>
                  <a:pt x="0" y="336"/>
                </a:moveTo>
                <a:cubicBezTo>
                  <a:pt x="9" y="236"/>
                  <a:pt x="7" y="112"/>
                  <a:pt x="24" y="16"/>
                </a:cubicBezTo>
                <a:cubicBezTo>
                  <a:pt x="26" y="7"/>
                  <a:pt x="40" y="5"/>
                  <a:pt x="48" y="0"/>
                </a:cubicBezTo>
                <a:cubicBezTo>
                  <a:pt x="84" y="6"/>
                  <a:pt x="117" y="12"/>
                  <a:pt x="152" y="24"/>
                </a:cubicBezTo>
                <a:cubicBezTo>
                  <a:pt x="162" y="54"/>
                  <a:pt x="170" y="84"/>
                  <a:pt x="184" y="1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5028" name="Freeform 36"/>
          <p:cNvSpPr>
            <a:spLocks/>
          </p:cNvSpPr>
          <p:nvPr/>
        </p:nvSpPr>
        <p:spPr bwMode="auto">
          <a:xfrm>
            <a:off x="8458200" y="3581400"/>
            <a:ext cx="304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48" y="48"/>
              </a:cxn>
              <a:cxn ang="0">
                <a:pos x="192" y="48"/>
              </a:cxn>
            </a:cxnLst>
            <a:rect l="0" t="0" r="r" b="b"/>
            <a:pathLst>
              <a:path w="192" h="336">
                <a:moveTo>
                  <a:pt x="0" y="336"/>
                </a:moveTo>
                <a:cubicBezTo>
                  <a:pt x="8" y="216"/>
                  <a:pt x="16" y="96"/>
                  <a:pt x="48" y="48"/>
                </a:cubicBezTo>
                <a:cubicBezTo>
                  <a:pt x="80" y="0"/>
                  <a:pt x="168" y="48"/>
                  <a:pt x="192" y="48"/>
                </a:cubicBezTo>
              </a:path>
            </a:pathLst>
          </a:custGeom>
          <a:noFill/>
          <a:ln w="57150" cap="flat" cmpd="sng">
            <a:solidFill>
              <a:srgbClr val="FF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5029" name="Object 37"/>
          <p:cNvGraphicFramePr>
            <a:graphicFrameLocks noChangeAspect="1"/>
          </p:cNvGraphicFramePr>
          <p:nvPr/>
        </p:nvGraphicFramePr>
        <p:xfrm>
          <a:off x="6400800" y="1676400"/>
          <a:ext cx="113823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Clip" r:id="rId4" imgW="1520280" imgH="1065600" progId="">
                  <p:embed/>
                </p:oleObj>
              </mc:Choice>
              <mc:Fallback>
                <p:oleObj name="Clip" r:id="rId4" imgW="1520280" imgH="10656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1138238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3352800" y="5334000"/>
            <a:ext cx="2133600" cy="838200"/>
          </a:xfrm>
          <a:prstGeom prst="wedgeEllipseCallout">
            <a:avLst>
              <a:gd name="adj1" fmla="val -36606"/>
              <a:gd name="adj2" fmla="val -89014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Primärer</a:t>
            </a:r>
          </a:p>
          <a:p>
            <a:r>
              <a:rPr lang="de-DE"/>
              <a:t>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A78-B559-486A-AC2C-3331B15488A9}" type="slidenum">
              <a:rPr lang="en-US"/>
              <a:pPr/>
              <a:t>58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Leistungs-Kennzahlen FDDI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92238"/>
            <a:ext cx="9144000" cy="4656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Maximal ca 500 Stationen </a:t>
            </a:r>
          </a:p>
          <a:p>
            <a:pPr>
              <a:lnSpc>
                <a:spcPct val="90000"/>
              </a:lnSpc>
            </a:pPr>
            <a:r>
              <a:rPr lang="de-DE" sz="2800"/>
              <a:t>100 km Länge</a:t>
            </a:r>
          </a:p>
          <a:p>
            <a:pPr>
              <a:lnSpc>
                <a:spcPct val="90000"/>
              </a:lnSpc>
            </a:pPr>
            <a:r>
              <a:rPr lang="de-DE" sz="2800"/>
              <a:t>100 Mbps</a:t>
            </a:r>
          </a:p>
          <a:p>
            <a:pPr>
              <a:lnSpc>
                <a:spcPct val="90000"/>
              </a:lnSpc>
            </a:pPr>
            <a:r>
              <a:rPr lang="de-DE" sz="2800"/>
              <a:t>garantierte TTRT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target token rotation time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muss von den Stationen kontrolliert/eingehalten werden</a:t>
            </a:r>
          </a:p>
          <a:p>
            <a:pPr>
              <a:lnSpc>
                <a:spcPct val="90000"/>
              </a:lnSpc>
            </a:pPr>
            <a:r>
              <a:rPr lang="de-DE" sz="2800"/>
              <a:t>FDDI wird heute im high-end LAN-Bereich eingesetzt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u.a. Vernetzung von SAP Application/Database-Server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A41C-B86B-45A6-A58C-2FB33BB45AC5}" type="slidenum">
              <a:rPr lang="en-US"/>
              <a:pPr/>
              <a:t>59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ATM: Asynchronous Transfer Mode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Wurde Anfang 1980-er entwickelt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Insbesondere von der Telekommunikations-Industrie propagiert</a:t>
            </a:r>
          </a:p>
          <a:p>
            <a:pPr>
              <a:lnSpc>
                <a:spcPct val="90000"/>
              </a:lnSpc>
            </a:pPr>
            <a:r>
              <a:rPr lang="de-DE" sz="2800" dirty="0" err="1"/>
              <a:t>virtual</a:t>
            </a:r>
            <a:r>
              <a:rPr lang="de-DE" sz="2800" dirty="0"/>
              <a:t> </a:t>
            </a:r>
            <a:r>
              <a:rPr lang="de-DE" sz="2800" dirty="0" err="1"/>
              <a:t>circuit</a:t>
            </a:r>
            <a:r>
              <a:rPr lang="de-DE" sz="2800" dirty="0"/>
              <a:t> ~ vorab reservierte Verbindung durch das Netzwerk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sehr kleine Pakete/Cells (53 Byte, davon 5 Byte Header, 48 Byte Nutzdaten)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besonders für die Übertragung von Telefon-</a:t>
            </a:r>
            <a:r>
              <a:rPr lang="de-DE" sz="2800" dirty="0" err="1"/>
              <a:t>daten</a:t>
            </a:r>
            <a:r>
              <a:rPr lang="de-DE" sz="2800" dirty="0"/>
              <a:t> geeignet (alle 33 </a:t>
            </a:r>
            <a:r>
              <a:rPr lang="de-DE" sz="2800" dirty="0" err="1"/>
              <a:t>ms</a:t>
            </a:r>
            <a:r>
              <a:rPr lang="de-DE" sz="2800" dirty="0"/>
              <a:t> ein kleines Paket)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Der ganz große Durchbruch ist ausgeblieben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Heute als </a:t>
            </a:r>
            <a:r>
              <a:rPr lang="de-DE" sz="2800" dirty="0" smtClean="0"/>
              <a:t>(veraltete?) Backbone-Technologie</a:t>
            </a:r>
            <a:endParaRPr lang="de-DE" sz="2800" dirty="0"/>
          </a:p>
          <a:p>
            <a:pPr lvl="1">
              <a:lnSpc>
                <a:spcPct val="90000"/>
              </a:lnSpc>
            </a:pPr>
            <a:r>
              <a:rPr lang="de-DE" sz="2400" dirty="0"/>
              <a:t>0.6 - 2.4 </a:t>
            </a:r>
            <a:r>
              <a:rPr lang="de-DE" sz="2400" dirty="0" err="1"/>
              <a:t>Gbps</a:t>
            </a:r>
            <a:r>
              <a:rPr lang="de-DE" sz="2400" dirty="0"/>
              <a:t> über Glasfaser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69C1-60B1-4840-B939-7C67BA58AFDC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200"/>
              <a:t>Integration von Datenbanksystemen/ Informationssystemen</a:t>
            </a: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70025"/>
            <a:ext cx="8659813" cy="448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Autonome Einzelsysteme mit existierenden Anwendungen</a:t>
            </a:r>
          </a:p>
          <a:p>
            <a:pPr>
              <a:lnSpc>
                <a:spcPct val="80000"/>
              </a:lnSpc>
            </a:pPr>
            <a:r>
              <a:rPr lang="de-DE"/>
              <a:t>Heterogen bezüglich Hard- und Software</a:t>
            </a:r>
          </a:p>
          <a:p>
            <a:pPr lvl="1">
              <a:lnSpc>
                <a:spcPct val="80000"/>
              </a:lnSpc>
            </a:pPr>
            <a:r>
              <a:rPr lang="de-DE"/>
              <a:t>unterschiedliche Datenmodelle (Netzwerk/Codasyl, relational, hierarchisch)</a:t>
            </a:r>
          </a:p>
          <a:p>
            <a:pPr lvl="1">
              <a:lnSpc>
                <a:spcPct val="80000"/>
              </a:lnSpc>
            </a:pPr>
            <a:r>
              <a:rPr lang="de-DE"/>
              <a:t>unterschiedliche DBMS (Oracle, DB2 SQL Server, Informix, Sybase, ...)</a:t>
            </a:r>
          </a:p>
          <a:p>
            <a:pPr>
              <a:lnSpc>
                <a:spcPct val="80000"/>
              </a:lnSpc>
            </a:pPr>
            <a:r>
              <a:rPr lang="de-DE"/>
              <a:t>Ziel: Single-System-Image für neue globale Anwendungen</a:t>
            </a:r>
          </a:p>
          <a:p>
            <a:pPr>
              <a:lnSpc>
                <a:spcPct val="80000"/>
              </a:lnSpc>
            </a:pPr>
            <a:r>
              <a:rPr lang="de-DE"/>
              <a:t>Verfügbarkeit der lokalen Systeme soll erhalten bleiben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76A5-1B5E-4A73-B0E7-6434BA49B069}" type="slidenum">
              <a:rPr lang="en-US"/>
              <a:pPr/>
              <a:t>60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600"/>
              <a:t>ATM: Asynchronous Transfer Mode: </a:t>
            </a:r>
            <a:r>
              <a:rPr lang="de-DE" sz="3600">
                <a:solidFill>
                  <a:srgbClr val="0000FF"/>
                </a:solidFill>
              </a:rPr>
              <a:t>virtueller Leitungsaufbau</a:t>
            </a:r>
            <a:endParaRPr lang="de-DE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828800" y="4724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33400" y="25146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772400" y="5486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6553200" y="3962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876800" y="22098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4191000" y="4724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667000" y="29718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7315200" y="22860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381000" y="1600200"/>
            <a:ext cx="1371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Anw. A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7620000" y="4343400"/>
            <a:ext cx="1371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Anw. B</a:t>
            </a:r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584200" y="2057400"/>
            <a:ext cx="7810500" cy="3835400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08" y="432"/>
              </a:cxn>
              <a:cxn ang="0">
                <a:pos x="1504" y="768"/>
              </a:cxn>
              <a:cxn ang="0">
                <a:pos x="2944" y="240"/>
              </a:cxn>
              <a:cxn ang="0">
                <a:pos x="4480" y="288"/>
              </a:cxn>
              <a:cxn ang="0">
                <a:pos x="3952" y="1344"/>
              </a:cxn>
              <a:cxn ang="0">
                <a:pos x="4768" y="2352"/>
              </a:cxn>
              <a:cxn ang="0">
                <a:pos x="4864" y="1728"/>
              </a:cxn>
            </a:cxnLst>
            <a:rect l="0" t="0" r="r" b="b"/>
            <a:pathLst>
              <a:path w="4920" h="2416">
                <a:moveTo>
                  <a:pt x="256" y="0"/>
                </a:moveTo>
                <a:cubicBezTo>
                  <a:pt x="128" y="152"/>
                  <a:pt x="0" y="304"/>
                  <a:pt x="208" y="432"/>
                </a:cubicBezTo>
                <a:cubicBezTo>
                  <a:pt x="416" y="560"/>
                  <a:pt x="1048" y="800"/>
                  <a:pt x="1504" y="768"/>
                </a:cubicBezTo>
                <a:cubicBezTo>
                  <a:pt x="1960" y="736"/>
                  <a:pt x="2448" y="320"/>
                  <a:pt x="2944" y="240"/>
                </a:cubicBezTo>
                <a:cubicBezTo>
                  <a:pt x="3440" y="160"/>
                  <a:pt x="4312" y="104"/>
                  <a:pt x="4480" y="288"/>
                </a:cubicBezTo>
                <a:cubicBezTo>
                  <a:pt x="4648" y="472"/>
                  <a:pt x="3904" y="1000"/>
                  <a:pt x="3952" y="1344"/>
                </a:cubicBezTo>
                <a:cubicBezTo>
                  <a:pt x="4000" y="1688"/>
                  <a:pt x="4616" y="2288"/>
                  <a:pt x="4768" y="2352"/>
                </a:cubicBezTo>
                <a:cubicBezTo>
                  <a:pt x="4920" y="2416"/>
                  <a:pt x="4892" y="2072"/>
                  <a:pt x="4864" y="172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5410200" y="3200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1633" name="AutoShape 17"/>
          <p:cNvCxnSpPr>
            <a:cxnSpLocks noChangeShapeType="1"/>
            <a:stCxn id="111631" idx="2"/>
            <a:endCxn id="111631" idx="2"/>
          </p:cNvCxnSpPr>
          <p:nvPr/>
        </p:nvCxnSpPr>
        <p:spPr bwMode="auto">
          <a:xfrm>
            <a:off x="2952750" y="327660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1637" name="Line 21"/>
          <p:cNvSpPr>
            <a:spLocks noChangeShapeType="1"/>
          </p:cNvSpPr>
          <p:nvPr/>
        </p:nvSpPr>
        <p:spPr bwMode="auto">
          <a:xfrm>
            <a:off x="914400" y="3048000"/>
            <a:ext cx="12954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>
            <a:off x="1371600" y="27432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flipH="1">
            <a:off x="2286000" y="35052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 flipV="1">
            <a:off x="3505200" y="2438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 flipH="1">
            <a:off x="4572000" y="2743200"/>
            <a:ext cx="6858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5410200" y="2743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>
            <a:off x="5715000" y="25146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 flipH="1">
            <a:off x="6934200" y="2819400"/>
            <a:ext cx="762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5029200" y="5029200"/>
            <a:ext cx="2743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6934200" y="4495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>
            <a:off x="5867400" y="36576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 flipH="1">
            <a:off x="914400" y="2057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 flipH="1">
            <a:off x="8305800" y="4800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>
            <a:off x="2057400" y="1295400"/>
            <a:ext cx="2667000" cy="1447800"/>
          </a:xfrm>
          <a:prstGeom prst="cloudCallout">
            <a:avLst>
              <a:gd name="adj1" fmla="val -46606"/>
              <a:gd name="adj2" fmla="val 79606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Vrtual circuit</a:t>
            </a:r>
          </a:p>
          <a:p>
            <a:r>
              <a:rPr lang="de-DE" sz="2000"/>
              <a:t>Reservierung =</a:t>
            </a:r>
          </a:p>
          <a:p>
            <a:r>
              <a:rPr lang="de-DE" sz="2000"/>
              <a:t>Leistungsgarantien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1" grpId="0" animBg="1"/>
      <p:bldP spid="111650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8B-5235-45A7-9847-082D7474DB09}" type="slidenum">
              <a:rPr lang="en-US"/>
              <a:pPr/>
              <a:t>61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 sz="3600"/>
              <a:t>ATM: Asynchronous Transfer Mode: </a:t>
            </a:r>
            <a:r>
              <a:rPr lang="de-DE" sz="3600">
                <a:solidFill>
                  <a:srgbClr val="0000FF"/>
                </a:solidFill>
              </a:rPr>
              <a:t>Cell Switching</a:t>
            </a:r>
            <a:endParaRPr lang="de-DE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828800" y="4724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33400" y="25146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772400" y="5486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553200" y="3962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876800" y="22098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191000" y="4724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667000" y="29718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7315200" y="22860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381000" y="1600200"/>
            <a:ext cx="1371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Anw. A</a:t>
            </a: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7620000" y="4343400"/>
            <a:ext cx="1371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Anw. B</a:t>
            </a:r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584200" y="2057400"/>
            <a:ext cx="7810500" cy="3835400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08" y="432"/>
              </a:cxn>
              <a:cxn ang="0">
                <a:pos x="1504" y="768"/>
              </a:cxn>
              <a:cxn ang="0">
                <a:pos x="2944" y="240"/>
              </a:cxn>
              <a:cxn ang="0">
                <a:pos x="4480" y="288"/>
              </a:cxn>
              <a:cxn ang="0">
                <a:pos x="3952" y="1344"/>
              </a:cxn>
              <a:cxn ang="0">
                <a:pos x="4768" y="2352"/>
              </a:cxn>
              <a:cxn ang="0">
                <a:pos x="4864" y="1728"/>
              </a:cxn>
            </a:cxnLst>
            <a:rect l="0" t="0" r="r" b="b"/>
            <a:pathLst>
              <a:path w="4920" h="2416">
                <a:moveTo>
                  <a:pt x="256" y="0"/>
                </a:moveTo>
                <a:cubicBezTo>
                  <a:pt x="128" y="152"/>
                  <a:pt x="0" y="304"/>
                  <a:pt x="208" y="432"/>
                </a:cubicBezTo>
                <a:cubicBezTo>
                  <a:pt x="416" y="560"/>
                  <a:pt x="1048" y="800"/>
                  <a:pt x="1504" y="768"/>
                </a:cubicBezTo>
                <a:cubicBezTo>
                  <a:pt x="1960" y="736"/>
                  <a:pt x="2448" y="320"/>
                  <a:pt x="2944" y="240"/>
                </a:cubicBezTo>
                <a:cubicBezTo>
                  <a:pt x="3440" y="160"/>
                  <a:pt x="4312" y="104"/>
                  <a:pt x="4480" y="288"/>
                </a:cubicBezTo>
                <a:cubicBezTo>
                  <a:pt x="4648" y="472"/>
                  <a:pt x="3904" y="1000"/>
                  <a:pt x="3952" y="1344"/>
                </a:cubicBezTo>
                <a:cubicBezTo>
                  <a:pt x="4000" y="1688"/>
                  <a:pt x="4616" y="2288"/>
                  <a:pt x="4768" y="2352"/>
                </a:cubicBezTo>
                <a:cubicBezTo>
                  <a:pt x="4920" y="2416"/>
                  <a:pt x="4892" y="2072"/>
                  <a:pt x="4864" y="172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5410200" y="3200400"/>
            <a:ext cx="8382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12655" name="AutoShape 15"/>
          <p:cNvCxnSpPr>
            <a:cxnSpLocks noChangeShapeType="1"/>
            <a:stCxn id="112653" idx="2"/>
            <a:endCxn id="112653" idx="2"/>
          </p:cNvCxnSpPr>
          <p:nvPr/>
        </p:nvCxnSpPr>
        <p:spPr bwMode="auto">
          <a:xfrm>
            <a:off x="2952750" y="327660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914400" y="3048000"/>
            <a:ext cx="12954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1371600" y="27432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H="1">
            <a:off x="2286000" y="35052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3505200" y="2438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 flipH="1">
            <a:off x="4572000" y="2743200"/>
            <a:ext cx="6858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>
            <a:off x="5410200" y="2743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>
            <a:off x="5715000" y="25146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 flipH="1">
            <a:off x="6934200" y="2819400"/>
            <a:ext cx="762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>
            <a:off x="5029200" y="5029200"/>
            <a:ext cx="2743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>
            <a:off x="6934200" y="4495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>
            <a:off x="5867400" y="36576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flipH="1">
            <a:off x="914400" y="2057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 flipH="1">
            <a:off x="8305800" y="4800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9" name="Rectangle 29"/>
          <p:cNvSpPr>
            <a:spLocks noChangeArrowheads="1"/>
          </p:cNvSpPr>
          <p:nvPr/>
        </p:nvSpPr>
        <p:spPr bwMode="auto">
          <a:xfrm>
            <a:off x="457200" y="22098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6096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762000" y="25146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2" name="Rectangle 32"/>
          <p:cNvSpPr>
            <a:spLocks noChangeArrowheads="1"/>
          </p:cNvSpPr>
          <p:nvPr/>
        </p:nvSpPr>
        <p:spPr bwMode="auto">
          <a:xfrm>
            <a:off x="914400" y="26670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3" name="Rectangle 33"/>
          <p:cNvSpPr>
            <a:spLocks noChangeArrowheads="1"/>
          </p:cNvSpPr>
          <p:nvPr/>
        </p:nvSpPr>
        <p:spPr bwMode="auto">
          <a:xfrm>
            <a:off x="1066800" y="28194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4" name="Rectangle 34"/>
          <p:cNvSpPr>
            <a:spLocks noChangeArrowheads="1"/>
          </p:cNvSpPr>
          <p:nvPr/>
        </p:nvSpPr>
        <p:spPr bwMode="auto">
          <a:xfrm>
            <a:off x="1219200" y="29718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5" name="Rectangle 35"/>
          <p:cNvSpPr>
            <a:spLocks noChangeArrowheads="1"/>
          </p:cNvSpPr>
          <p:nvPr/>
        </p:nvSpPr>
        <p:spPr bwMode="auto">
          <a:xfrm>
            <a:off x="3429000" y="28956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6" name="Rectangle 36"/>
          <p:cNvSpPr>
            <a:spLocks noChangeArrowheads="1"/>
          </p:cNvSpPr>
          <p:nvPr/>
        </p:nvSpPr>
        <p:spPr bwMode="auto">
          <a:xfrm>
            <a:off x="58674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7239000" y="29718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8" name="Rectangle 38"/>
          <p:cNvSpPr>
            <a:spLocks noChangeArrowheads="1"/>
          </p:cNvSpPr>
          <p:nvPr/>
        </p:nvSpPr>
        <p:spPr bwMode="auto">
          <a:xfrm>
            <a:off x="61722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9" name="Rectangle 39"/>
          <p:cNvSpPr>
            <a:spLocks noChangeArrowheads="1"/>
          </p:cNvSpPr>
          <p:nvPr/>
        </p:nvSpPr>
        <p:spPr bwMode="auto">
          <a:xfrm>
            <a:off x="64770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0" name="Rectangle 40"/>
          <p:cNvSpPr>
            <a:spLocks noChangeArrowheads="1"/>
          </p:cNvSpPr>
          <p:nvPr/>
        </p:nvSpPr>
        <p:spPr bwMode="auto">
          <a:xfrm>
            <a:off x="67818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1" name="Rectangle 41"/>
          <p:cNvSpPr>
            <a:spLocks noChangeArrowheads="1"/>
          </p:cNvSpPr>
          <p:nvPr/>
        </p:nvSpPr>
        <p:spPr bwMode="auto">
          <a:xfrm>
            <a:off x="7086600" y="2362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2" name="Rectangle 42"/>
          <p:cNvSpPr>
            <a:spLocks noChangeArrowheads="1"/>
          </p:cNvSpPr>
          <p:nvPr/>
        </p:nvSpPr>
        <p:spPr bwMode="auto">
          <a:xfrm>
            <a:off x="7086600" y="32004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3" name="Rectangle 43"/>
          <p:cNvSpPr>
            <a:spLocks noChangeArrowheads="1"/>
          </p:cNvSpPr>
          <p:nvPr/>
        </p:nvSpPr>
        <p:spPr bwMode="auto">
          <a:xfrm>
            <a:off x="6934200" y="34290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6781800" y="36576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5" name="Rectangle 45"/>
          <p:cNvSpPr>
            <a:spLocks noChangeArrowheads="1"/>
          </p:cNvSpPr>
          <p:nvPr/>
        </p:nvSpPr>
        <p:spPr bwMode="auto">
          <a:xfrm>
            <a:off x="6781800" y="44958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6" name="Rectangle 46"/>
          <p:cNvSpPr>
            <a:spLocks noChangeArrowheads="1"/>
          </p:cNvSpPr>
          <p:nvPr/>
        </p:nvSpPr>
        <p:spPr bwMode="auto">
          <a:xfrm>
            <a:off x="6934200" y="4648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7" name="Rectangle 47"/>
          <p:cNvSpPr>
            <a:spLocks noChangeArrowheads="1"/>
          </p:cNvSpPr>
          <p:nvPr/>
        </p:nvSpPr>
        <p:spPr bwMode="auto">
          <a:xfrm>
            <a:off x="7086600" y="48006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8" name="Rectangle 48"/>
          <p:cNvSpPr>
            <a:spLocks noChangeArrowheads="1"/>
          </p:cNvSpPr>
          <p:nvPr/>
        </p:nvSpPr>
        <p:spPr bwMode="auto">
          <a:xfrm>
            <a:off x="7239000" y="49530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9" name="Rectangle 49"/>
          <p:cNvSpPr>
            <a:spLocks noChangeArrowheads="1"/>
          </p:cNvSpPr>
          <p:nvPr/>
        </p:nvSpPr>
        <p:spPr bwMode="auto">
          <a:xfrm>
            <a:off x="7391400" y="51054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0" name="Rectangle 50"/>
          <p:cNvSpPr>
            <a:spLocks noChangeArrowheads="1"/>
          </p:cNvSpPr>
          <p:nvPr/>
        </p:nvSpPr>
        <p:spPr bwMode="auto">
          <a:xfrm>
            <a:off x="7543800" y="52578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1" name="Rectangle 51"/>
          <p:cNvSpPr>
            <a:spLocks noChangeArrowheads="1"/>
          </p:cNvSpPr>
          <p:nvPr/>
        </p:nvSpPr>
        <p:spPr bwMode="auto">
          <a:xfrm>
            <a:off x="7696200" y="5410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2" name="Rectangle 52"/>
          <p:cNvSpPr>
            <a:spLocks noChangeArrowheads="1"/>
          </p:cNvSpPr>
          <p:nvPr/>
        </p:nvSpPr>
        <p:spPr bwMode="auto">
          <a:xfrm>
            <a:off x="8382000" y="54102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3" name="Rectangle 53"/>
          <p:cNvSpPr>
            <a:spLocks noChangeArrowheads="1"/>
          </p:cNvSpPr>
          <p:nvPr/>
        </p:nvSpPr>
        <p:spPr bwMode="auto">
          <a:xfrm>
            <a:off x="8382000" y="51816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4" name="Rectangle 54"/>
          <p:cNvSpPr>
            <a:spLocks noChangeArrowheads="1"/>
          </p:cNvSpPr>
          <p:nvPr/>
        </p:nvSpPr>
        <p:spPr bwMode="auto">
          <a:xfrm>
            <a:off x="8382000" y="49530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95" name="Rectangle 55"/>
          <p:cNvSpPr>
            <a:spLocks noChangeArrowheads="1"/>
          </p:cNvSpPr>
          <p:nvPr/>
        </p:nvSpPr>
        <p:spPr bwMode="auto">
          <a:xfrm>
            <a:off x="8382000" y="47244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Infiniband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Neuer</a:t>
            </a:r>
            <a:r>
              <a:rPr lang="en-US" dirty="0" smtClean="0"/>
              <a:t> Standard </a:t>
            </a:r>
            <a:r>
              <a:rPr lang="en-US" dirty="0" err="1" smtClean="0"/>
              <a:t>für</a:t>
            </a:r>
            <a:r>
              <a:rPr lang="en-US" dirty="0" smtClean="0"/>
              <a:t> den “data link layer”</a:t>
            </a:r>
          </a:p>
          <a:p>
            <a:r>
              <a:rPr lang="en-US" dirty="0" smtClean="0"/>
              <a:t>Alternative </a:t>
            </a:r>
            <a:r>
              <a:rPr lang="en-US" dirty="0" err="1" smtClean="0"/>
              <a:t>zu</a:t>
            </a:r>
            <a:r>
              <a:rPr lang="en-US" dirty="0" smtClean="0"/>
              <a:t> Ethernet</a:t>
            </a:r>
          </a:p>
          <a:p>
            <a:r>
              <a:rPr lang="en-US" dirty="0" err="1" smtClean="0"/>
              <a:t>Ausgelegt</a:t>
            </a:r>
            <a:r>
              <a:rPr lang="en-US" dirty="0" smtClean="0"/>
              <a:t> auf </a:t>
            </a:r>
            <a:r>
              <a:rPr lang="en-US" dirty="0" err="1"/>
              <a:t>s</a:t>
            </a:r>
            <a:r>
              <a:rPr lang="en-US" dirty="0" err="1" smtClean="0"/>
              <a:t>ehr</a:t>
            </a:r>
            <a:r>
              <a:rPr lang="en-US" dirty="0" smtClean="0"/>
              <a:t> </a:t>
            </a:r>
            <a:r>
              <a:rPr lang="en-US" dirty="0" err="1" smtClean="0"/>
              <a:t>hohen</a:t>
            </a:r>
            <a:r>
              <a:rPr lang="en-US" dirty="0" smtClean="0"/>
              <a:t> </a:t>
            </a:r>
            <a:r>
              <a:rPr lang="en-US" dirty="0" err="1" smtClean="0"/>
              <a:t>Durchsatz</a:t>
            </a:r>
            <a:r>
              <a:rPr lang="en-US" dirty="0" smtClean="0"/>
              <a:t> von </a:t>
            </a:r>
            <a:r>
              <a:rPr lang="en-US" dirty="0" err="1" smtClean="0"/>
              <a:t>mehreren</a:t>
            </a:r>
            <a:r>
              <a:rPr lang="en-US" dirty="0" smtClean="0"/>
              <a:t> GB/s</a:t>
            </a:r>
          </a:p>
          <a:p>
            <a:r>
              <a:rPr lang="en-US" dirty="0" err="1" smtClean="0"/>
              <a:t>Erreicht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ehr</a:t>
            </a:r>
            <a:r>
              <a:rPr lang="en-US" dirty="0" smtClean="0"/>
              <a:t> </a:t>
            </a:r>
            <a:r>
              <a:rPr lang="en-US" dirty="0" err="1" smtClean="0"/>
              <a:t>geringe</a:t>
            </a:r>
            <a:r>
              <a:rPr lang="en-US" dirty="0" smtClean="0"/>
              <a:t> </a:t>
            </a:r>
            <a:r>
              <a:rPr lang="en-US" dirty="0" err="1" smtClean="0"/>
              <a:t>Latenz</a:t>
            </a:r>
            <a:r>
              <a:rPr lang="en-US" dirty="0" smtClean="0"/>
              <a:t> von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Mikrosekunde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325029"/>
              </p:ext>
            </p:extLst>
          </p:nvPr>
        </p:nvGraphicFramePr>
        <p:xfrm>
          <a:off x="5078384" y="2644838"/>
          <a:ext cx="306441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205"/>
                <a:gridCol w="15322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Netzwerk</a:t>
                      </a:r>
                      <a:r>
                        <a:rPr lang="en-US" dirty="0" smtClean="0"/>
                        <a:t> 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Theoretischer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Durchsatz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Gigabit Ethernet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0,25 GB/s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Infiniband</a:t>
                      </a:r>
                      <a:r>
                        <a:rPr lang="en-US" dirty="0" smtClean="0"/>
                        <a:t> 4xQDR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GB/s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Infiniband</a:t>
                      </a:r>
                      <a:r>
                        <a:rPr lang="en-US" dirty="0" smtClean="0"/>
                        <a:t> 4xFDR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GB/s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9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Kompatibilität mit </a:t>
            </a:r>
            <a:r>
              <a:rPr lang="de-DE" dirty="0" err="1" smtClean="0"/>
              <a:t>IPoIB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4639424"/>
            <a:ext cx="8074810" cy="1486739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IPoIB</a:t>
            </a:r>
            <a:r>
              <a:rPr lang="de-DE" dirty="0" smtClean="0"/>
              <a:t> erlaubt TCP über </a:t>
            </a:r>
            <a:r>
              <a:rPr lang="de-DE" dirty="0" err="1" smtClean="0"/>
              <a:t>Infiniband</a:t>
            </a:r>
            <a:r>
              <a:rPr lang="de-DE" dirty="0" smtClean="0"/>
              <a:t> zu benutzen</a:t>
            </a:r>
          </a:p>
          <a:p>
            <a:r>
              <a:rPr lang="de-DE" b="1" dirty="0" smtClean="0"/>
              <a:t>Vorteil:</a:t>
            </a:r>
            <a:r>
              <a:rPr lang="de-DE" dirty="0" smtClean="0"/>
              <a:t> Anwendungen laufen ohne Anpassung</a:t>
            </a:r>
          </a:p>
          <a:p>
            <a:r>
              <a:rPr lang="de-DE" b="1" dirty="0" smtClean="0"/>
              <a:t>Nachteil: </a:t>
            </a:r>
            <a:r>
              <a:rPr lang="de-DE" dirty="0" smtClean="0"/>
              <a:t>Geringer Durchsatz, TCP ist Flaschenhals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3326967"/>
              </p:ext>
            </p:extLst>
          </p:nvPr>
        </p:nvGraphicFramePr>
        <p:xfrm>
          <a:off x="5047658" y="1784549"/>
          <a:ext cx="2664951" cy="234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12996"/>
              </p:ext>
            </p:extLst>
          </p:nvPr>
        </p:nvGraphicFramePr>
        <p:xfrm>
          <a:off x="1164510" y="1783326"/>
          <a:ext cx="2717402" cy="23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37490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Durchsatz TCP über </a:t>
            </a:r>
            <a:r>
              <a:rPr lang="de-DE" dirty="0" err="1" smtClean="0"/>
              <a:t>Infiniband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94" y="1669729"/>
            <a:ext cx="6408546" cy="45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8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 von TCP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Systemaufrufe werden benötigt (teuer aufgrund von Kontextwechsel)</a:t>
            </a:r>
            <a:endParaRPr lang="de-DE" dirty="0"/>
          </a:p>
          <a:p>
            <a:r>
              <a:rPr lang="de-DE" dirty="0" smtClean="0"/>
              <a:t>Protokoll wird von der CPU ausgeführt:</a:t>
            </a:r>
            <a:endParaRPr lang="de-DE" dirty="0"/>
          </a:p>
          <a:p>
            <a:pPr lvl="1"/>
            <a:r>
              <a:rPr lang="de-DE" dirty="0" smtClean="0"/>
              <a:t>Zerstückelung großer Nachrichten in Pakete</a:t>
            </a:r>
          </a:p>
          <a:p>
            <a:pPr lvl="1"/>
            <a:r>
              <a:rPr lang="de-DE" dirty="0" smtClean="0"/>
              <a:t>Generierung und Behandlung von ACKs</a:t>
            </a:r>
          </a:p>
          <a:p>
            <a:pPr lvl="1"/>
            <a:r>
              <a:rPr lang="de-DE" dirty="0" smtClean="0"/>
              <a:t>Erneutes Übertragen von verloren gegangenen Paketen</a:t>
            </a:r>
          </a:p>
          <a:p>
            <a:r>
              <a:rPr lang="de-DE" dirty="0" smtClean="0"/>
              <a:t>Daten werden mehrfach über den Speicherbus übertragen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48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Datentransfer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34013"/>
            <a:ext cx="8229600" cy="1292150"/>
          </a:xfrm>
        </p:spPr>
        <p:txBody>
          <a:bodyPr/>
          <a:lstStyle/>
          <a:p>
            <a:r>
              <a:rPr lang="de-DE" dirty="0" smtClean="0"/>
              <a:t>TCP kopiert die Daten in den Socket </a:t>
            </a:r>
            <a:r>
              <a:rPr lang="de-DE" dirty="0" err="1" smtClean="0"/>
              <a:t>Buffer</a:t>
            </a:r>
            <a:r>
              <a:rPr lang="de-DE" dirty="0" smtClean="0"/>
              <a:t> bevor sie verschickt werden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280320" y="1622478"/>
            <a:ext cx="3707782" cy="11891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Hauptspeicher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248235" y="3775250"/>
            <a:ext cx="1771954" cy="440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CPU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Wolke 7"/>
          <p:cNvSpPr/>
          <p:nvPr/>
        </p:nvSpPr>
        <p:spPr>
          <a:xfrm>
            <a:off x="6038499" y="2027518"/>
            <a:ext cx="1823166" cy="82956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Netzwerk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13473" y="2160977"/>
            <a:ext cx="1608067" cy="3789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Anwendung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05912" y="2181459"/>
            <a:ext cx="1608067" cy="33797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Socket Buffer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Gewinkelte Verbindung 13"/>
          <p:cNvCxnSpPr>
            <a:stCxn id="6" idx="2"/>
            <a:endCxn id="7" idx="0"/>
          </p:cNvCxnSpPr>
          <p:nvPr/>
        </p:nvCxnSpPr>
        <p:spPr>
          <a:xfrm rot="16200000" flipH="1">
            <a:off x="2652403" y="3293440"/>
            <a:ext cx="963617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74" idx="3"/>
            <a:endCxn id="8" idx="1"/>
          </p:cNvCxnSpPr>
          <p:nvPr/>
        </p:nvCxnSpPr>
        <p:spPr>
          <a:xfrm flipV="1">
            <a:off x="6473806" y="2856201"/>
            <a:ext cx="476276" cy="113924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413473" y="3087201"/>
            <a:ext cx="94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Kopie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4701852" y="3775250"/>
            <a:ext cx="1771954" cy="440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Netzwerkkarte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84" name="Gewinkelte Verbindung 83"/>
          <p:cNvCxnSpPr>
            <a:stCxn id="7" idx="3"/>
            <a:endCxn id="74" idx="1"/>
          </p:cNvCxnSpPr>
          <p:nvPr/>
        </p:nvCxnSpPr>
        <p:spPr>
          <a:xfrm>
            <a:off x="4020189" y="3995444"/>
            <a:ext cx="681663" cy="127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 Verbindung 87"/>
          <p:cNvCxnSpPr>
            <a:stCxn id="9" idx="2"/>
            <a:endCxn id="10" idx="2"/>
          </p:cNvCxnSpPr>
          <p:nvPr/>
        </p:nvCxnSpPr>
        <p:spPr>
          <a:xfrm rot="5400000" flipH="1" flipV="1">
            <a:off x="3103484" y="1633452"/>
            <a:ext cx="20484" cy="1792439"/>
          </a:xfrm>
          <a:prstGeom prst="curvedConnector3">
            <a:avLst>
              <a:gd name="adj1" fmla="val -6565768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4681367" y="3087201"/>
            <a:ext cx="94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Kopie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1" name="Gekrümmte Verbindung 90"/>
          <p:cNvCxnSpPr>
            <a:stCxn id="10" idx="2"/>
            <a:endCxn id="8" idx="1"/>
          </p:cNvCxnSpPr>
          <p:nvPr/>
        </p:nvCxnSpPr>
        <p:spPr>
          <a:xfrm rot="16200000" flipH="1">
            <a:off x="5311629" y="1217747"/>
            <a:ext cx="336771" cy="2940136"/>
          </a:xfrm>
          <a:prstGeom prst="curvedConnector3">
            <a:avLst>
              <a:gd name="adj1" fmla="val 374937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5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Lösung: RDMA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R</a:t>
            </a:r>
            <a:r>
              <a:rPr lang="de-DE" dirty="0" smtClean="0"/>
              <a:t>emote </a:t>
            </a:r>
            <a:r>
              <a:rPr lang="de-DE" b="1" dirty="0" err="1" smtClean="0"/>
              <a:t>D</a:t>
            </a:r>
            <a:r>
              <a:rPr lang="de-DE" dirty="0" err="1" smtClean="0"/>
              <a:t>irect</a:t>
            </a:r>
            <a:r>
              <a:rPr lang="de-DE" dirty="0" smtClean="0"/>
              <a:t> </a:t>
            </a:r>
            <a:r>
              <a:rPr lang="de-DE" b="1" dirty="0" smtClean="0"/>
              <a:t>M</a:t>
            </a:r>
            <a:r>
              <a:rPr lang="de-DE" dirty="0" smtClean="0"/>
              <a:t>emory </a:t>
            </a:r>
            <a:r>
              <a:rPr lang="de-DE" b="1" dirty="0" smtClean="0"/>
              <a:t>A</a:t>
            </a:r>
            <a:r>
              <a:rPr lang="de-DE" dirty="0" smtClean="0"/>
              <a:t>ccess</a:t>
            </a:r>
          </a:p>
          <a:p>
            <a:r>
              <a:rPr lang="de-DE" dirty="0" smtClean="0"/>
              <a:t>Ermöglicht direkten Zugriff der Netzwerkkarte auf den Hauptspeicher („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Sehr geringe CPU-Auslastung (keine Systemaufrufe im Datenpfad)</a:t>
            </a:r>
          </a:p>
          <a:p>
            <a:r>
              <a:rPr lang="de-DE" dirty="0" smtClean="0"/>
              <a:t>Protokoll wird komplett asynchron von der Netzwerkkarte ausgeführt</a:t>
            </a:r>
          </a:p>
          <a:p>
            <a:r>
              <a:rPr lang="de-DE" dirty="0" smtClean="0"/>
              <a:t>Erreicht sehr hohen Durchsatz</a:t>
            </a:r>
          </a:p>
        </p:txBody>
      </p:sp>
    </p:spTree>
    <p:extLst>
      <p:ext uri="{BB962C8B-B14F-4D97-AF65-F5344CB8AC3E}">
        <p14:creationId xmlns:p14="http://schemas.microsoft.com/office/powerpoint/2010/main" val="3204270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RDMA Datentransfer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34013"/>
            <a:ext cx="8229600" cy="1292150"/>
          </a:xfrm>
        </p:spPr>
        <p:txBody>
          <a:bodyPr>
            <a:normAutofit/>
          </a:bodyPr>
          <a:lstStyle/>
          <a:p>
            <a:r>
              <a:rPr lang="de-DE" dirty="0" smtClean="0"/>
              <a:t>RDMA-Netzwerkkarten greifen direkt auf den Hauptspeicher zu (ohne Beteiligung der CPU)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915349" y="1622478"/>
            <a:ext cx="2104840" cy="11891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Hauptspeicher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092035" y="3771364"/>
            <a:ext cx="1771954" cy="440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CPU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Wolke 7"/>
          <p:cNvSpPr/>
          <p:nvPr/>
        </p:nvSpPr>
        <p:spPr>
          <a:xfrm>
            <a:off x="6038499" y="2027518"/>
            <a:ext cx="1823166" cy="82956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Netzwerk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63735" y="2160977"/>
            <a:ext cx="1608067" cy="3789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Anwendung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Gewinkelte Verbindung 13"/>
          <p:cNvCxnSpPr>
            <a:stCxn id="6" idx="2"/>
            <a:endCxn id="7" idx="0"/>
          </p:cNvCxnSpPr>
          <p:nvPr/>
        </p:nvCxnSpPr>
        <p:spPr>
          <a:xfrm rot="16200000" flipH="1">
            <a:off x="2493025" y="3286376"/>
            <a:ext cx="959731" cy="1024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74" idx="3"/>
            <a:endCxn id="8" idx="1"/>
          </p:cNvCxnSpPr>
          <p:nvPr/>
        </p:nvCxnSpPr>
        <p:spPr>
          <a:xfrm flipV="1">
            <a:off x="6473806" y="2856201"/>
            <a:ext cx="476276" cy="113924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Abgerundetes Rechteck 73"/>
          <p:cNvSpPr/>
          <p:nvPr/>
        </p:nvSpPr>
        <p:spPr>
          <a:xfrm>
            <a:off x="4701852" y="3775250"/>
            <a:ext cx="1771954" cy="440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Netzwerkkarte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84" name="Gewinkelte Verbindung 83"/>
          <p:cNvCxnSpPr>
            <a:stCxn id="7" idx="3"/>
            <a:endCxn id="74" idx="1"/>
          </p:cNvCxnSpPr>
          <p:nvPr/>
        </p:nvCxnSpPr>
        <p:spPr>
          <a:xfrm>
            <a:off x="3863989" y="3991558"/>
            <a:ext cx="837863" cy="388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stCxn id="6" idx="3"/>
            <a:endCxn id="74" idx="0"/>
          </p:cNvCxnSpPr>
          <p:nvPr/>
        </p:nvCxnSpPr>
        <p:spPr>
          <a:xfrm>
            <a:off x="4020189" y="2217056"/>
            <a:ext cx="1567640" cy="155819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krümmte Verbindung 90"/>
          <p:cNvCxnSpPr>
            <a:stCxn id="9" idx="3"/>
            <a:endCxn id="8" idx="1"/>
          </p:cNvCxnSpPr>
          <p:nvPr/>
        </p:nvCxnSpPr>
        <p:spPr>
          <a:xfrm>
            <a:off x="3771802" y="2350446"/>
            <a:ext cx="3178280" cy="505755"/>
          </a:xfrm>
          <a:prstGeom prst="curvedConnector4">
            <a:avLst>
              <a:gd name="adj1" fmla="val 49839"/>
              <a:gd name="adj2" fmla="val 297075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574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Durchsatz RDMA über </a:t>
            </a:r>
            <a:r>
              <a:rPr lang="de-DE" dirty="0" err="1" smtClean="0"/>
              <a:t>Infiniband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33" y="1669372"/>
            <a:ext cx="6458024" cy="46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09EA-47C7-4017-AD74-E236FCE7542D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Weiträumig verteilte Datenbanken</a:t>
            </a:r>
          </a:p>
        </p:txBody>
      </p:sp>
      <p:pic>
        <p:nvPicPr>
          <p:cNvPr id="13315" name="Picture 3" descr="world_watermark_dun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034463" cy="4772025"/>
          </a:xfrm>
          <a:prstGeom prst="rect">
            <a:avLst/>
          </a:prstGeom>
          <a:noFill/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066800" y="28956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DB1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391400" y="50292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DB5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962400" y="28194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DB4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038600" y="38862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DB3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133600" y="48006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DB2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7162800" y="2133600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DB6</a:t>
            </a:r>
          </a:p>
        </p:txBody>
      </p:sp>
      <p:cxnSp>
        <p:nvCxnSpPr>
          <p:cNvPr id="13322" name="AutoShape 10"/>
          <p:cNvCxnSpPr>
            <a:cxnSpLocks noChangeShapeType="1"/>
            <a:stCxn id="13316" idx="3"/>
            <a:endCxn id="13320" idx="1"/>
          </p:cNvCxnSpPr>
          <p:nvPr/>
        </p:nvCxnSpPr>
        <p:spPr bwMode="auto">
          <a:xfrm>
            <a:off x="1409700" y="3429000"/>
            <a:ext cx="106680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3" name="AutoShape 11"/>
          <p:cNvCxnSpPr>
            <a:cxnSpLocks noChangeShapeType="1"/>
            <a:stCxn id="13320" idx="1"/>
            <a:endCxn id="13318" idx="3"/>
          </p:cNvCxnSpPr>
          <p:nvPr/>
        </p:nvCxnSpPr>
        <p:spPr bwMode="auto">
          <a:xfrm flipV="1">
            <a:off x="2476500" y="3352800"/>
            <a:ext cx="1828800" cy="144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4" name="AutoShape 12"/>
          <p:cNvCxnSpPr>
            <a:cxnSpLocks noChangeShapeType="1"/>
            <a:stCxn id="13318" idx="3"/>
            <a:endCxn id="13319" idx="1"/>
          </p:cNvCxnSpPr>
          <p:nvPr/>
        </p:nvCxnSpPr>
        <p:spPr bwMode="auto">
          <a:xfrm>
            <a:off x="4305300" y="3352800"/>
            <a:ext cx="762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5" name="AutoShape 13"/>
          <p:cNvCxnSpPr>
            <a:cxnSpLocks noChangeShapeType="1"/>
            <a:stCxn id="13318" idx="2"/>
            <a:endCxn id="13316" idx="4"/>
          </p:cNvCxnSpPr>
          <p:nvPr/>
        </p:nvCxnSpPr>
        <p:spPr bwMode="auto">
          <a:xfrm flipH="1">
            <a:off x="1752600" y="3086100"/>
            <a:ext cx="22098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6" name="AutoShape 14"/>
          <p:cNvCxnSpPr>
            <a:cxnSpLocks noChangeShapeType="1"/>
            <a:stCxn id="13318" idx="4"/>
            <a:endCxn id="13321" idx="2"/>
          </p:cNvCxnSpPr>
          <p:nvPr/>
        </p:nvCxnSpPr>
        <p:spPr bwMode="auto">
          <a:xfrm flipV="1">
            <a:off x="4648200" y="2400300"/>
            <a:ext cx="25146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7" name="AutoShape 15"/>
          <p:cNvCxnSpPr>
            <a:cxnSpLocks noChangeShapeType="1"/>
            <a:stCxn id="13321" idx="3"/>
            <a:endCxn id="13317" idx="1"/>
          </p:cNvCxnSpPr>
          <p:nvPr/>
        </p:nvCxnSpPr>
        <p:spPr bwMode="auto">
          <a:xfrm>
            <a:off x="7505700" y="2667000"/>
            <a:ext cx="228600" cy="2362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328" name="AutoShape 16"/>
          <p:cNvCxnSpPr>
            <a:cxnSpLocks noChangeShapeType="1"/>
            <a:stCxn id="13317" idx="2"/>
            <a:endCxn id="13318" idx="4"/>
          </p:cNvCxnSpPr>
          <p:nvPr/>
        </p:nvCxnSpPr>
        <p:spPr bwMode="auto">
          <a:xfrm flipH="1" flipV="1">
            <a:off x="4648200" y="3086100"/>
            <a:ext cx="2743200" cy="2209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ScyPer</a:t>
            </a:r>
            <a:r>
              <a:rPr lang="de-DE" dirty="0" smtClean="0"/>
              <a:t> Cluster</a:t>
            </a:r>
            <a:endParaRPr lang="de-DE" dirty="0"/>
          </a:p>
        </p:txBody>
      </p:sp>
      <p:pic>
        <p:nvPicPr>
          <p:cNvPr id="3" name="Bild 2" descr="Se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7" y="1572701"/>
            <a:ext cx="5168537" cy="49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1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A9C-FEB4-4A33-B494-00394E50AB7B}" type="slidenum">
              <a:rPr lang="en-US"/>
              <a:pPr/>
              <a:t>71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Leistungs-Kennzahlen:</a:t>
            </a:r>
            <a:br>
              <a:rPr lang="de-DE"/>
            </a:br>
            <a:r>
              <a:rPr lang="de-DE"/>
              <a:t>Bandbreite/Verzögerung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 rot="16165867">
            <a:off x="4191794" y="-227806"/>
            <a:ext cx="1447800" cy="8456612"/>
          </a:xfrm>
          <a:prstGeom prst="can">
            <a:avLst>
              <a:gd name="adj" fmla="val 87155"/>
            </a:avLst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de-DE"/>
              <a:t>Netzwerk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762000" y="2057400"/>
            <a:ext cx="8229600" cy="685800"/>
          </a:xfrm>
          <a:prstGeom prst="leftRightArrow">
            <a:avLst>
              <a:gd name="adj1" fmla="val 38889"/>
              <a:gd name="adj2" fmla="val 97444"/>
            </a:avLst>
          </a:prstGeom>
          <a:solidFill>
            <a:srgbClr val="33CC33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Verzögerung/Delay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rot="-5381898">
            <a:off x="-344487" y="3770313"/>
            <a:ext cx="1524000" cy="533400"/>
          </a:xfrm>
          <a:prstGeom prst="leftRightArrow">
            <a:avLst>
              <a:gd name="adj1" fmla="val 50000"/>
              <a:gd name="adj2" fmla="val 57143"/>
            </a:avLst>
          </a:prstGeom>
          <a:solidFill>
            <a:srgbClr val="33CC33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Bandbreite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46F5-9FF7-406D-A3AB-D03BDB42CDE1}" type="slidenum">
              <a:rPr lang="en-US"/>
              <a:pPr/>
              <a:t>72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Leistungskennzahlen eines Netzwerks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324975" cy="4664075"/>
          </a:xfrm>
        </p:spPr>
        <p:txBody>
          <a:bodyPr/>
          <a:lstStyle/>
          <a:p>
            <a:r>
              <a:rPr lang="de-DE" dirty="0"/>
              <a:t>Bandbreite (</a:t>
            </a:r>
            <a:r>
              <a:rPr lang="de-DE" dirty="0" err="1"/>
              <a:t>Throughput</a:t>
            </a:r>
            <a:r>
              <a:rPr lang="de-DE" dirty="0"/>
              <a:t>, </a:t>
            </a:r>
            <a:r>
              <a:rPr lang="de-DE" dirty="0" err="1"/>
              <a:t>Bandwidth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kann durch Infrastruktur-Investitionen erhöht werden</a:t>
            </a:r>
          </a:p>
          <a:p>
            <a:r>
              <a:rPr lang="de-DE" dirty="0"/>
              <a:t>Latenz (</a:t>
            </a:r>
            <a:r>
              <a:rPr lang="de-DE" dirty="0" err="1"/>
              <a:t>Latency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Latency</a:t>
            </a:r>
            <a:r>
              <a:rPr lang="de-DE" dirty="0"/>
              <a:t> = </a:t>
            </a:r>
            <a:r>
              <a:rPr lang="de-DE" dirty="0" err="1"/>
              <a:t>PropagationDelay</a:t>
            </a:r>
            <a:r>
              <a:rPr lang="de-DE" dirty="0"/>
              <a:t> + </a:t>
            </a:r>
            <a:r>
              <a:rPr lang="de-DE" dirty="0" err="1"/>
              <a:t>Transmit</a:t>
            </a:r>
            <a:r>
              <a:rPr lang="de-DE" dirty="0"/>
              <a:t> + Queue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PropagationDelay</a:t>
            </a:r>
            <a:r>
              <a:rPr lang="de-DE" dirty="0"/>
              <a:t> = Distanz/Lichtgeschwindigkeit</a:t>
            </a:r>
          </a:p>
          <a:p>
            <a:pPr lvl="2"/>
            <a:r>
              <a:rPr lang="de-DE" dirty="0"/>
              <a:t>„Gott-gegeben“: keine Reduzierung möglich</a:t>
            </a:r>
          </a:p>
          <a:p>
            <a:pPr lvl="2"/>
            <a:r>
              <a:rPr lang="de-DE" dirty="0"/>
              <a:t>M </a:t>
            </a:r>
            <a:r>
              <a:rPr lang="de-DE" dirty="0">
                <a:sym typeface="Wingdings" pitchFamily="2" charset="2"/>
              </a:rPr>
              <a:t> HNL: 30.000km / 300.000 km/s  1/10 s  100 </a:t>
            </a:r>
            <a:r>
              <a:rPr lang="de-DE" dirty="0" err="1">
                <a:sym typeface="Wingdings" pitchFamily="2" charset="2"/>
              </a:rPr>
              <a:t>ms</a:t>
            </a:r>
            <a:endParaRPr lang="de-DE" dirty="0"/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Transmit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= Nachrichtengröße / Bandbreite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Queue</a:t>
            </a:r>
            <a:r>
              <a:rPr lang="de-DE" dirty="0"/>
              <a:t>: Verzögerung durch Warteschlangen in den Routern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181-403B-4D59-B465-51D340200652}" type="slidenum">
              <a:rPr lang="en-US"/>
              <a:pPr/>
              <a:t>73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r>
              <a:rPr lang="de-DE" dirty="0"/>
              <a:t>Leistungskennzahlen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4171950"/>
          </a:xfrm>
        </p:spPr>
        <p:txBody>
          <a:bodyPr/>
          <a:lstStyle/>
          <a:p>
            <a:r>
              <a:rPr lang="de-DE" dirty="0"/>
              <a:t>Delay * </a:t>
            </a:r>
            <a:r>
              <a:rPr lang="de-DE" dirty="0" err="1"/>
              <a:t>Bandwidth</a:t>
            </a:r>
            <a:endParaRPr lang="de-DE" dirty="0"/>
          </a:p>
          <a:p>
            <a:pPr lvl="1"/>
            <a:r>
              <a:rPr lang="de-DE" dirty="0"/>
              <a:t>intuitiv: Kapazität der Netzwerkverbindung</a:t>
            </a:r>
          </a:p>
          <a:p>
            <a:r>
              <a:rPr lang="de-DE" dirty="0"/>
              <a:t>Beispiel: Transkontinentalverbindung mit </a:t>
            </a:r>
          </a:p>
          <a:p>
            <a:pPr lvl="1"/>
            <a:r>
              <a:rPr lang="de-DE" dirty="0"/>
              <a:t>100 </a:t>
            </a:r>
            <a:r>
              <a:rPr lang="de-DE" dirty="0" err="1"/>
              <a:t>ms</a:t>
            </a:r>
            <a:r>
              <a:rPr lang="de-DE" dirty="0"/>
              <a:t> RTT (</a:t>
            </a:r>
            <a:r>
              <a:rPr lang="de-DE" dirty="0" err="1"/>
              <a:t>Round</a:t>
            </a:r>
            <a:r>
              <a:rPr lang="de-DE" dirty="0"/>
              <a:t> Trip Time = 2 * Delay)</a:t>
            </a:r>
          </a:p>
          <a:p>
            <a:pPr lvl="1"/>
            <a:r>
              <a:rPr lang="de-DE" dirty="0"/>
              <a:t>45 </a:t>
            </a:r>
            <a:r>
              <a:rPr lang="de-DE" dirty="0" err="1"/>
              <a:t>Mbps</a:t>
            </a:r>
            <a:r>
              <a:rPr lang="de-DE" dirty="0"/>
              <a:t> Bandbreite</a:t>
            </a:r>
          </a:p>
          <a:p>
            <a:r>
              <a:rPr lang="de-DE" dirty="0"/>
              <a:t>Delay * </a:t>
            </a:r>
            <a:r>
              <a:rPr lang="de-DE" dirty="0" err="1"/>
              <a:t>Bandwidth</a:t>
            </a:r>
            <a:r>
              <a:rPr lang="de-DE" dirty="0"/>
              <a:t> = </a:t>
            </a:r>
            <a:r>
              <a:rPr lang="de-DE" sz="2800" dirty="0"/>
              <a:t>50 * 10**-3 * 45 * 10**6</a:t>
            </a:r>
            <a:endParaRPr lang="de-DE" dirty="0"/>
          </a:p>
          <a:p>
            <a:r>
              <a:rPr lang="de-DE" dirty="0"/>
              <a:t>                            = 2.25 * 10**6 </a:t>
            </a:r>
          </a:p>
          <a:p>
            <a:r>
              <a:rPr lang="de-DE" dirty="0"/>
              <a:t>                            = 280 KB</a:t>
            </a:r>
          </a:p>
          <a:p>
            <a:r>
              <a:rPr lang="de-DE" dirty="0"/>
              <a:t>Ein Sender muss 280 KB senden, bis der Empfänger das erste Bit empfängt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DEA8-B54B-4BD2-BEEA-884B2014F860}" type="slidenum">
              <a:rPr lang="en-US"/>
              <a:pPr/>
              <a:t>74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r>
              <a:rPr lang="de-DE"/>
              <a:t>Leistungskennzahlen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4171950"/>
          </a:xfrm>
        </p:spPr>
        <p:txBody>
          <a:bodyPr/>
          <a:lstStyle/>
          <a:p>
            <a:r>
              <a:rPr lang="de-DE" dirty="0"/>
              <a:t>Delay * </a:t>
            </a:r>
            <a:r>
              <a:rPr lang="de-DE" dirty="0" err="1"/>
              <a:t>Bandwidth</a:t>
            </a:r>
            <a:endParaRPr lang="de-DE" dirty="0"/>
          </a:p>
          <a:p>
            <a:pPr lvl="1"/>
            <a:r>
              <a:rPr lang="de-DE" dirty="0"/>
              <a:t>intuitiv: Kapazität der Netzwerkverbindung</a:t>
            </a:r>
          </a:p>
          <a:p>
            <a:r>
              <a:rPr lang="de-DE" dirty="0"/>
              <a:t>Der Sender sollte 2 * Delay * </a:t>
            </a:r>
            <a:r>
              <a:rPr lang="de-DE" dirty="0" err="1"/>
              <a:t>Bandwidth</a:t>
            </a:r>
            <a:r>
              <a:rPr lang="de-DE" dirty="0"/>
              <a:t> Bit senden, bevor er ein </a:t>
            </a:r>
            <a:r>
              <a:rPr lang="de-DE" dirty="0" err="1"/>
              <a:t>Acknowledgment</a:t>
            </a:r>
            <a:r>
              <a:rPr lang="de-DE" dirty="0"/>
              <a:t> vom Empfänger erwarten kann</a:t>
            </a:r>
          </a:p>
          <a:p>
            <a:pPr lvl="1"/>
            <a:r>
              <a:rPr lang="de-DE" dirty="0"/>
              <a:t>Delay * 2 = RTT (</a:t>
            </a:r>
            <a:r>
              <a:rPr lang="de-DE" dirty="0" err="1"/>
              <a:t>Round</a:t>
            </a:r>
            <a:r>
              <a:rPr lang="de-DE" dirty="0"/>
              <a:t> Trip Time)</a:t>
            </a:r>
          </a:p>
          <a:p>
            <a:pPr lvl="1"/>
            <a:r>
              <a:rPr lang="de-DE" dirty="0"/>
              <a:t>in unserem </a:t>
            </a:r>
            <a:r>
              <a:rPr lang="de-DE" dirty="0" err="1"/>
              <a:t>Bsp</a:t>
            </a:r>
            <a:r>
              <a:rPr lang="de-DE" dirty="0"/>
              <a:t> also 560 KB</a:t>
            </a:r>
          </a:p>
          <a:p>
            <a:r>
              <a:rPr lang="de-DE" sz="2800" dirty="0"/>
              <a:t>Wichtig für die richtige Wahl der Fenstergröße bei TCP/IP</a:t>
            </a:r>
            <a:endParaRPr lang="de-DE" dirty="0"/>
          </a:p>
          <a:p>
            <a:pPr lvl="1"/>
            <a:r>
              <a:rPr lang="de-DE" dirty="0"/>
              <a:t>sollte Delay * </a:t>
            </a:r>
            <a:r>
              <a:rPr lang="de-DE" dirty="0" err="1"/>
              <a:t>Bandwidth</a:t>
            </a:r>
            <a:r>
              <a:rPr lang="de-DE" dirty="0"/>
              <a:t> * 2 betragen, damit die „Röhre“ immer gefüllt 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269-951B-4F95-B374-9D02C272EA72}" type="slidenum">
              <a:rPr lang="en-US"/>
              <a:pPr/>
              <a:t>75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14425"/>
          </a:xfrm>
        </p:spPr>
        <p:txBody>
          <a:bodyPr/>
          <a:lstStyle/>
          <a:p>
            <a:r>
              <a:rPr lang="de-DE"/>
              <a:t>Leistungskennzahlen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7475"/>
            <a:ext cx="8763000" cy="4484688"/>
          </a:xfrm>
        </p:spPr>
        <p:txBody>
          <a:bodyPr/>
          <a:lstStyle/>
          <a:p>
            <a:r>
              <a:rPr lang="de-DE" dirty="0"/>
              <a:t>Kennzahlen zwischen München (Europa) und USA im Internet</a:t>
            </a:r>
          </a:p>
          <a:p>
            <a:pPr lvl="1"/>
            <a:r>
              <a:rPr lang="de-DE" dirty="0"/>
              <a:t>RTT = 300 </a:t>
            </a:r>
            <a:r>
              <a:rPr lang="de-DE" dirty="0" err="1"/>
              <a:t>ms</a:t>
            </a:r>
            <a:endParaRPr lang="de-DE" dirty="0"/>
          </a:p>
          <a:p>
            <a:pPr lvl="1"/>
            <a:r>
              <a:rPr lang="de-DE" dirty="0">
                <a:solidFill>
                  <a:schemeClr val="accent1"/>
                </a:solidFill>
              </a:rPr>
              <a:t>verfügbare </a:t>
            </a:r>
            <a:r>
              <a:rPr lang="de-DE" dirty="0"/>
              <a:t>Bandbreite = </a:t>
            </a:r>
            <a:r>
              <a:rPr lang="de-DE" dirty="0" smtClean="0">
                <a:solidFill>
                  <a:schemeClr val="accent1"/>
                </a:solidFill>
              </a:rPr>
              <a:t>einige</a:t>
            </a:r>
            <a:r>
              <a:rPr lang="de-DE" dirty="0" smtClean="0"/>
              <a:t> </a:t>
            </a:r>
            <a:r>
              <a:rPr lang="de-DE" dirty="0" err="1"/>
              <a:t>Kbps</a:t>
            </a:r>
            <a:endParaRPr lang="de-DE" dirty="0"/>
          </a:p>
          <a:p>
            <a:r>
              <a:rPr lang="de-DE" dirty="0"/>
              <a:t>RTT im lokalen Netz (LAN)</a:t>
            </a:r>
          </a:p>
          <a:p>
            <a:pPr lvl="1"/>
            <a:r>
              <a:rPr lang="de-DE" dirty="0"/>
              <a:t>&lt; 1 </a:t>
            </a:r>
            <a:r>
              <a:rPr lang="de-DE" dirty="0" err="1"/>
              <a:t>ms</a:t>
            </a:r>
            <a:endParaRPr lang="de-DE" dirty="0"/>
          </a:p>
          <a:p>
            <a:pPr lvl="1"/>
            <a:r>
              <a:rPr lang="de-DE" dirty="0" smtClean="0"/>
              <a:t>100  oder 1000 oder 10000Mbps</a:t>
            </a:r>
            <a:endParaRPr lang="de-DE" dirty="0"/>
          </a:p>
          <a:p>
            <a:pPr algn="ctr"/>
            <a:endParaRPr lang="de-DE" dirty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5A9-2990-4759-8F18-B80E57BF6DAE}" type="slidenum">
              <a:rPr lang="en-US"/>
              <a:pPr/>
              <a:t>76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0"/>
            <a:ext cx="8626475" cy="1268413"/>
          </a:xfrm>
        </p:spPr>
        <p:txBody>
          <a:bodyPr/>
          <a:lstStyle/>
          <a:p>
            <a:r>
              <a:rPr lang="de-DE"/>
              <a:t>Leistungskennzahlen:</a:t>
            </a:r>
            <a:br>
              <a:rPr lang="de-DE"/>
            </a:br>
            <a:r>
              <a:rPr lang="de-DE"/>
              <a:t>Kb versus KB, Mb versus MB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6988"/>
            <a:ext cx="8763000" cy="435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Netzwerk: Bandbreite ergibt sich aus Taktfrequenz</a:t>
            </a:r>
          </a:p>
          <a:p>
            <a:pPr lvl="1">
              <a:lnSpc>
                <a:spcPct val="90000"/>
              </a:lnSpc>
            </a:pPr>
            <a:r>
              <a:rPr lang="de-DE"/>
              <a:t>10 MHz = 10 * 10**6 Hz ergibt eine Bandbreite von </a:t>
            </a:r>
          </a:p>
          <a:p>
            <a:pPr lvl="2">
              <a:lnSpc>
                <a:spcPct val="90000"/>
              </a:lnSpc>
            </a:pPr>
            <a:r>
              <a:rPr lang="de-DE"/>
              <a:t>10 Mbps = 10 * 10**6</a:t>
            </a:r>
          </a:p>
          <a:p>
            <a:pPr lvl="1">
              <a:lnSpc>
                <a:spcPct val="90000"/>
              </a:lnSpc>
            </a:pPr>
            <a:r>
              <a:rPr lang="de-DE"/>
              <a:t>also 1 Mbps = 10**6 bits pro sec</a:t>
            </a:r>
          </a:p>
          <a:p>
            <a:pPr lvl="1">
              <a:lnSpc>
                <a:spcPct val="90000"/>
              </a:lnSpc>
            </a:pPr>
            <a:r>
              <a:rPr lang="de-DE"/>
              <a:t>1 Kbps = 10**3 bps</a:t>
            </a:r>
          </a:p>
          <a:p>
            <a:pPr>
              <a:lnSpc>
                <a:spcPct val="90000"/>
              </a:lnSpc>
            </a:pPr>
            <a:r>
              <a:rPr lang="de-DE"/>
              <a:t>Aber: 1 MB = (2**20) * 8 bit</a:t>
            </a:r>
          </a:p>
          <a:p>
            <a:pPr lvl="1">
              <a:lnSpc>
                <a:spcPct val="90000"/>
              </a:lnSpc>
            </a:pPr>
            <a:r>
              <a:rPr lang="de-DE"/>
              <a:t>1 KB = (2 ** 10) * 8 bit</a:t>
            </a:r>
          </a:p>
          <a:p>
            <a:pPr>
              <a:lnSpc>
                <a:spcPct val="90000"/>
              </a:lnSpc>
            </a:pPr>
            <a:r>
              <a:rPr lang="de-DE"/>
              <a:t>Vereinfachend: 1 MB ~ 10 Mb</a:t>
            </a:r>
          </a:p>
          <a:p>
            <a:pPr lvl="1">
              <a:lnSpc>
                <a:spcPct val="90000"/>
              </a:lnSpc>
            </a:pPr>
            <a:r>
              <a:rPr lang="de-DE"/>
              <a:t>in „back of the envelope“-Berechnungen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3AC2-1046-4E04-A46C-5CF0C4306229}" type="slidenum">
              <a:rPr lang="en-US"/>
              <a:pPr/>
              <a:t>77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de-DE"/>
              <a:t>Leistungskennzahlen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171950"/>
          </a:xfrm>
        </p:spPr>
        <p:txBody>
          <a:bodyPr/>
          <a:lstStyle/>
          <a:p>
            <a:r>
              <a:rPr lang="de-DE" dirty="0"/>
              <a:t>Transferzeit = RTT + 1/Bandbreite * Größe</a:t>
            </a:r>
          </a:p>
          <a:p>
            <a:pPr lvl="1"/>
            <a:r>
              <a:rPr lang="de-DE" dirty="0"/>
              <a:t>RTT: Request + „in-</a:t>
            </a:r>
            <a:r>
              <a:rPr lang="de-DE" dirty="0" err="1"/>
              <a:t>flight</a:t>
            </a:r>
            <a:r>
              <a:rPr lang="de-DE" dirty="0"/>
              <a:t>-time“ des Nachrichtenanfangs</a:t>
            </a:r>
          </a:p>
          <a:p>
            <a:pPr lvl="1"/>
            <a:r>
              <a:rPr lang="de-DE" dirty="0"/>
              <a:t>Rest: Übertragung der kompletten Nachricht</a:t>
            </a:r>
          </a:p>
          <a:p>
            <a:r>
              <a:rPr lang="de-DE" dirty="0"/>
              <a:t>Beispielrechnung</a:t>
            </a:r>
          </a:p>
          <a:p>
            <a:pPr lvl="1"/>
            <a:r>
              <a:rPr lang="de-DE" dirty="0"/>
              <a:t>RTT = 300 </a:t>
            </a:r>
            <a:r>
              <a:rPr lang="de-DE" dirty="0" err="1"/>
              <a:t>ms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Bandbreite = 10 </a:t>
            </a:r>
            <a:r>
              <a:rPr lang="de-DE" dirty="0" err="1"/>
              <a:t>Kbps</a:t>
            </a:r>
            <a:endParaRPr lang="de-DE" dirty="0"/>
          </a:p>
          <a:p>
            <a:pPr lvl="1"/>
            <a:r>
              <a:rPr lang="de-DE" dirty="0"/>
              <a:t>Größe = 0.1 KB / </a:t>
            </a:r>
            <a:r>
              <a:rPr lang="de-DE" dirty="0">
                <a:solidFill>
                  <a:srgbClr val="33CC33"/>
                </a:solidFill>
              </a:rPr>
              <a:t>1 KB</a:t>
            </a:r>
            <a:r>
              <a:rPr lang="de-DE" dirty="0"/>
              <a:t> /</a:t>
            </a:r>
            <a:r>
              <a:rPr lang="de-DE" dirty="0">
                <a:solidFill>
                  <a:schemeClr val="accent1"/>
                </a:solidFill>
              </a:rPr>
              <a:t> 10 KB (~ 100 </a:t>
            </a:r>
            <a:r>
              <a:rPr lang="de-DE" dirty="0" err="1">
                <a:solidFill>
                  <a:schemeClr val="accent1"/>
                </a:solidFill>
              </a:rPr>
              <a:t>Kb</a:t>
            </a:r>
            <a:r>
              <a:rPr lang="de-DE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Transferzeit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= 300 </a:t>
            </a:r>
            <a:r>
              <a:rPr lang="de-DE" dirty="0" err="1"/>
              <a:t>ms</a:t>
            </a:r>
            <a:r>
              <a:rPr lang="de-DE" dirty="0"/>
              <a:t> + 1/10 s = 400 </a:t>
            </a:r>
            <a:r>
              <a:rPr lang="de-DE" dirty="0" err="1"/>
              <a:t>ms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33CC33"/>
                </a:solidFill>
              </a:rPr>
              <a:t>Transferzeit = 300 </a:t>
            </a:r>
            <a:r>
              <a:rPr lang="de-DE" dirty="0" err="1">
                <a:solidFill>
                  <a:srgbClr val="33CC33"/>
                </a:solidFill>
              </a:rPr>
              <a:t>ms</a:t>
            </a:r>
            <a:r>
              <a:rPr lang="de-DE" dirty="0">
                <a:solidFill>
                  <a:srgbClr val="33CC33"/>
                </a:solidFill>
              </a:rPr>
              <a:t> + 1s = 1100 </a:t>
            </a:r>
            <a:r>
              <a:rPr lang="de-DE" dirty="0" err="1">
                <a:solidFill>
                  <a:srgbClr val="33CC33"/>
                </a:solidFill>
              </a:rPr>
              <a:t>ms</a:t>
            </a:r>
            <a:r>
              <a:rPr lang="de-DE" dirty="0">
                <a:solidFill>
                  <a:srgbClr val="33CC33"/>
                </a:solidFill>
              </a:rPr>
              <a:t> ~ 1s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1"/>
                </a:solidFill>
              </a:rPr>
              <a:t>Transferzeit = 300 </a:t>
            </a:r>
            <a:r>
              <a:rPr lang="de-DE" dirty="0" err="1">
                <a:solidFill>
                  <a:schemeClr val="accent1"/>
                </a:solidFill>
              </a:rPr>
              <a:t>ms</a:t>
            </a:r>
            <a:r>
              <a:rPr lang="de-DE" dirty="0">
                <a:solidFill>
                  <a:schemeClr val="accent1"/>
                </a:solidFill>
              </a:rPr>
              <a:t> + 10 s = 10300 ms~10s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4EA-456B-4844-829C-461A0ACF2CC3}" type="slidenum">
              <a:rPr lang="en-US"/>
              <a:pPr/>
              <a:t>78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9225"/>
            <a:ext cx="8839200" cy="1114425"/>
          </a:xfrm>
        </p:spPr>
        <p:txBody>
          <a:bodyPr/>
          <a:lstStyle/>
          <a:p>
            <a:r>
              <a:rPr lang="de-DE"/>
              <a:t>Leistungskennzahlen: Effekt einer Bandbreitenerhöhung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7475"/>
            <a:ext cx="8763000" cy="4484688"/>
          </a:xfrm>
        </p:spPr>
        <p:txBody>
          <a:bodyPr/>
          <a:lstStyle/>
          <a:p>
            <a:r>
              <a:rPr lang="de-DE"/>
              <a:t>Transferzeit = RTT + 1/Bandbreite * Größe</a:t>
            </a:r>
          </a:p>
          <a:p>
            <a:r>
              <a:rPr lang="de-DE"/>
              <a:t>Beispielrechnung</a:t>
            </a:r>
          </a:p>
          <a:p>
            <a:pPr lvl="1"/>
            <a:r>
              <a:rPr lang="de-DE"/>
              <a:t>RTT = 300 ms </a:t>
            </a:r>
          </a:p>
          <a:p>
            <a:pPr lvl="1"/>
            <a:r>
              <a:rPr lang="de-DE"/>
              <a:t>Bandbreite = 10</a:t>
            </a:r>
            <a:r>
              <a:rPr lang="de-DE">
                <a:solidFill>
                  <a:schemeClr val="accent1"/>
                </a:solidFill>
              </a:rPr>
              <a:t>00</a:t>
            </a:r>
            <a:r>
              <a:rPr lang="de-DE"/>
              <a:t> Kbps (1 Mbps)</a:t>
            </a:r>
          </a:p>
          <a:p>
            <a:pPr lvl="1"/>
            <a:r>
              <a:rPr lang="de-DE"/>
              <a:t>Größe = 0.1 KB / </a:t>
            </a:r>
            <a:r>
              <a:rPr lang="de-DE">
                <a:solidFill>
                  <a:srgbClr val="33CC33"/>
                </a:solidFill>
              </a:rPr>
              <a:t>1 KB</a:t>
            </a:r>
            <a:r>
              <a:rPr lang="de-DE"/>
              <a:t> /</a:t>
            </a:r>
            <a:r>
              <a:rPr lang="de-DE">
                <a:solidFill>
                  <a:schemeClr val="accent1"/>
                </a:solidFill>
              </a:rPr>
              <a:t> 10 KB (~ 100 Kb)</a:t>
            </a:r>
          </a:p>
          <a:p>
            <a:pPr lvl="1"/>
            <a:r>
              <a:rPr lang="de-DE"/>
              <a:t>Transferzeit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/>
              <a:t>= 300 ms + 1/1000s = 301 ms</a:t>
            </a:r>
          </a:p>
          <a:p>
            <a:pPr lvl="1"/>
            <a:r>
              <a:rPr lang="de-DE">
                <a:solidFill>
                  <a:srgbClr val="33CC33"/>
                </a:solidFill>
              </a:rPr>
              <a:t>Transferzeit = 300 ms + 1/100s = 310 ms</a:t>
            </a:r>
            <a:endParaRPr lang="de-DE"/>
          </a:p>
          <a:p>
            <a:pPr lvl="1"/>
            <a:r>
              <a:rPr lang="de-DE">
                <a:solidFill>
                  <a:schemeClr val="accent1"/>
                </a:solidFill>
              </a:rPr>
              <a:t>Transferzeit = 300 ms + 1/10 s = 400 ms</a:t>
            </a:r>
          </a:p>
          <a:p>
            <a:r>
              <a:rPr lang="de-DE"/>
              <a:t>Folge: RTT wird immer „dominanter“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23CE-F6DA-4777-9040-90439BC594ED}" type="slidenum">
              <a:rPr lang="en-US"/>
              <a:pPr/>
              <a:t>79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zwischen Bandbreite und Latenz</a:t>
            </a: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381000" y="1524000"/>
            <a:ext cx="2057400" cy="838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Sender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33400" y="4343400"/>
            <a:ext cx="2057400" cy="838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Sender</a:t>
            </a: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6400800" y="1524000"/>
            <a:ext cx="2057400" cy="838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Empfänger</a:t>
            </a: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6553200" y="4343400"/>
            <a:ext cx="2057400" cy="838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Empfänger</a:t>
            </a:r>
          </a:p>
        </p:txBody>
      </p:sp>
      <p:cxnSp>
        <p:nvCxnSpPr>
          <p:cNvPr id="68615" name="AutoShape 7"/>
          <p:cNvCxnSpPr>
            <a:cxnSpLocks noChangeShapeType="1"/>
            <a:stCxn id="68611" idx="6"/>
            <a:endCxn id="68613" idx="2"/>
          </p:cNvCxnSpPr>
          <p:nvPr/>
        </p:nvCxnSpPr>
        <p:spPr bwMode="auto">
          <a:xfrm>
            <a:off x="2457450" y="1943100"/>
            <a:ext cx="3924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616" name="AutoShape 8"/>
          <p:cNvCxnSpPr>
            <a:cxnSpLocks noChangeShapeType="1"/>
            <a:stCxn id="68612" idx="6"/>
            <a:endCxn id="68614" idx="2"/>
          </p:cNvCxnSpPr>
          <p:nvPr/>
        </p:nvCxnSpPr>
        <p:spPr bwMode="auto">
          <a:xfrm>
            <a:off x="2609850" y="4762500"/>
            <a:ext cx="39243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1600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1 Mbps, 100ms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676650" y="4343400"/>
            <a:ext cx="15621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1 Gbps, 100ms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438400" y="2133600"/>
            <a:ext cx="39624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/>
              <a:t>0.1 </a:t>
            </a:r>
            <a:r>
              <a:rPr lang="de-DE" dirty="0" err="1"/>
              <a:t>Mb</a:t>
            </a:r>
            <a:endParaRPr lang="de-DE" dirty="0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438400" y="2514600"/>
            <a:ext cx="39624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0.1 Mb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438400" y="2819400"/>
            <a:ext cx="39624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0.1 Mb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438400" y="3429000"/>
            <a:ext cx="39624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0.1 Mb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4038600" y="2895600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...</a:t>
            </a:r>
          </a:p>
        </p:txBody>
      </p:sp>
      <p:sp>
        <p:nvSpPr>
          <p:cNvPr id="68624" name="AutoShape 16"/>
          <p:cNvSpPr>
            <a:spLocks/>
          </p:cNvSpPr>
          <p:nvPr/>
        </p:nvSpPr>
        <p:spPr bwMode="auto">
          <a:xfrm>
            <a:off x="6477000" y="20574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6651625" y="2560638"/>
            <a:ext cx="25527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84  *</a:t>
            </a:r>
          </a:p>
          <a:p>
            <a:pPr algn="l"/>
            <a:r>
              <a:rPr lang="de-DE"/>
              <a:t>Delay * Bandwidth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5638800" y="4876800"/>
            <a:ext cx="685800" cy="914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8.4</a:t>
            </a:r>
          </a:p>
          <a:p>
            <a:r>
              <a:rPr lang="de-DE"/>
              <a:t>Mb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591300" y="5334000"/>
            <a:ext cx="25527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/>
              <a:t>1/12  *</a:t>
            </a:r>
          </a:p>
          <a:p>
            <a:pPr algn="l"/>
            <a:r>
              <a:rPr lang="de-DE"/>
              <a:t>Delay * Bandwidth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865-CEFA-4E41-AF01-FFBE65DA7C7F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0"/>
            <a:ext cx="9036050" cy="1268413"/>
          </a:xfrm>
        </p:spPr>
        <p:txBody>
          <a:bodyPr/>
          <a:lstStyle/>
          <a:p>
            <a:r>
              <a:rPr lang="de-DE" sz="3600"/>
              <a:t>Problemstellungen von weiträumig verteilten Informationssystemen</a:t>
            </a:r>
            <a:endParaRPr lang="de-DE" sz="4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0988"/>
            <a:ext cx="8178800" cy="4484687"/>
          </a:xfrm>
        </p:spPr>
        <p:txBody>
          <a:bodyPr/>
          <a:lstStyle/>
          <a:p>
            <a:r>
              <a:rPr lang="de-DE"/>
              <a:t>Rechner physisch weit voneinander entfernt (keine Kontrolle)</a:t>
            </a:r>
          </a:p>
          <a:p>
            <a:r>
              <a:rPr lang="de-DE"/>
              <a:t>Kommunikation über „langsame“ Weitverkehrsnetze</a:t>
            </a:r>
          </a:p>
          <a:p>
            <a:r>
              <a:rPr lang="de-DE"/>
              <a:t>Dauerhafte Verfügbarkeit der lokalen Stationen nicht immer garantiert</a:t>
            </a:r>
          </a:p>
          <a:p>
            <a:r>
              <a:rPr lang="de-DE"/>
              <a:t>Ziel: hohe lokale Autonomie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63FD-E46F-4936-901A-B0123F9CBF1E}" type="slidenum">
              <a:rPr lang="en-US"/>
              <a:pPr/>
              <a:t>80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Verbindung von Netzwerken: Inter-Networking</a:t>
            </a:r>
          </a:p>
        </p:txBody>
      </p:sp>
      <p:grpSp>
        <p:nvGrpSpPr>
          <p:cNvPr id="65543" name="Group 7"/>
          <p:cNvGrpSpPr>
            <a:grpSpLocks/>
          </p:cNvGrpSpPr>
          <p:nvPr/>
        </p:nvGrpSpPr>
        <p:grpSpPr bwMode="auto">
          <a:xfrm>
            <a:off x="5410200" y="3962400"/>
            <a:ext cx="2514600" cy="2743200"/>
            <a:chOff x="1968" y="1584"/>
            <a:chExt cx="1584" cy="1728"/>
          </a:xfrm>
        </p:grpSpPr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228600" y="3657600"/>
            <a:ext cx="2514600" cy="2743200"/>
            <a:chOff x="1968" y="1584"/>
            <a:chExt cx="1584" cy="1728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3505200" y="1295400"/>
            <a:ext cx="2514600" cy="2743200"/>
            <a:chOff x="1968" y="1584"/>
            <a:chExt cx="1584" cy="1728"/>
          </a:xfrm>
        </p:grpSpPr>
        <p:sp>
          <p:nvSpPr>
            <p:cNvPr id="65548" name="AutoShape 12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1981200" y="27432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304800" y="17526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429000" y="54102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6400800" y="28956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7696200" y="58674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cxnSp>
        <p:nvCxnSpPr>
          <p:cNvPr id="65557" name="AutoShape 21"/>
          <p:cNvCxnSpPr>
            <a:cxnSpLocks noChangeShapeType="1"/>
            <a:stCxn id="65545" idx="3"/>
            <a:endCxn id="65552" idx="1"/>
          </p:cNvCxnSpPr>
          <p:nvPr/>
        </p:nvCxnSpPr>
        <p:spPr bwMode="auto">
          <a:xfrm rot="16200000">
            <a:off x="1348582" y="3147218"/>
            <a:ext cx="755650" cy="4810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59" name="AutoShape 23"/>
          <p:cNvCxnSpPr>
            <a:cxnSpLocks noChangeShapeType="1"/>
            <a:stCxn id="65552" idx="3"/>
            <a:endCxn id="65548" idx="0"/>
          </p:cNvCxnSpPr>
          <p:nvPr/>
        </p:nvCxnSpPr>
        <p:spPr bwMode="auto">
          <a:xfrm flipV="1">
            <a:off x="3214688" y="2362200"/>
            <a:ext cx="284162" cy="647700"/>
          </a:xfrm>
          <a:prstGeom prst="curvedConnector3">
            <a:avLst>
              <a:gd name="adj1" fmla="val 4860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0" name="AutoShape 24"/>
          <p:cNvCxnSpPr>
            <a:cxnSpLocks noChangeShapeType="1"/>
            <a:stCxn id="65554" idx="3"/>
            <a:endCxn id="65541" idx="0"/>
          </p:cNvCxnSpPr>
          <p:nvPr/>
        </p:nvCxnSpPr>
        <p:spPr bwMode="auto">
          <a:xfrm flipV="1">
            <a:off x="4662488" y="5029200"/>
            <a:ext cx="741362" cy="647700"/>
          </a:xfrm>
          <a:prstGeom prst="curvedConnector3">
            <a:avLst>
              <a:gd name="adj1" fmla="val 4946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1" name="AutoShape 25"/>
          <p:cNvCxnSpPr>
            <a:cxnSpLocks noChangeShapeType="1"/>
            <a:stCxn id="65554" idx="1"/>
            <a:endCxn id="65545" idx="2"/>
          </p:cNvCxnSpPr>
          <p:nvPr/>
        </p:nvCxnSpPr>
        <p:spPr bwMode="auto">
          <a:xfrm rot="10800000">
            <a:off x="2755900" y="4724400"/>
            <a:ext cx="658813" cy="952500"/>
          </a:xfrm>
          <a:prstGeom prst="curved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2" name="AutoShape 26"/>
          <p:cNvCxnSpPr>
            <a:cxnSpLocks noChangeShapeType="1"/>
            <a:stCxn id="65548" idx="2"/>
            <a:endCxn id="65555" idx="1"/>
          </p:cNvCxnSpPr>
          <p:nvPr/>
        </p:nvCxnSpPr>
        <p:spPr bwMode="auto">
          <a:xfrm>
            <a:off x="6032500" y="2362200"/>
            <a:ext cx="354013" cy="800100"/>
          </a:xfrm>
          <a:prstGeom prst="curvedConnector3">
            <a:avLst>
              <a:gd name="adj1" fmla="val 5022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4" name="AutoShape 28"/>
          <p:cNvCxnSpPr>
            <a:cxnSpLocks noChangeShapeType="1"/>
            <a:stCxn id="65545" idx="0"/>
            <a:endCxn id="65553" idx="2"/>
          </p:cNvCxnSpPr>
          <p:nvPr/>
        </p:nvCxnSpPr>
        <p:spPr bwMode="auto">
          <a:xfrm rot="10800000" flipH="1">
            <a:off x="222250" y="2300288"/>
            <a:ext cx="692150" cy="2424112"/>
          </a:xfrm>
          <a:prstGeom prst="curvedConnector4">
            <a:avLst>
              <a:gd name="adj1" fmla="val -21333"/>
              <a:gd name="adj2" fmla="val 7230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5" name="AutoShape 29"/>
          <p:cNvCxnSpPr>
            <a:cxnSpLocks noChangeShapeType="1"/>
            <a:stCxn id="65541" idx="3"/>
            <a:endCxn id="65555" idx="2"/>
          </p:cNvCxnSpPr>
          <p:nvPr/>
        </p:nvCxnSpPr>
        <p:spPr bwMode="auto">
          <a:xfrm rot="16200000">
            <a:off x="6525419" y="3585369"/>
            <a:ext cx="627062" cy="342900"/>
          </a:xfrm>
          <a:prstGeom prst="curvedConnector3">
            <a:avLst>
              <a:gd name="adj1" fmla="val 59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566" name="AutoShape 30"/>
          <p:cNvCxnSpPr>
            <a:cxnSpLocks noChangeShapeType="1"/>
            <a:stCxn id="65541" idx="2"/>
            <a:endCxn id="65556" idx="0"/>
          </p:cNvCxnSpPr>
          <p:nvPr/>
        </p:nvCxnSpPr>
        <p:spPr bwMode="auto">
          <a:xfrm>
            <a:off x="7937500" y="5029200"/>
            <a:ext cx="368300" cy="8239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7239000" y="1524000"/>
            <a:ext cx="1676400" cy="1219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Oder</a:t>
            </a:r>
          </a:p>
          <a:p>
            <a:r>
              <a:rPr lang="de-DE"/>
              <a:t>Gateway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1042-3C0D-4FFD-8EDA-7076C86F3120}" type="slidenum">
              <a:rPr lang="en-US"/>
              <a:pPr/>
              <a:t>81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Inter-Networking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19100" y="1858963"/>
            <a:ext cx="2097088" cy="19002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>
                <a:solidFill>
                  <a:srgbClr val="FF33CC"/>
                </a:solidFill>
              </a:rPr>
              <a:t>LAN 1</a:t>
            </a:r>
            <a:endParaRPr lang="de-DE" sz="1800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419100" y="1600200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0200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0" y="2722563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22563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1677988" y="1685925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5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685925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1174750" y="3327400"/>
          <a:ext cx="730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327400"/>
                        <a:ext cx="730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2012950" y="2551113"/>
          <a:ext cx="7302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551113"/>
                        <a:ext cx="7302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3657600" y="4191000"/>
            <a:ext cx="2797175" cy="2151063"/>
            <a:chOff x="3360" y="2688"/>
            <a:chExt cx="1762" cy="1355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3600" y="3024"/>
              <a:ext cx="1248" cy="62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 flipH="1">
              <a:off x="3744" y="3024"/>
              <a:ext cx="720" cy="7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4080" y="2928"/>
              <a:ext cx="192" cy="86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4704" y="3504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8" name="Clip" r:id="rId10" imgW="1783800" imgH="1686960" progId="">
                    <p:embed/>
                  </p:oleObj>
                </mc:Choice>
                <mc:Fallback>
                  <p:oleObj name="Clip" r:id="rId10" imgW="1783800" imgH="16869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504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4368" y="2736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9" name="Clip" r:id="rId11" imgW="1783800" imgH="1686960" progId="">
                    <p:embed/>
                  </p:oleObj>
                </mc:Choice>
                <mc:Fallback>
                  <p:oleObj name="Clip" r:id="rId11" imgW="1783800" imgH="168696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736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3456" y="3552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0" name="Clip" r:id="rId12" imgW="1783800" imgH="1686960" progId="">
                    <p:embed/>
                  </p:oleObj>
                </mc:Choice>
                <mc:Fallback>
                  <p:oleObj name="Clip" r:id="rId12" imgW="1783800" imgH="168696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52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6" name="Object 16"/>
            <p:cNvGraphicFramePr>
              <a:graphicFrameLocks noChangeAspect="1"/>
            </p:cNvGraphicFramePr>
            <p:nvPr/>
          </p:nvGraphicFramePr>
          <p:xfrm>
            <a:off x="4032" y="3648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1" name="Clip" r:id="rId13" imgW="1783800" imgH="1686960" progId="">
                    <p:embed/>
                  </p:oleObj>
                </mc:Choice>
                <mc:Fallback>
                  <p:oleObj name="Clip" r:id="rId13" imgW="1783800" imgH="168696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648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8" name="Object 18"/>
            <p:cNvGraphicFramePr>
              <a:graphicFrameLocks noChangeAspect="1"/>
            </p:cNvGraphicFramePr>
            <p:nvPr/>
          </p:nvGraphicFramePr>
          <p:xfrm>
            <a:off x="3360" y="2880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2" name="Clip" r:id="rId14" imgW="1783800" imgH="1686960" progId="">
                    <p:embed/>
                  </p:oleObj>
                </mc:Choice>
                <mc:Fallback>
                  <p:oleObj name="Clip" r:id="rId14" imgW="1783800" imgH="168696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880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9" name="Object 19"/>
            <p:cNvGraphicFramePr>
              <a:graphicFrameLocks noChangeAspect="1"/>
            </p:cNvGraphicFramePr>
            <p:nvPr/>
          </p:nvGraphicFramePr>
          <p:xfrm>
            <a:off x="3888" y="2688"/>
            <a:ext cx="418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3" name="Clip" r:id="rId15" imgW="1783800" imgH="1686960" progId="">
                    <p:embed/>
                  </p:oleObj>
                </mc:Choice>
                <mc:Fallback>
                  <p:oleObj name="Clip" r:id="rId15" imgW="1783800" imgH="168696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688"/>
                          <a:ext cx="418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4272" y="3168"/>
              <a:ext cx="5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800">
                  <a:solidFill>
                    <a:srgbClr val="33CC33"/>
                  </a:solidFill>
                </a:rPr>
                <a:t>LAN 2</a:t>
              </a:r>
            </a:p>
          </p:txBody>
        </p:sp>
      </p:grp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5638800" y="2286000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7010400" y="2286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6019800" y="16764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764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5410200" y="22860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6172200" y="2362200"/>
            <a:ext cx="8255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LAN 3</a:t>
            </a:r>
            <a:endParaRPr lang="de-DE" sz="1800"/>
          </a:p>
        </p:txBody>
      </p:sp>
      <p:graphicFrame>
        <p:nvGraphicFramePr>
          <p:cNvPr id="46110" name="Object 30"/>
          <p:cNvGraphicFramePr>
            <a:graphicFrameLocks noChangeAspect="1"/>
          </p:cNvGraphicFramePr>
          <p:nvPr/>
        </p:nvGraphicFramePr>
        <p:xfrm>
          <a:off x="7467600" y="1676400"/>
          <a:ext cx="6635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76400"/>
                        <a:ext cx="6635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3352800" y="22860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553200" y="38862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cxnSp>
        <p:nvCxnSpPr>
          <p:cNvPr id="46113" name="AutoShape 33"/>
          <p:cNvCxnSpPr>
            <a:cxnSpLocks noChangeShapeType="1"/>
            <a:stCxn id="0" idx="3"/>
            <a:endCxn id="46111" idx="1"/>
          </p:cNvCxnSpPr>
          <p:nvPr/>
        </p:nvCxnSpPr>
        <p:spPr bwMode="auto">
          <a:xfrm>
            <a:off x="2408238" y="2041525"/>
            <a:ext cx="930275" cy="511175"/>
          </a:xfrm>
          <a:prstGeom prst="curvedConnector3">
            <a:avLst>
              <a:gd name="adj1" fmla="val 50681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1828800" y="49530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router</a:t>
            </a:r>
          </a:p>
        </p:txBody>
      </p:sp>
      <p:cxnSp>
        <p:nvCxnSpPr>
          <p:cNvPr id="46115" name="AutoShape 35"/>
          <p:cNvCxnSpPr>
            <a:cxnSpLocks noChangeShapeType="1"/>
            <a:stCxn id="0" idx="3"/>
            <a:endCxn id="46112" idx="3"/>
          </p:cNvCxnSpPr>
          <p:nvPr/>
        </p:nvCxnSpPr>
        <p:spPr bwMode="auto">
          <a:xfrm>
            <a:off x="7673975" y="2600325"/>
            <a:ext cx="112713" cy="1552575"/>
          </a:xfrm>
          <a:prstGeom prst="curvedConnector3">
            <a:avLst>
              <a:gd name="adj1" fmla="val 290139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116" name="AutoShape 36"/>
          <p:cNvCxnSpPr>
            <a:cxnSpLocks noChangeShapeType="1"/>
            <a:stCxn id="46112" idx="1"/>
            <a:endCxn id="46111" idx="3"/>
          </p:cNvCxnSpPr>
          <p:nvPr/>
        </p:nvCxnSpPr>
        <p:spPr bwMode="auto">
          <a:xfrm rot="10800000">
            <a:off x="4586288" y="2552700"/>
            <a:ext cx="1952625" cy="1600200"/>
          </a:xfrm>
          <a:prstGeom prst="curvedConnector3">
            <a:avLst>
              <a:gd name="adj1" fmla="val 72111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117" name="AutoShape 37"/>
          <p:cNvCxnSpPr>
            <a:cxnSpLocks noChangeShapeType="1"/>
            <a:stCxn id="0" idx="0"/>
            <a:endCxn id="46114" idx="3"/>
          </p:cNvCxnSpPr>
          <p:nvPr/>
        </p:nvCxnSpPr>
        <p:spPr bwMode="auto">
          <a:xfrm rot="5400000" flipH="1">
            <a:off x="3430588" y="4851400"/>
            <a:ext cx="342900" cy="1079500"/>
          </a:xfrm>
          <a:prstGeom prst="curvedConnector2">
            <a:avLst/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118" name="AutoShape 38"/>
          <p:cNvCxnSpPr>
            <a:cxnSpLocks noChangeShapeType="1"/>
            <a:stCxn id="46111" idx="2"/>
            <a:endCxn id="46114" idx="0"/>
          </p:cNvCxnSpPr>
          <p:nvPr/>
        </p:nvCxnSpPr>
        <p:spPr bwMode="auto">
          <a:xfrm rot="5400000">
            <a:off x="2147887" y="3124201"/>
            <a:ext cx="2105025" cy="15240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724400" y="5105400"/>
            <a:ext cx="381000" cy="152400"/>
          </a:xfrm>
          <a:prstGeom prst="rect">
            <a:avLst/>
          </a:prstGeom>
          <a:solidFill>
            <a:srgbClr val="FFFF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E2BB-B7A7-4C82-BBC2-74BEF974A109}" type="slidenum">
              <a:rPr lang="en-US"/>
              <a:pPr/>
              <a:t>82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Verkapselung von Nachrichten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3048000" y="3581400"/>
            <a:ext cx="3581400" cy="2819400"/>
          </a:xfrm>
          <a:prstGeom prst="irregularSeal1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7053" name="AutoShape 13"/>
          <p:cNvCxnSpPr>
            <a:cxnSpLocks noChangeShapeType="1"/>
            <a:stCxn id="87049" idx="2"/>
            <a:endCxn id="87044" idx="2"/>
          </p:cNvCxnSpPr>
          <p:nvPr/>
        </p:nvCxnSpPr>
        <p:spPr bwMode="auto">
          <a:xfrm rot="16200000" flipH="1">
            <a:off x="2608263" y="4573587"/>
            <a:ext cx="1295400" cy="2397125"/>
          </a:xfrm>
          <a:prstGeom prst="bentConnector3">
            <a:avLst>
              <a:gd name="adj1" fmla="val 11617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609600" y="1828800"/>
            <a:ext cx="2362200" cy="3429000"/>
            <a:chOff x="384" y="1152"/>
            <a:chExt cx="1488" cy="2160"/>
          </a:xfrm>
        </p:grpSpPr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384" y="1152"/>
              <a:ext cx="1488" cy="2160"/>
            </a:xfrm>
            <a:prstGeom prst="rect">
              <a:avLst/>
            </a:prstGeom>
            <a:solidFill>
              <a:srgbClr val="B3ACA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7" name="Oval 7"/>
            <p:cNvSpPr>
              <a:spLocks noChangeArrowheads="1"/>
            </p:cNvSpPr>
            <p:nvPr/>
          </p:nvSpPr>
          <p:spPr bwMode="auto">
            <a:xfrm>
              <a:off x="768" y="1152"/>
              <a:ext cx="1008" cy="43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de-DE" sz="1800"/>
                <a:t>Anwendungs-</a:t>
              </a:r>
            </a:p>
            <a:p>
              <a:pPr>
                <a:lnSpc>
                  <a:spcPct val="90000"/>
                </a:lnSpc>
              </a:pPr>
              <a:r>
                <a:rPr lang="de-DE" sz="1800"/>
                <a:t>Programm</a:t>
              </a:r>
              <a:endParaRPr lang="de-DE"/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864" y="2016"/>
              <a:ext cx="86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RRP</a:t>
              </a:r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864" y="2784"/>
              <a:ext cx="86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HHP</a:t>
              </a:r>
            </a:p>
          </p:txBody>
        </p:sp>
        <p:cxnSp>
          <p:nvCxnSpPr>
            <p:cNvPr id="87050" name="AutoShape 10"/>
            <p:cNvCxnSpPr>
              <a:cxnSpLocks noChangeShapeType="1"/>
              <a:stCxn id="87047" idx="4"/>
              <a:endCxn id="87048" idx="0"/>
            </p:cNvCxnSpPr>
            <p:nvPr/>
          </p:nvCxnSpPr>
          <p:spPr bwMode="auto">
            <a:xfrm>
              <a:off x="1272" y="1596"/>
              <a:ext cx="24" cy="4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7052" name="AutoShape 12"/>
            <p:cNvCxnSpPr>
              <a:cxnSpLocks noChangeShapeType="1"/>
              <a:stCxn id="87048" idx="2"/>
              <a:endCxn id="87049" idx="0"/>
            </p:cNvCxnSpPr>
            <p:nvPr/>
          </p:nvCxnSpPr>
          <p:spPr bwMode="auto">
            <a:xfrm>
              <a:off x="1296" y="2460"/>
              <a:ext cx="0" cy="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7054" name="Rectangle 14"/>
            <p:cNvSpPr>
              <a:spLocks noChangeArrowheads="1"/>
            </p:cNvSpPr>
            <p:nvPr/>
          </p:nvSpPr>
          <p:spPr bwMode="auto">
            <a:xfrm>
              <a:off x="624" y="1632"/>
              <a:ext cx="52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Daten</a:t>
              </a:r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384" y="2496"/>
              <a:ext cx="81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/>
                <a:t>RRP|Daten</a:t>
              </a:r>
              <a:endParaRPr lang="de-DE"/>
            </a:p>
          </p:txBody>
        </p:sp>
      </p:grp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4038600" y="4876800"/>
            <a:ext cx="17526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HHP|RRP|Daten</a:t>
            </a:r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6629400" y="1600200"/>
            <a:ext cx="2362200" cy="3429000"/>
          </a:xfrm>
          <a:prstGeom prst="rect">
            <a:avLst/>
          </a:prstGeom>
          <a:solidFill>
            <a:srgbClr val="B3AC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7239000" y="1600200"/>
            <a:ext cx="16002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/>
              <a:t>Anwendungs-</a:t>
            </a:r>
          </a:p>
          <a:p>
            <a:pPr>
              <a:lnSpc>
                <a:spcPct val="90000"/>
              </a:lnSpc>
            </a:pPr>
            <a:r>
              <a:rPr lang="de-DE" sz="1800"/>
              <a:t>Programm</a:t>
            </a:r>
            <a:endParaRPr lang="de-DE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7391400" y="2971800"/>
            <a:ext cx="1371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RRP</a:t>
            </a:r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7391400" y="4191000"/>
            <a:ext cx="1371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HHP</a:t>
            </a:r>
          </a:p>
        </p:txBody>
      </p:sp>
      <p:cxnSp>
        <p:nvCxnSpPr>
          <p:cNvPr id="87063" name="AutoShape 23"/>
          <p:cNvCxnSpPr>
            <a:cxnSpLocks noChangeShapeType="1"/>
            <a:stCxn id="87060" idx="4"/>
            <a:endCxn id="87061" idx="0"/>
          </p:cNvCxnSpPr>
          <p:nvPr/>
        </p:nvCxnSpPr>
        <p:spPr bwMode="auto">
          <a:xfrm>
            <a:off x="8039100" y="2305050"/>
            <a:ext cx="38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7064" name="AutoShape 24"/>
          <p:cNvCxnSpPr>
            <a:cxnSpLocks noChangeShapeType="1"/>
            <a:stCxn id="87061" idx="2"/>
            <a:endCxn id="87062" idx="0"/>
          </p:cNvCxnSpPr>
          <p:nvPr/>
        </p:nvCxnSpPr>
        <p:spPr bwMode="auto">
          <a:xfrm>
            <a:off x="8077200" y="3676650"/>
            <a:ext cx="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7010400" y="2362200"/>
            <a:ext cx="8382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Daten</a:t>
            </a:r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6629400" y="3733800"/>
            <a:ext cx="12954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RRP|Daten</a:t>
            </a:r>
            <a:endParaRPr lang="de-DE"/>
          </a:p>
        </p:txBody>
      </p:sp>
      <p:cxnSp>
        <p:nvCxnSpPr>
          <p:cNvPr id="87068" name="AutoShape 28"/>
          <p:cNvCxnSpPr>
            <a:cxnSpLocks noChangeShapeType="1"/>
            <a:stCxn id="87044" idx="3"/>
            <a:endCxn id="87062" idx="2"/>
          </p:cNvCxnSpPr>
          <p:nvPr/>
        </p:nvCxnSpPr>
        <p:spPr bwMode="auto">
          <a:xfrm flipV="1">
            <a:off x="6648450" y="4895850"/>
            <a:ext cx="1428750" cy="4206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1325563" y="1477963"/>
            <a:ext cx="854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Host 1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7467600" y="1143000"/>
            <a:ext cx="854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Host 2</a:t>
            </a:r>
          </a:p>
        </p:txBody>
      </p:sp>
      <p:sp>
        <p:nvSpPr>
          <p:cNvPr id="87072" name="AutoShape 32"/>
          <p:cNvSpPr>
            <a:spLocks noChangeArrowheads="1"/>
          </p:cNvSpPr>
          <p:nvPr/>
        </p:nvSpPr>
        <p:spPr bwMode="auto">
          <a:xfrm>
            <a:off x="2590800" y="2209800"/>
            <a:ext cx="2057400" cy="11430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Request/reply</a:t>
            </a:r>
          </a:p>
          <a:p>
            <a:r>
              <a:rPr lang="de-DE"/>
              <a:t>Protokoll</a:t>
            </a:r>
          </a:p>
        </p:txBody>
      </p:sp>
      <p:sp>
        <p:nvSpPr>
          <p:cNvPr id="87073" name="AutoShape 33"/>
          <p:cNvSpPr>
            <a:spLocks noChangeArrowheads="1"/>
          </p:cNvSpPr>
          <p:nvPr/>
        </p:nvSpPr>
        <p:spPr bwMode="auto">
          <a:xfrm>
            <a:off x="0" y="5029200"/>
            <a:ext cx="1752600" cy="1219200"/>
          </a:xfrm>
          <a:prstGeom prst="cloudCallout">
            <a:avLst>
              <a:gd name="adj1" fmla="val 60597"/>
              <a:gd name="adj2" fmla="val -60157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Host to Host</a:t>
            </a:r>
          </a:p>
          <a:p>
            <a:r>
              <a:rPr lang="de-DE"/>
              <a:t>Protokoll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2579-4A10-4166-9F6C-07972241FBFA}" type="slidenum">
              <a:rPr lang="en-US"/>
              <a:pPr/>
              <a:t>83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Verkapselung von Nachrichten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3048000" y="3581400"/>
            <a:ext cx="3581400" cy="2819400"/>
          </a:xfrm>
          <a:prstGeom prst="irregularSeal1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1140" name="AutoShape 4"/>
          <p:cNvCxnSpPr>
            <a:cxnSpLocks noChangeShapeType="1"/>
            <a:stCxn id="91145" idx="2"/>
            <a:endCxn id="91139" idx="2"/>
          </p:cNvCxnSpPr>
          <p:nvPr/>
        </p:nvCxnSpPr>
        <p:spPr bwMode="auto">
          <a:xfrm rot="16200000" flipH="1">
            <a:off x="2608263" y="4573587"/>
            <a:ext cx="1295400" cy="2397125"/>
          </a:xfrm>
          <a:prstGeom prst="bentConnector3">
            <a:avLst>
              <a:gd name="adj1" fmla="val 11617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609600" y="1828800"/>
            <a:ext cx="2362200" cy="3429000"/>
            <a:chOff x="384" y="1152"/>
            <a:chExt cx="1488" cy="2160"/>
          </a:xfrm>
        </p:grpSpPr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384" y="1152"/>
              <a:ext cx="1488" cy="2160"/>
            </a:xfrm>
            <a:prstGeom prst="rect">
              <a:avLst/>
            </a:prstGeom>
            <a:solidFill>
              <a:srgbClr val="B3ACA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768" y="1152"/>
              <a:ext cx="1008" cy="43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de-DE" sz="1800"/>
                <a:t>Anwendungs-</a:t>
              </a:r>
            </a:p>
            <a:p>
              <a:pPr>
                <a:lnSpc>
                  <a:spcPct val="90000"/>
                </a:lnSpc>
              </a:pPr>
              <a:r>
                <a:rPr lang="de-DE" sz="1800"/>
                <a:t>Programm</a:t>
              </a:r>
              <a:endParaRPr lang="de-DE"/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864" y="2016"/>
              <a:ext cx="86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RRP</a:t>
              </a: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864" y="2784"/>
              <a:ext cx="86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HHP</a:t>
              </a:r>
            </a:p>
          </p:txBody>
        </p:sp>
        <p:cxnSp>
          <p:nvCxnSpPr>
            <p:cNvPr id="91146" name="AutoShape 10"/>
            <p:cNvCxnSpPr>
              <a:cxnSpLocks noChangeShapeType="1"/>
              <a:stCxn id="91143" idx="4"/>
              <a:endCxn id="91144" idx="0"/>
            </p:cNvCxnSpPr>
            <p:nvPr/>
          </p:nvCxnSpPr>
          <p:spPr bwMode="auto">
            <a:xfrm>
              <a:off x="1272" y="1596"/>
              <a:ext cx="24" cy="4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1147" name="AutoShape 11"/>
            <p:cNvCxnSpPr>
              <a:cxnSpLocks noChangeShapeType="1"/>
              <a:stCxn id="91144" idx="2"/>
              <a:endCxn id="91145" idx="0"/>
            </p:cNvCxnSpPr>
            <p:nvPr/>
          </p:nvCxnSpPr>
          <p:spPr bwMode="auto">
            <a:xfrm>
              <a:off x="1296" y="2460"/>
              <a:ext cx="0" cy="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624" y="1632"/>
              <a:ext cx="52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Daten</a:t>
              </a: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384" y="2496"/>
              <a:ext cx="81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/>
                <a:t>RRP|Daten</a:t>
              </a:r>
              <a:endParaRPr lang="de-DE"/>
            </a:p>
          </p:txBody>
        </p:sp>
      </p:grp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038600" y="4876800"/>
            <a:ext cx="17526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HHP|RRP|Daten</a:t>
            </a:r>
            <a:endParaRPr lang="de-DE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6629400" y="1600200"/>
            <a:ext cx="2362200" cy="3429000"/>
          </a:xfrm>
          <a:prstGeom prst="rect">
            <a:avLst/>
          </a:prstGeom>
          <a:solidFill>
            <a:srgbClr val="B3AC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7239000" y="1600200"/>
            <a:ext cx="16002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/>
              <a:t>Anwendungs-</a:t>
            </a:r>
          </a:p>
          <a:p>
            <a:pPr>
              <a:lnSpc>
                <a:spcPct val="90000"/>
              </a:lnSpc>
            </a:pPr>
            <a:r>
              <a:rPr lang="de-DE" sz="1800"/>
              <a:t>Programm</a:t>
            </a:r>
            <a:endParaRPr lang="de-DE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7391400" y="2971800"/>
            <a:ext cx="1371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RRP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7391400" y="4191000"/>
            <a:ext cx="13716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HHP</a:t>
            </a:r>
          </a:p>
        </p:txBody>
      </p:sp>
      <p:cxnSp>
        <p:nvCxnSpPr>
          <p:cNvPr id="91155" name="AutoShape 19"/>
          <p:cNvCxnSpPr>
            <a:cxnSpLocks noChangeShapeType="1"/>
            <a:stCxn id="91152" idx="4"/>
            <a:endCxn id="91153" idx="0"/>
          </p:cNvCxnSpPr>
          <p:nvPr/>
        </p:nvCxnSpPr>
        <p:spPr bwMode="auto">
          <a:xfrm>
            <a:off x="8039100" y="2305050"/>
            <a:ext cx="38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1156" name="AutoShape 20"/>
          <p:cNvCxnSpPr>
            <a:cxnSpLocks noChangeShapeType="1"/>
            <a:stCxn id="91153" idx="2"/>
            <a:endCxn id="91154" idx="0"/>
          </p:cNvCxnSpPr>
          <p:nvPr/>
        </p:nvCxnSpPr>
        <p:spPr bwMode="auto">
          <a:xfrm>
            <a:off x="8077200" y="3676650"/>
            <a:ext cx="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010400" y="2362200"/>
            <a:ext cx="8382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629400" y="3733800"/>
            <a:ext cx="1295400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RRP|Daten</a:t>
            </a:r>
            <a:endParaRPr lang="de-DE"/>
          </a:p>
        </p:txBody>
      </p:sp>
      <p:cxnSp>
        <p:nvCxnSpPr>
          <p:cNvPr id="91159" name="AutoShape 23"/>
          <p:cNvCxnSpPr>
            <a:cxnSpLocks noChangeShapeType="1"/>
            <a:stCxn id="91139" idx="3"/>
            <a:endCxn id="91154" idx="2"/>
          </p:cNvCxnSpPr>
          <p:nvPr/>
        </p:nvCxnSpPr>
        <p:spPr bwMode="auto">
          <a:xfrm flipV="1">
            <a:off x="6648450" y="4895850"/>
            <a:ext cx="1428750" cy="4206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325563" y="1477963"/>
            <a:ext cx="854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Host 1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467600" y="1143000"/>
            <a:ext cx="854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Host 2</a:t>
            </a:r>
          </a:p>
        </p:txBody>
      </p: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2133600" y="3962400"/>
            <a:ext cx="1143000" cy="427038"/>
            <a:chOff x="2208" y="1776"/>
            <a:chExt cx="720" cy="269"/>
          </a:xfrm>
        </p:grpSpPr>
        <p:graphicFrame>
          <p:nvGraphicFramePr>
            <p:cNvPr id="91162" name="Object 26"/>
            <p:cNvGraphicFramePr>
              <a:graphicFrameLocks noChangeAspect="1"/>
            </p:cNvGraphicFramePr>
            <p:nvPr/>
          </p:nvGraphicFramePr>
          <p:xfrm>
            <a:off x="2208" y="1776"/>
            <a:ext cx="72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90" name="Clip" r:id="rId4" imgW="3357000" imgH="1820520" progId="">
                    <p:embed/>
                  </p:oleObj>
                </mc:Choice>
                <mc:Fallback>
                  <p:oleObj name="Clip" r:id="rId4" imgW="3357000" imgH="182052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776"/>
                          <a:ext cx="720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63" name="Text Box 27"/>
            <p:cNvSpPr txBox="1">
              <a:spLocks noChangeArrowheads="1"/>
            </p:cNvSpPr>
            <p:nvPr/>
          </p:nvSpPr>
          <p:spPr bwMode="auto">
            <a:xfrm>
              <a:off x="2352" y="1776"/>
              <a:ext cx="46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800"/>
                <a:t>Daten</a:t>
              </a:r>
            </a:p>
          </p:txBody>
        </p:sp>
      </p:grpSp>
      <p:graphicFrame>
        <p:nvGraphicFramePr>
          <p:cNvPr id="91164" name="Object 28"/>
          <p:cNvGraphicFramePr>
            <a:graphicFrameLocks noChangeAspect="1"/>
          </p:cNvGraphicFramePr>
          <p:nvPr/>
        </p:nvGraphicFramePr>
        <p:xfrm>
          <a:off x="4114800" y="4038600"/>
          <a:ext cx="15430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1" name="Clip" r:id="rId6" imgW="1542960" imgH="1113480" progId="">
                  <p:embed/>
                </p:oleObj>
              </mc:Choice>
              <mc:Fallback>
                <p:oleObj name="Clip" r:id="rId6" imgW="1542960" imgH="111348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15430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4267200" y="4343400"/>
            <a:ext cx="1143000" cy="427038"/>
            <a:chOff x="2208" y="1776"/>
            <a:chExt cx="720" cy="269"/>
          </a:xfrm>
        </p:grpSpPr>
        <p:graphicFrame>
          <p:nvGraphicFramePr>
            <p:cNvPr id="91168" name="Object 32"/>
            <p:cNvGraphicFramePr>
              <a:graphicFrameLocks noChangeAspect="1"/>
            </p:cNvGraphicFramePr>
            <p:nvPr/>
          </p:nvGraphicFramePr>
          <p:xfrm>
            <a:off x="2208" y="1776"/>
            <a:ext cx="72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92" name="Clip" r:id="rId8" imgW="3357000" imgH="1820520" progId="">
                    <p:embed/>
                  </p:oleObj>
                </mc:Choice>
                <mc:Fallback>
                  <p:oleObj name="Clip" r:id="rId8" imgW="3357000" imgH="1820520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776"/>
                          <a:ext cx="720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2352" y="1776"/>
              <a:ext cx="46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800"/>
                <a:t>Daten</a:t>
              </a:r>
            </a:p>
          </p:txBody>
        </p:sp>
      </p:grpSp>
      <p:grpSp>
        <p:nvGrpSpPr>
          <p:cNvPr id="91170" name="Group 34"/>
          <p:cNvGrpSpPr>
            <a:grpSpLocks/>
          </p:cNvGrpSpPr>
          <p:nvPr/>
        </p:nvGrpSpPr>
        <p:grpSpPr bwMode="auto">
          <a:xfrm>
            <a:off x="8153400" y="3657600"/>
            <a:ext cx="1143000" cy="427038"/>
            <a:chOff x="2208" y="1776"/>
            <a:chExt cx="720" cy="269"/>
          </a:xfrm>
        </p:grpSpPr>
        <p:graphicFrame>
          <p:nvGraphicFramePr>
            <p:cNvPr id="91171" name="Object 35"/>
            <p:cNvGraphicFramePr>
              <a:graphicFrameLocks noChangeAspect="1"/>
            </p:cNvGraphicFramePr>
            <p:nvPr/>
          </p:nvGraphicFramePr>
          <p:xfrm>
            <a:off x="2208" y="1776"/>
            <a:ext cx="72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93" name="Clip" r:id="rId9" imgW="3357000" imgH="1820520" progId="">
                    <p:embed/>
                  </p:oleObj>
                </mc:Choice>
                <mc:Fallback>
                  <p:oleObj name="Clip" r:id="rId9" imgW="3357000" imgH="1820520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776"/>
                          <a:ext cx="720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72" name="Text Box 36"/>
            <p:cNvSpPr txBox="1">
              <a:spLocks noChangeArrowheads="1"/>
            </p:cNvSpPr>
            <p:nvPr/>
          </p:nvSpPr>
          <p:spPr bwMode="auto">
            <a:xfrm>
              <a:off x="2352" y="1776"/>
              <a:ext cx="46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800"/>
                <a:t>Daten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819F-F79F-4DB2-85BD-6B71B919D9BC}" type="slidenum">
              <a:rPr lang="en-US"/>
              <a:pPr/>
              <a:t>84</a:t>
            </a:fld>
            <a:endParaRPr lang="en-US"/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2438400" y="4267200"/>
            <a:ext cx="4267200" cy="198120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de-DE" sz="3200" dirty="0"/>
              <a:t>ISO/OSI Netzwerk-Schichten-</a:t>
            </a:r>
            <a:br>
              <a:rPr lang="de-DE" sz="3200" dirty="0"/>
            </a:br>
            <a:r>
              <a:rPr lang="de-DE" sz="3200" dirty="0"/>
              <a:t>Architektur</a:t>
            </a:r>
            <a:r>
              <a:rPr lang="de-DE" dirty="0"/>
              <a:t> </a:t>
            </a:r>
            <a:r>
              <a:rPr lang="de-DE" sz="2800" dirty="0"/>
              <a:t>(Open System Interconnection)</a:t>
            </a:r>
            <a:endParaRPr lang="de-DE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1676400"/>
            <a:ext cx="2286000" cy="4572000"/>
          </a:xfrm>
          <a:prstGeom prst="rect">
            <a:avLst/>
          </a:prstGeom>
          <a:solidFill>
            <a:srgbClr val="B3ACA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52400" y="1905000"/>
            <a:ext cx="1981200" cy="381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Application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52400" y="2514600"/>
            <a:ext cx="1981200" cy="381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Presentation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52400" y="3124200"/>
            <a:ext cx="1981200" cy="381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Session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52400" y="3733800"/>
            <a:ext cx="1981200" cy="381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Transport</a:t>
            </a:r>
          </a:p>
        </p:txBody>
      </p:sp>
      <p:cxnSp>
        <p:nvCxnSpPr>
          <p:cNvPr id="88075" name="AutoShape 11"/>
          <p:cNvCxnSpPr>
            <a:cxnSpLocks noChangeShapeType="1"/>
            <a:stCxn id="88068" idx="2"/>
            <a:endCxn id="88069" idx="0"/>
          </p:cNvCxnSpPr>
          <p:nvPr/>
        </p:nvCxnSpPr>
        <p:spPr bwMode="auto">
          <a:xfrm>
            <a:off x="1143000" y="2295525"/>
            <a:ext cx="0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8076" name="AutoShape 12"/>
          <p:cNvCxnSpPr>
            <a:cxnSpLocks noChangeShapeType="1"/>
            <a:stCxn id="88069" idx="2"/>
            <a:endCxn id="88070" idx="0"/>
          </p:cNvCxnSpPr>
          <p:nvPr/>
        </p:nvCxnSpPr>
        <p:spPr bwMode="auto">
          <a:xfrm>
            <a:off x="1143000" y="2905125"/>
            <a:ext cx="0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8077" name="AutoShape 13"/>
          <p:cNvCxnSpPr>
            <a:cxnSpLocks noChangeShapeType="1"/>
            <a:stCxn id="88070" idx="2"/>
            <a:endCxn id="88071" idx="0"/>
          </p:cNvCxnSpPr>
          <p:nvPr/>
        </p:nvCxnSpPr>
        <p:spPr bwMode="auto">
          <a:xfrm>
            <a:off x="1143000" y="3514725"/>
            <a:ext cx="0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8078" name="AutoShape 14"/>
          <p:cNvCxnSpPr>
            <a:cxnSpLocks noChangeShapeType="1"/>
            <a:stCxn id="88071" idx="2"/>
            <a:endCxn id="88072" idx="0"/>
          </p:cNvCxnSpPr>
          <p:nvPr/>
        </p:nvCxnSpPr>
        <p:spPr bwMode="auto">
          <a:xfrm>
            <a:off x="1143000" y="412432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88097" name="Group 33"/>
          <p:cNvGrpSpPr>
            <a:grpSpLocks/>
          </p:cNvGrpSpPr>
          <p:nvPr/>
        </p:nvGrpSpPr>
        <p:grpSpPr bwMode="auto">
          <a:xfrm>
            <a:off x="152400" y="4419600"/>
            <a:ext cx="1981200" cy="1676400"/>
            <a:chOff x="96" y="2784"/>
            <a:chExt cx="1248" cy="1056"/>
          </a:xfrm>
        </p:grpSpPr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96" y="2784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Network</a:t>
              </a:r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96" y="3216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Data Link</a:t>
              </a:r>
            </a:p>
          </p:txBody>
        </p:sp>
        <p:sp>
          <p:nvSpPr>
            <p:cNvPr id="88074" name="Rectangle 10"/>
            <p:cNvSpPr>
              <a:spLocks noChangeArrowheads="1"/>
            </p:cNvSpPr>
            <p:nvPr/>
          </p:nvSpPr>
          <p:spPr bwMode="auto">
            <a:xfrm>
              <a:off x="96" y="3600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Physical</a:t>
              </a:r>
            </a:p>
          </p:txBody>
        </p:sp>
        <p:cxnSp>
          <p:nvCxnSpPr>
            <p:cNvPr id="88079" name="AutoShape 15"/>
            <p:cNvCxnSpPr>
              <a:cxnSpLocks noChangeShapeType="1"/>
              <a:stCxn id="88072" idx="2"/>
              <a:endCxn id="88073" idx="0"/>
            </p:cNvCxnSpPr>
            <p:nvPr/>
          </p:nvCxnSpPr>
          <p:spPr bwMode="auto">
            <a:xfrm>
              <a:off x="720" y="3030"/>
              <a:ext cx="0" cy="1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80" name="AutoShape 16"/>
            <p:cNvCxnSpPr>
              <a:cxnSpLocks noChangeShapeType="1"/>
              <a:stCxn id="88073" idx="2"/>
              <a:endCxn id="88074" idx="0"/>
            </p:cNvCxnSpPr>
            <p:nvPr/>
          </p:nvCxnSpPr>
          <p:spPr bwMode="auto">
            <a:xfrm>
              <a:off x="720" y="3462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6858000" y="1676400"/>
            <a:ext cx="2286000" cy="4572000"/>
            <a:chOff x="384" y="1104"/>
            <a:chExt cx="1440" cy="2880"/>
          </a:xfrm>
        </p:grpSpPr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384" y="1104"/>
              <a:ext cx="1440" cy="2880"/>
            </a:xfrm>
            <a:prstGeom prst="rect">
              <a:avLst/>
            </a:prstGeom>
            <a:solidFill>
              <a:srgbClr val="B3ACA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480" y="1248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Application</a:t>
              </a: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480" y="1632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Presentation</a:t>
              </a:r>
            </a:p>
          </p:txBody>
        </p:sp>
        <p:sp>
          <p:nvSpPr>
            <p:cNvPr id="88086" name="Rectangle 22"/>
            <p:cNvSpPr>
              <a:spLocks noChangeArrowheads="1"/>
            </p:cNvSpPr>
            <p:nvPr/>
          </p:nvSpPr>
          <p:spPr bwMode="auto">
            <a:xfrm>
              <a:off x="480" y="2016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Session</a:t>
              </a:r>
            </a:p>
          </p:txBody>
        </p:sp>
        <p:sp>
          <p:nvSpPr>
            <p:cNvPr id="88087" name="Rectangle 23"/>
            <p:cNvSpPr>
              <a:spLocks noChangeArrowheads="1"/>
            </p:cNvSpPr>
            <p:nvPr/>
          </p:nvSpPr>
          <p:spPr bwMode="auto">
            <a:xfrm>
              <a:off x="480" y="2400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Transport</a:t>
              </a:r>
            </a:p>
          </p:txBody>
        </p:sp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480" y="2832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Network</a:t>
              </a:r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480" y="3264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Data Link</a:t>
              </a:r>
            </a:p>
          </p:txBody>
        </p:sp>
        <p:sp>
          <p:nvSpPr>
            <p:cNvPr id="88090" name="Rectangle 26"/>
            <p:cNvSpPr>
              <a:spLocks noChangeArrowheads="1"/>
            </p:cNvSpPr>
            <p:nvPr/>
          </p:nvSpPr>
          <p:spPr bwMode="auto">
            <a:xfrm>
              <a:off x="480" y="3648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Physical</a:t>
              </a:r>
            </a:p>
          </p:txBody>
        </p:sp>
        <p:cxnSp>
          <p:nvCxnSpPr>
            <p:cNvPr id="88091" name="AutoShape 27"/>
            <p:cNvCxnSpPr>
              <a:cxnSpLocks noChangeShapeType="1"/>
              <a:stCxn id="88084" idx="2"/>
              <a:endCxn id="88085" idx="0"/>
            </p:cNvCxnSpPr>
            <p:nvPr/>
          </p:nvCxnSpPr>
          <p:spPr bwMode="auto">
            <a:xfrm>
              <a:off x="1104" y="1494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92" name="AutoShape 28"/>
            <p:cNvCxnSpPr>
              <a:cxnSpLocks noChangeShapeType="1"/>
              <a:stCxn id="88085" idx="2"/>
              <a:endCxn id="88086" idx="0"/>
            </p:cNvCxnSpPr>
            <p:nvPr/>
          </p:nvCxnSpPr>
          <p:spPr bwMode="auto">
            <a:xfrm>
              <a:off x="1104" y="1878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93" name="AutoShape 29"/>
            <p:cNvCxnSpPr>
              <a:cxnSpLocks noChangeShapeType="1"/>
              <a:stCxn id="88086" idx="2"/>
              <a:endCxn id="88087" idx="0"/>
            </p:cNvCxnSpPr>
            <p:nvPr/>
          </p:nvCxnSpPr>
          <p:spPr bwMode="auto">
            <a:xfrm>
              <a:off x="1104" y="2262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94" name="AutoShape 30"/>
            <p:cNvCxnSpPr>
              <a:cxnSpLocks noChangeShapeType="1"/>
              <a:stCxn id="88087" idx="2"/>
              <a:endCxn id="88088" idx="0"/>
            </p:cNvCxnSpPr>
            <p:nvPr/>
          </p:nvCxnSpPr>
          <p:spPr bwMode="auto">
            <a:xfrm>
              <a:off x="1104" y="2646"/>
              <a:ext cx="0" cy="1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95" name="AutoShape 31"/>
            <p:cNvCxnSpPr>
              <a:cxnSpLocks noChangeShapeType="1"/>
              <a:stCxn id="88088" idx="2"/>
              <a:endCxn id="88089" idx="0"/>
            </p:cNvCxnSpPr>
            <p:nvPr/>
          </p:nvCxnSpPr>
          <p:spPr bwMode="auto">
            <a:xfrm>
              <a:off x="1104" y="3078"/>
              <a:ext cx="0" cy="1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096" name="AutoShape 32"/>
            <p:cNvCxnSpPr>
              <a:cxnSpLocks noChangeShapeType="1"/>
              <a:stCxn id="88089" idx="2"/>
              <a:endCxn id="88090" idx="0"/>
            </p:cNvCxnSpPr>
            <p:nvPr/>
          </p:nvCxnSpPr>
          <p:spPr bwMode="auto">
            <a:xfrm>
              <a:off x="1104" y="3510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88098" name="Group 34"/>
          <p:cNvGrpSpPr>
            <a:grpSpLocks/>
          </p:cNvGrpSpPr>
          <p:nvPr/>
        </p:nvGrpSpPr>
        <p:grpSpPr bwMode="auto">
          <a:xfrm>
            <a:off x="2514600" y="4419600"/>
            <a:ext cx="1981200" cy="1676400"/>
            <a:chOff x="96" y="2784"/>
            <a:chExt cx="1248" cy="1056"/>
          </a:xfrm>
        </p:grpSpPr>
        <p:sp>
          <p:nvSpPr>
            <p:cNvPr id="88099" name="Rectangle 35"/>
            <p:cNvSpPr>
              <a:spLocks noChangeArrowheads="1"/>
            </p:cNvSpPr>
            <p:nvPr/>
          </p:nvSpPr>
          <p:spPr bwMode="auto">
            <a:xfrm>
              <a:off x="96" y="2784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Network</a:t>
              </a:r>
            </a:p>
          </p:txBody>
        </p:sp>
        <p:sp>
          <p:nvSpPr>
            <p:cNvPr id="88100" name="Rectangle 36"/>
            <p:cNvSpPr>
              <a:spLocks noChangeArrowheads="1"/>
            </p:cNvSpPr>
            <p:nvPr/>
          </p:nvSpPr>
          <p:spPr bwMode="auto">
            <a:xfrm>
              <a:off x="96" y="3216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Data Link</a:t>
              </a:r>
            </a:p>
          </p:txBody>
        </p:sp>
        <p:sp>
          <p:nvSpPr>
            <p:cNvPr id="88101" name="Rectangle 37"/>
            <p:cNvSpPr>
              <a:spLocks noChangeArrowheads="1"/>
            </p:cNvSpPr>
            <p:nvPr/>
          </p:nvSpPr>
          <p:spPr bwMode="auto">
            <a:xfrm>
              <a:off x="96" y="3600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Physical</a:t>
              </a:r>
            </a:p>
          </p:txBody>
        </p:sp>
        <p:cxnSp>
          <p:nvCxnSpPr>
            <p:cNvPr id="88102" name="AutoShape 38"/>
            <p:cNvCxnSpPr>
              <a:cxnSpLocks noChangeShapeType="1"/>
              <a:stCxn id="88099" idx="2"/>
              <a:endCxn id="88100" idx="0"/>
            </p:cNvCxnSpPr>
            <p:nvPr/>
          </p:nvCxnSpPr>
          <p:spPr bwMode="auto">
            <a:xfrm>
              <a:off x="720" y="3030"/>
              <a:ext cx="0" cy="1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103" name="AutoShape 39"/>
            <p:cNvCxnSpPr>
              <a:cxnSpLocks noChangeShapeType="1"/>
              <a:stCxn id="88100" idx="2"/>
              <a:endCxn id="88101" idx="0"/>
            </p:cNvCxnSpPr>
            <p:nvPr/>
          </p:nvCxnSpPr>
          <p:spPr bwMode="auto">
            <a:xfrm>
              <a:off x="720" y="3462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88104" name="Group 40"/>
          <p:cNvGrpSpPr>
            <a:grpSpLocks/>
          </p:cNvGrpSpPr>
          <p:nvPr/>
        </p:nvGrpSpPr>
        <p:grpSpPr bwMode="auto">
          <a:xfrm>
            <a:off x="4572000" y="4419600"/>
            <a:ext cx="1981200" cy="1676400"/>
            <a:chOff x="96" y="2784"/>
            <a:chExt cx="1248" cy="1056"/>
          </a:xfrm>
        </p:grpSpPr>
        <p:sp>
          <p:nvSpPr>
            <p:cNvPr id="88105" name="Rectangle 41"/>
            <p:cNvSpPr>
              <a:spLocks noChangeArrowheads="1"/>
            </p:cNvSpPr>
            <p:nvPr/>
          </p:nvSpPr>
          <p:spPr bwMode="auto">
            <a:xfrm>
              <a:off x="96" y="2784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Network</a:t>
              </a:r>
            </a:p>
          </p:txBody>
        </p:sp>
        <p:sp>
          <p:nvSpPr>
            <p:cNvPr id="88106" name="Rectangle 42"/>
            <p:cNvSpPr>
              <a:spLocks noChangeArrowheads="1"/>
            </p:cNvSpPr>
            <p:nvPr/>
          </p:nvSpPr>
          <p:spPr bwMode="auto">
            <a:xfrm>
              <a:off x="96" y="3216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Data Link</a:t>
              </a:r>
            </a:p>
          </p:txBody>
        </p:sp>
        <p:sp>
          <p:nvSpPr>
            <p:cNvPr id="88107" name="Rectangle 43"/>
            <p:cNvSpPr>
              <a:spLocks noChangeArrowheads="1"/>
            </p:cNvSpPr>
            <p:nvPr/>
          </p:nvSpPr>
          <p:spPr bwMode="auto">
            <a:xfrm>
              <a:off x="96" y="3600"/>
              <a:ext cx="1248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Physical</a:t>
              </a:r>
            </a:p>
          </p:txBody>
        </p:sp>
        <p:cxnSp>
          <p:nvCxnSpPr>
            <p:cNvPr id="88108" name="AutoShape 44"/>
            <p:cNvCxnSpPr>
              <a:cxnSpLocks noChangeShapeType="1"/>
              <a:stCxn id="88105" idx="2"/>
              <a:endCxn id="88106" idx="0"/>
            </p:cNvCxnSpPr>
            <p:nvPr/>
          </p:nvCxnSpPr>
          <p:spPr bwMode="auto">
            <a:xfrm>
              <a:off x="720" y="3030"/>
              <a:ext cx="0" cy="1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109" name="AutoShape 45"/>
            <p:cNvCxnSpPr>
              <a:cxnSpLocks noChangeShapeType="1"/>
              <a:stCxn id="88106" idx="2"/>
              <a:endCxn id="88107" idx="0"/>
            </p:cNvCxnSpPr>
            <p:nvPr/>
          </p:nvCxnSpPr>
          <p:spPr bwMode="auto">
            <a:xfrm>
              <a:off x="720" y="3462"/>
              <a:ext cx="0" cy="1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88111" name="AutoShape 47"/>
          <p:cNvCxnSpPr>
            <a:cxnSpLocks noChangeShapeType="1"/>
            <a:stCxn id="88074" idx="3"/>
            <a:endCxn id="88101" idx="1"/>
          </p:cNvCxnSpPr>
          <p:nvPr/>
        </p:nvCxnSpPr>
        <p:spPr bwMode="auto">
          <a:xfrm>
            <a:off x="2143125" y="5905500"/>
            <a:ext cx="361950" cy="0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88112" name="AutoShape 48"/>
          <p:cNvCxnSpPr>
            <a:cxnSpLocks noChangeShapeType="1"/>
            <a:stCxn id="88107" idx="3"/>
            <a:endCxn id="88090" idx="1"/>
          </p:cNvCxnSpPr>
          <p:nvPr/>
        </p:nvCxnSpPr>
        <p:spPr bwMode="auto">
          <a:xfrm>
            <a:off x="6562725" y="5905500"/>
            <a:ext cx="438150" cy="0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sp>
        <p:nvSpPr>
          <p:cNvPr id="88114" name="Line 50"/>
          <p:cNvSpPr>
            <a:spLocks noChangeShapeType="1"/>
          </p:cNvSpPr>
          <p:nvPr/>
        </p:nvSpPr>
        <p:spPr bwMode="auto">
          <a:xfrm>
            <a:off x="4419600" y="5867400"/>
            <a:ext cx="228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2965450" y="3459163"/>
            <a:ext cx="27559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/>
              <a:t>Ein oder mehrere Knoten</a:t>
            </a:r>
          </a:p>
          <a:p>
            <a:r>
              <a:rPr lang="de-DE" sz="2000"/>
              <a:t>im Netzwerk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87C5-67C5-4691-8524-85178F5F6900}" type="slidenum">
              <a:rPr lang="en-US"/>
              <a:pPr/>
              <a:t>85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ISO/OSI-Schichtenarchitektur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70025"/>
            <a:ext cx="8659813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Jede Schicht bietet Dienste für die nächst-höhere Schicht an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logisch gesehen kommuniziert ein Prozess nur mit einem Prozess derselben Schicht auf einem anderen Rechner. Dazu wird ein Protokoll definiert. 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Physisch gesehen kommuniziert ein Prozess nur mit der nächstniedrigeren Schicht auf demselben Rechner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Ein Protokoll definiert Format und Bedeutung </a:t>
            </a:r>
            <a:r>
              <a:rPr lang="de-DE" sz="2800" dirty="0" smtClean="0"/>
              <a:t>der </a:t>
            </a:r>
            <a:r>
              <a:rPr lang="de-DE" sz="2800" dirty="0"/>
              <a:t>Nachrichten innerhalb einer Schicht.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7CD4-E891-4336-AC68-0DE96FC86AFD}" type="slidenum">
              <a:rPr lang="en-US"/>
              <a:pPr/>
              <a:t>86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ISO/OSI-Schichtenarchitektur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70025"/>
            <a:ext cx="8659813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Bit-Übertragungsschicht (physical Layer)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Bit/Signal-Sequenzen über ein physisches Medium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Twisted Pair, Coaxial, Glasfaser, Satellit, ...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Synchronisation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Medium Access Control</a:t>
            </a:r>
          </a:p>
          <a:p>
            <a:pPr>
              <a:lnSpc>
                <a:spcPct val="90000"/>
              </a:lnSpc>
            </a:pPr>
            <a:r>
              <a:rPr lang="de-DE" sz="2800"/>
              <a:t>Sicherungsschicht (Data link Layer)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Zusammenfassung von Daten zu Blöcken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Blocksynchronisation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Fehlererkennung und -Korrektur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Checksum- oder Hamming-Codierung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Link-Management für verbindungsorientierte Dienste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DE05-4A70-4F03-827A-B6071382A9F3}" type="slidenum">
              <a:rPr lang="en-US"/>
              <a:pPr/>
              <a:t>87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81000"/>
            <a:ext cx="8509000" cy="1143000"/>
          </a:xfrm>
        </p:spPr>
        <p:txBody>
          <a:bodyPr/>
          <a:lstStyle/>
          <a:p>
            <a:r>
              <a:rPr lang="de-DE"/>
              <a:t>ISO/OSI-Schichtenarchitektur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Vermittlungsschicht (Network Layer)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Routing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Behandlung von Überlastsituationen innerhalb eines Netzwerks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Internetworking </a:t>
            </a:r>
          </a:p>
          <a:p>
            <a:pPr lvl="2">
              <a:lnSpc>
                <a:spcPct val="90000"/>
              </a:lnSpc>
            </a:pPr>
            <a:r>
              <a:rPr lang="de-DE" sz="2000" dirty="0"/>
              <a:t>Bridges, Gateways zum Übergang zwischen 2 Netzwerken, </a:t>
            </a:r>
          </a:p>
          <a:p>
            <a:pPr lvl="2">
              <a:lnSpc>
                <a:spcPct val="90000"/>
              </a:lnSpc>
            </a:pPr>
            <a:r>
              <a:rPr lang="de-DE" sz="2000" dirty="0"/>
              <a:t>Anpassung von Differenzen in den Protokollen)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Beispielprotokoll: IP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Transportschicht /Transport Layer)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Aufbau und Erhaltung einer virtuellen Verbindung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vollkommen netzwerkunabhängiger Transportmechanismus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Adressierung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Beispielprotokolle: TCP, UDP</a:t>
            </a:r>
          </a:p>
          <a:p>
            <a:pPr lvl="1">
              <a:lnSpc>
                <a:spcPct val="90000"/>
              </a:lnSpc>
            </a:pP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F059-BBC1-4195-9B33-59CA13679D82}" type="slidenum">
              <a:rPr lang="en-US"/>
              <a:pPr/>
              <a:t>88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509000" cy="1143000"/>
          </a:xfrm>
        </p:spPr>
        <p:txBody>
          <a:bodyPr/>
          <a:lstStyle/>
          <a:p>
            <a:r>
              <a:rPr lang="de-DE"/>
              <a:t>ISO/OSI-Schichtenarchitektur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78800" cy="41719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Kommunikationsschicht (Session Layer)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Sitzungen (sessions), die mehrere Transport-Verbindungen umfassen können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Beispiele: RPC (Remote Procedure Call), RMI, rlogin</a:t>
            </a:r>
          </a:p>
          <a:p>
            <a:pPr>
              <a:lnSpc>
                <a:spcPct val="90000"/>
              </a:lnSpc>
            </a:pPr>
            <a:r>
              <a:rPr lang="de-DE" sz="2800"/>
              <a:t>Darstellungsschicht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Kryptographie 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aber SSL, TLS ist auf Transportschicht</a:t>
            </a:r>
          </a:p>
          <a:p>
            <a:pPr lvl="2">
              <a:lnSpc>
                <a:spcPct val="90000"/>
              </a:lnSpc>
            </a:pPr>
            <a:r>
              <a:rPr lang="de-DE" sz="2000"/>
              <a:t>und Ipsec ist sogar auf Vermittlungsschicht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Komprimierung</a:t>
            </a:r>
          </a:p>
          <a:p>
            <a:pPr>
              <a:lnSpc>
                <a:spcPct val="90000"/>
              </a:lnSpc>
            </a:pPr>
            <a:r>
              <a:rPr lang="de-DE" sz="2800"/>
              <a:t>Anwendungsschicht (Application Layer)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FTP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SMTP (email)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HTTP</a:t>
            </a:r>
          </a:p>
          <a:p>
            <a:pPr lvl="1">
              <a:lnSpc>
                <a:spcPct val="90000"/>
              </a:lnSpc>
            </a:pPr>
            <a:r>
              <a:rPr lang="de-DE" sz="2400"/>
              <a:t>NFS</a:t>
            </a:r>
          </a:p>
          <a:p>
            <a:pPr lvl="1">
              <a:lnSpc>
                <a:spcPct val="90000"/>
              </a:lnSpc>
            </a:pPr>
            <a:endParaRPr lang="de-DE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9704-98E9-4E34-9F86-AD7085374DD8}" type="slidenum">
              <a:rPr lang="en-US"/>
              <a:pPr/>
              <a:t>89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Internet Protokoll-Graph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954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1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0386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2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580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3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29000" y="3886200"/>
            <a:ext cx="2895600" cy="762000"/>
          </a:xfrm>
          <a:prstGeom prst="rect">
            <a:avLst/>
          </a:prstGeom>
          <a:solidFill>
            <a:srgbClr val="B3ACA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828800" y="2895600"/>
            <a:ext cx="20574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486400" y="2895600"/>
            <a:ext cx="20574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UDP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828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FTP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4290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HTTP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04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SMTP</a:t>
            </a:r>
          </a:p>
          <a:p>
            <a:pPr>
              <a:lnSpc>
                <a:spcPct val="70000"/>
              </a:lnSpc>
            </a:pPr>
            <a:r>
              <a:rPr lang="de-DE" sz="1200"/>
              <a:t>simple mail transfer </a:t>
            </a:r>
            <a:endParaRPr lang="de-DE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876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NV</a:t>
            </a:r>
          </a:p>
          <a:p>
            <a:pPr>
              <a:lnSpc>
                <a:spcPct val="70000"/>
              </a:lnSpc>
            </a:pPr>
            <a:r>
              <a:rPr lang="de-DE" sz="1400"/>
              <a:t>network video</a:t>
            </a:r>
            <a:endParaRPr lang="de-DE"/>
          </a:p>
        </p:txBody>
      </p:sp>
      <p:cxnSp>
        <p:nvCxnSpPr>
          <p:cNvPr id="89102" name="AutoShape 14"/>
          <p:cNvCxnSpPr>
            <a:cxnSpLocks noChangeShapeType="1"/>
            <a:endCxn id="89096" idx="0"/>
          </p:cNvCxnSpPr>
          <p:nvPr/>
        </p:nvCxnSpPr>
        <p:spPr bwMode="auto">
          <a:xfrm flipH="1">
            <a:off x="6515100" y="2533650"/>
            <a:ext cx="1943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3" name="AutoShape 15"/>
          <p:cNvCxnSpPr>
            <a:cxnSpLocks noChangeShapeType="1"/>
            <a:stCxn id="89100" idx="2"/>
            <a:endCxn id="89096" idx="0"/>
          </p:cNvCxnSpPr>
          <p:nvPr/>
        </p:nvCxnSpPr>
        <p:spPr bwMode="auto">
          <a:xfrm>
            <a:off x="5562600" y="2533650"/>
            <a:ext cx="9525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4" name="AutoShape 16"/>
          <p:cNvCxnSpPr>
            <a:cxnSpLocks noChangeShapeType="1"/>
            <a:stCxn id="89098" idx="2"/>
            <a:endCxn id="89095" idx="0"/>
          </p:cNvCxnSpPr>
          <p:nvPr/>
        </p:nvCxnSpPr>
        <p:spPr bwMode="auto">
          <a:xfrm flipH="1">
            <a:off x="2857500" y="2533650"/>
            <a:ext cx="12573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5" name="AutoShape 17"/>
          <p:cNvCxnSpPr>
            <a:cxnSpLocks noChangeShapeType="1"/>
            <a:stCxn id="89097" idx="2"/>
            <a:endCxn id="89095" idx="0"/>
          </p:cNvCxnSpPr>
          <p:nvPr/>
        </p:nvCxnSpPr>
        <p:spPr bwMode="auto">
          <a:xfrm>
            <a:off x="2514600" y="2533650"/>
            <a:ext cx="3429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6" name="AutoShape 18"/>
          <p:cNvCxnSpPr>
            <a:cxnSpLocks noChangeShapeType="1"/>
            <a:stCxn id="89099" idx="2"/>
            <a:endCxn id="89095" idx="0"/>
          </p:cNvCxnSpPr>
          <p:nvPr/>
        </p:nvCxnSpPr>
        <p:spPr bwMode="auto">
          <a:xfrm>
            <a:off x="990600" y="2533650"/>
            <a:ext cx="18669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7" name="AutoShape 19"/>
          <p:cNvCxnSpPr>
            <a:cxnSpLocks noChangeShapeType="1"/>
            <a:stCxn id="89096" idx="2"/>
            <a:endCxn id="89094" idx="0"/>
          </p:cNvCxnSpPr>
          <p:nvPr/>
        </p:nvCxnSpPr>
        <p:spPr bwMode="auto">
          <a:xfrm flipH="1">
            <a:off x="4876800" y="3448050"/>
            <a:ext cx="16383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8" name="AutoShape 20"/>
          <p:cNvCxnSpPr>
            <a:cxnSpLocks noChangeShapeType="1"/>
            <a:stCxn id="89095" idx="2"/>
            <a:endCxn id="89094" idx="0"/>
          </p:cNvCxnSpPr>
          <p:nvPr/>
        </p:nvCxnSpPr>
        <p:spPr bwMode="auto">
          <a:xfrm>
            <a:off x="2857500" y="3448050"/>
            <a:ext cx="20193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9" name="AutoShape 21"/>
          <p:cNvCxnSpPr>
            <a:cxnSpLocks noChangeShapeType="1"/>
            <a:stCxn id="89094" idx="2"/>
            <a:endCxn id="89091" idx="0"/>
          </p:cNvCxnSpPr>
          <p:nvPr/>
        </p:nvCxnSpPr>
        <p:spPr bwMode="auto">
          <a:xfrm flipH="1">
            <a:off x="2209800" y="4667250"/>
            <a:ext cx="26670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10" name="AutoShape 22"/>
          <p:cNvCxnSpPr>
            <a:cxnSpLocks noChangeShapeType="1"/>
            <a:stCxn id="89094" idx="2"/>
            <a:endCxn id="89092" idx="0"/>
          </p:cNvCxnSpPr>
          <p:nvPr/>
        </p:nvCxnSpPr>
        <p:spPr bwMode="auto">
          <a:xfrm>
            <a:off x="4876800" y="4667250"/>
            <a:ext cx="762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11" name="AutoShape 23"/>
          <p:cNvCxnSpPr>
            <a:cxnSpLocks noChangeShapeType="1"/>
            <a:stCxn id="89094" idx="2"/>
            <a:endCxn id="89093" idx="0"/>
          </p:cNvCxnSpPr>
          <p:nvPr/>
        </p:nvCxnSpPr>
        <p:spPr bwMode="auto">
          <a:xfrm>
            <a:off x="4876800" y="4667250"/>
            <a:ext cx="28956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77724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RTP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63246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TFTP</a:t>
            </a:r>
          </a:p>
        </p:txBody>
      </p:sp>
      <p:cxnSp>
        <p:nvCxnSpPr>
          <p:cNvPr id="89114" name="AutoShape 26"/>
          <p:cNvCxnSpPr>
            <a:cxnSpLocks noChangeShapeType="1"/>
            <a:stCxn id="89096" idx="0"/>
            <a:endCxn id="89113" idx="2"/>
          </p:cNvCxnSpPr>
          <p:nvPr/>
        </p:nvCxnSpPr>
        <p:spPr bwMode="auto">
          <a:xfrm flipV="1">
            <a:off x="6515100" y="2533650"/>
            <a:ext cx="4953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9115" name="AutoShape 27"/>
          <p:cNvSpPr>
            <a:spLocks noChangeArrowheads="1"/>
          </p:cNvSpPr>
          <p:nvPr/>
        </p:nvSpPr>
        <p:spPr bwMode="auto">
          <a:xfrm>
            <a:off x="7391400" y="457200"/>
            <a:ext cx="1752600" cy="1447800"/>
          </a:xfrm>
          <a:prstGeom prst="cloudCallout">
            <a:avLst>
              <a:gd name="adj1" fmla="val 10958"/>
              <a:gd name="adj2" fmla="val 67324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Real-Time</a:t>
            </a:r>
          </a:p>
          <a:p>
            <a:r>
              <a:rPr lang="de-DE"/>
              <a:t>Transport</a:t>
            </a:r>
          </a:p>
          <a:p>
            <a:r>
              <a:rPr lang="de-DE"/>
              <a:t>Protocol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6239-C270-47E7-ABC3-5150DFA5350C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9063" cy="1268413"/>
          </a:xfrm>
        </p:spPr>
        <p:txBody>
          <a:bodyPr/>
          <a:lstStyle/>
          <a:p>
            <a:r>
              <a:rPr lang="de-DE"/>
              <a:t>Lokal verteilte Datenbanken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85800" y="3962400"/>
            <a:ext cx="7924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524000" y="1905000"/>
            <a:ext cx="2743200" cy="14478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</a:t>
            </a:r>
          </a:p>
          <a:p>
            <a:r>
              <a:rPr lang="de-DE" sz="2800">
                <a:solidFill>
                  <a:schemeClr val="accent1"/>
                </a:solidFill>
              </a:rPr>
              <a:t>Einkaufsabteilung</a:t>
            </a:r>
            <a:endParaRPr lang="de-DE" sz="2800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029200" y="1905000"/>
            <a:ext cx="3505200" cy="1371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</a:t>
            </a:r>
          </a:p>
          <a:p>
            <a:r>
              <a:rPr lang="de-DE" sz="2800">
                <a:solidFill>
                  <a:schemeClr val="accent1"/>
                </a:solidFill>
              </a:rPr>
              <a:t>Entwicklungsabteilung</a:t>
            </a:r>
            <a:endParaRPr lang="de-DE" sz="28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029200" y="4648200"/>
            <a:ext cx="2743200" cy="14478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</a:t>
            </a:r>
          </a:p>
          <a:p>
            <a:r>
              <a:rPr lang="de-DE" sz="2800">
                <a:solidFill>
                  <a:schemeClr val="accent1"/>
                </a:solidFill>
              </a:rPr>
              <a:t>Buchhaltung</a:t>
            </a:r>
            <a:endParaRPr lang="de-DE" sz="280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066800" y="4724400"/>
            <a:ext cx="2743200" cy="14478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/>
              <a:t>DBMS</a:t>
            </a:r>
          </a:p>
          <a:p>
            <a:r>
              <a:rPr lang="de-DE" sz="2800">
                <a:solidFill>
                  <a:schemeClr val="accent1"/>
                </a:solidFill>
              </a:rPr>
              <a:t>Verkaufsabteilung</a:t>
            </a:r>
            <a:endParaRPr lang="de-DE" sz="2800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990600" y="3886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8229600" y="3886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800"/>
          </a:p>
        </p:txBody>
      </p:sp>
      <p:cxnSp>
        <p:nvCxnSpPr>
          <p:cNvPr id="15377" name="AutoShape 17"/>
          <p:cNvCxnSpPr>
            <a:cxnSpLocks noChangeShapeType="1"/>
            <a:stCxn id="15372" idx="0"/>
            <a:endCxn id="15367" idx="2"/>
          </p:cNvCxnSpPr>
          <p:nvPr/>
        </p:nvCxnSpPr>
        <p:spPr bwMode="auto">
          <a:xfrm rot="16200000">
            <a:off x="666750" y="3028950"/>
            <a:ext cx="1238250" cy="4381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378" name="AutoShape 18"/>
          <p:cNvCxnSpPr>
            <a:cxnSpLocks noChangeShapeType="1"/>
            <a:stCxn id="15373" idx="4"/>
            <a:endCxn id="15371" idx="4"/>
          </p:cNvCxnSpPr>
          <p:nvPr/>
        </p:nvCxnSpPr>
        <p:spPr bwMode="auto">
          <a:xfrm rot="5400000">
            <a:off x="3314700" y="4572000"/>
            <a:ext cx="1390650" cy="3619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379" name="AutoShape 19"/>
          <p:cNvCxnSpPr>
            <a:cxnSpLocks noChangeShapeType="1"/>
            <a:stCxn id="15374" idx="0"/>
            <a:endCxn id="15369" idx="2"/>
          </p:cNvCxnSpPr>
          <p:nvPr/>
        </p:nvCxnSpPr>
        <p:spPr bwMode="auto">
          <a:xfrm rot="16200000">
            <a:off x="4229100" y="3086100"/>
            <a:ext cx="1276350" cy="2857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380" name="AutoShape 20"/>
          <p:cNvCxnSpPr>
            <a:cxnSpLocks noChangeShapeType="1"/>
            <a:stCxn id="15375" idx="4"/>
            <a:endCxn id="15370" idx="4"/>
          </p:cNvCxnSpPr>
          <p:nvPr/>
        </p:nvCxnSpPr>
        <p:spPr bwMode="auto">
          <a:xfrm rot="5400000">
            <a:off x="7391400" y="4457700"/>
            <a:ext cx="1314450" cy="5143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19400" y="3505200"/>
            <a:ext cx="402431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</a:rPr>
              <a:t>LAN: Local Area Network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9704-98E9-4E34-9F86-AD7085374DD8}" type="slidenum">
              <a:rPr lang="en-US"/>
              <a:pPr/>
              <a:t>90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Sanduhr</a:t>
            </a:r>
            <a:r>
              <a:rPr lang="de-DE" dirty="0" smtClean="0"/>
              <a:t>-Architektur</a:t>
            </a:r>
            <a:endParaRPr lang="de-DE" dirty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954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1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0386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2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58000" y="5257800"/>
            <a:ext cx="18288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Netz 3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29000" y="3886200"/>
            <a:ext cx="2895600" cy="762000"/>
          </a:xfrm>
          <a:prstGeom prst="rect">
            <a:avLst/>
          </a:prstGeom>
          <a:solidFill>
            <a:srgbClr val="B3ACA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828800" y="2895600"/>
            <a:ext cx="20574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486400" y="2895600"/>
            <a:ext cx="2057400" cy="5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UDP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828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FTP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4290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HTTP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04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SMTP</a:t>
            </a:r>
          </a:p>
          <a:p>
            <a:pPr>
              <a:lnSpc>
                <a:spcPct val="70000"/>
              </a:lnSpc>
            </a:pPr>
            <a:r>
              <a:rPr lang="de-DE" sz="1200"/>
              <a:t>simple mail transfer </a:t>
            </a:r>
            <a:endParaRPr lang="de-DE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8768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/>
              <a:t>NV</a:t>
            </a:r>
          </a:p>
          <a:p>
            <a:pPr>
              <a:lnSpc>
                <a:spcPct val="70000"/>
              </a:lnSpc>
            </a:pPr>
            <a:r>
              <a:rPr lang="de-DE" sz="1400"/>
              <a:t>network video</a:t>
            </a:r>
            <a:endParaRPr lang="de-DE"/>
          </a:p>
        </p:txBody>
      </p:sp>
      <p:cxnSp>
        <p:nvCxnSpPr>
          <p:cNvPr id="89102" name="AutoShape 14"/>
          <p:cNvCxnSpPr>
            <a:cxnSpLocks noChangeShapeType="1"/>
            <a:endCxn id="89096" idx="0"/>
          </p:cNvCxnSpPr>
          <p:nvPr/>
        </p:nvCxnSpPr>
        <p:spPr bwMode="auto">
          <a:xfrm flipH="1">
            <a:off x="6515100" y="2533650"/>
            <a:ext cx="1943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3" name="AutoShape 15"/>
          <p:cNvCxnSpPr>
            <a:cxnSpLocks noChangeShapeType="1"/>
            <a:stCxn id="89100" idx="2"/>
            <a:endCxn id="89096" idx="0"/>
          </p:cNvCxnSpPr>
          <p:nvPr/>
        </p:nvCxnSpPr>
        <p:spPr bwMode="auto">
          <a:xfrm>
            <a:off x="5562600" y="2533650"/>
            <a:ext cx="9525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4" name="AutoShape 16"/>
          <p:cNvCxnSpPr>
            <a:cxnSpLocks noChangeShapeType="1"/>
            <a:stCxn id="89098" idx="2"/>
            <a:endCxn id="89095" idx="0"/>
          </p:cNvCxnSpPr>
          <p:nvPr/>
        </p:nvCxnSpPr>
        <p:spPr bwMode="auto">
          <a:xfrm flipH="1">
            <a:off x="2857500" y="2533650"/>
            <a:ext cx="12573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5" name="AutoShape 17"/>
          <p:cNvCxnSpPr>
            <a:cxnSpLocks noChangeShapeType="1"/>
            <a:stCxn id="89097" idx="2"/>
            <a:endCxn id="89095" idx="0"/>
          </p:cNvCxnSpPr>
          <p:nvPr/>
        </p:nvCxnSpPr>
        <p:spPr bwMode="auto">
          <a:xfrm>
            <a:off x="2514600" y="2533650"/>
            <a:ext cx="3429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6" name="AutoShape 18"/>
          <p:cNvCxnSpPr>
            <a:cxnSpLocks noChangeShapeType="1"/>
            <a:stCxn id="89099" idx="2"/>
            <a:endCxn id="89095" idx="0"/>
          </p:cNvCxnSpPr>
          <p:nvPr/>
        </p:nvCxnSpPr>
        <p:spPr bwMode="auto">
          <a:xfrm>
            <a:off x="990600" y="2533650"/>
            <a:ext cx="18669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7" name="AutoShape 19"/>
          <p:cNvCxnSpPr>
            <a:cxnSpLocks noChangeShapeType="1"/>
            <a:stCxn id="89096" idx="2"/>
            <a:endCxn id="89094" idx="0"/>
          </p:cNvCxnSpPr>
          <p:nvPr/>
        </p:nvCxnSpPr>
        <p:spPr bwMode="auto">
          <a:xfrm flipH="1">
            <a:off x="4876800" y="3448050"/>
            <a:ext cx="16383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8" name="AutoShape 20"/>
          <p:cNvCxnSpPr>
            <a:cxnSpLocks noChangeShapeType="1"/>
            <a:stCxn id="89095" idx="2"/>
            <a:endCxn id="89094" idx="0"/>
          </p:cNvCxnSpPr>
          <p:nvPr/>
        </p:nvCxnSpPr>
        <p:spPr bwMode="auto">
          <a:xfrm>
            <a:off x="2857500" y="3448050"/>
            <a:ext cx="20193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09" name="AutoShape 21"/>
          <p:cNvCxnSpPr>
            <a:cxnSpLocks noChangeShapeType="1"/>
            <a:stCxn id="89094" idx="2"/>
            <a:endCxn id="89091" idx="0"/>
          </p:cNvCxnSpPr>
          <p:nvPr/>
        </p:nvCxnSpPr>
        <p:spPr bwMode="auto">
          <a:xfrm flipH="1">
            <a:off x="2209800" y="4667250"/>
            <a:ext cx="26670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10" name="AutoShape 22"/>
          <p:cNvCxnSpPr>
            <a:cxnSpLocks noChangeShapeType="1"/>
            <a:stCxn id="89094" idx="2"/>
            <a:endCxn id="89092" idx="0"/>
          </p:cNvCxnSpPr>
          <p:nvPr/>
        </p:nvCxnSpPr>
        <p:spPr bwMode="auto">
          <a:xfrm>
            <a:off x="4876800" y="4667250"/>
            <a:ext cx="762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9111" name="AutoShape 23"/>
          <p:cNvCxnSpPr>
            <a:cxnSpLocks noChangeShapeType="1"/>
            <a:stCxn id="89094" idx="2"/>
            <a:endCxn id="89093" idx="0"/>
          </p:cNvCxnSpPr>
          <p:nvPr/>
        </p:nvCxnSpPr>
        <p:spPr bwMode="auto">
          <a:xfrm>
            <a:off x="4876800" y="4667250"/>
            <a:ext cx="28956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77724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RTP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6324600" y="2057400"/>
            <a:ext cx="1371600" cy="457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TFTP</a:t>
            </a:r>
          </a:p>
        </p:txBody>
      </p:sp>
      <p:cxnSp>
        <p:nvCxnSpPr>
          <p:cNvPr id="89114" name="AutoShape 26"/>
          <p:cNvCxnSpPr>
            <a:cxnSpLocks noChangeShapeType="1"/>
            <a:stCxn id="89096" idx="0"/>
            <a:endCxn id="89113" idx="2"/>
          </p:cNvCxnSpPr>
          <p:nvPr/>
        </p:nvCxnSpPr>
        <p:spPr bwMode="auto">
          <a:xfrm flipV="1">
            <a:off x="6515100" y="2533650"/>
            <a:ext cx="4953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8" name="Gleichschenkliges Dreieck 27"/>
          <p:cNvSpPr/>
          <p:nvPr/>
        </p:nvSpPr>
        <p:spPr bwMode="auto">
          <a:xfrm>
            <a:off x="899592" y="4005064"/>
            <a:ext cx="7992888" cy="2088232"/>
          </a:xfrm>
          <a:prstGeom prst="triangl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Gleichschenkliges Dreieck 29"/>
          <p:cNvSpPr/>
          <p:nvPr/>
        </p:nvSpPr>
        <p:spPr bwMode="auto">
          <a:xfrm rot="10800000">
            <a:off x="899592" y="1916832"/>
            <a:ext cx="7992888" cy="2088232"/>
          </a:xfrm>
          <a:prstGeom prst="triangl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477-9945-4BF9-A42A-3AE1D7C8A7D8}" type="slidenum">
              <a:rPr lang="en-US"/>
              <a:pPr/>
              <a:t>91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Internet-Protokoll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90600" y="2133600"/>
            <a:ext cx="6172200" cy="396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990600" y="51816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990600" y="4267200"/>
            <a:ext cx="46482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IP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Application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90600" y="3352800"/>
            <a:ext cx="25908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TCP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581400" y="3352800"/>
            <a:ext cx="13716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UDP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581400" y="5334000"/>
            <a:ext cx="1250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D5AD-6544-4578-85EE-A3554E72B405}" type="slidenum">
              <a:rPr lang="en-US"/>
              <a:pPr/>
              <a:t>92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r>
              <a:rPr lang="de-DE"/>
              <a:t>IP Paket-Header-Format</a:t>
            </a:r>
          </a:p>
        </p:txBody>
      </p: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1143000" y="990600"/>
            <a:ext cx="6705600" cy="4800600"/>
            <a:chOff x="672" y="1152"/>
            <a:chExt cx="4224" cy="3024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auto">
            <a:xfrm>
              <a:off x="672" y="1152"/>
              <a:ext cx="4224" cy="29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672" y="1152"/>
              <a:ext cx="4224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Version    Hlen   TOS                          Length</a:t>
              </a:r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672" y="1632"/>
              <a:ext cx="4224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    Ident                      Flags       Offset  </a:t>
              </a:r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672" y="2112"/>
              <a:ext cx="4224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  TTL       Protocol                                Checksum</a:t>
              </a: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672" y="2640"/>
              <a:ext cx="4224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Source Address</a:t>
              </a: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672" y="3168"/>
              <a:ext cx="4224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Destination Address</a:t>
              </a: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672" y="3696"/>
              <a:ext cx="4224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/>
                <a:t>Options                                             Pad</a:t>
              </a:r>
            </a:p>
          </p:txBody>
        </p:sp>
      </p:grp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143000" y="5791200"/>
            <a:ext cx="6705600" cy="12192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Daten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143000" y="685800"/>
            <a:ext cx="2984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0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7467600" y="685800"/>
            <a:ext cx="4127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4303-F754-4191-A540-9D020DABBBDD}" type="slidenum">
              <a:rPr lang="en-US"/>
              <a:pPr/>
              <a:t>93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IP-Adressen (IPv4: 32 Bit)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85800" y="1752600"/>
            <a:ext cx="70104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0 Network                                                            Host      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85800" y="2590800"/>
            <a:ext cx="70104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10          Network                                                  Host      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85800" y="3505200"/>
            <a:ext cx="7010400" cy="685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110                            Network                               Host     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4395788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Class A: 7 Bit Network, 24 Host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Class B: 14 Bit Network, 16 Host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Class C: 21 Bit Network, 8 Host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308D-70E0-4EB2-BB29-E8514A98ABFC}" type="slidenum">
              <a:rPr lang="en-US"/>
              <a:pPr/>
              <a:t>94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Domain Namen --- IP-Nr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1349375"/>
          </a:xfrm>
        </p:spPr>
        <p:txBody>
          <a:bodyPr/>
          <a:lstStyle/>
          <a:p>
            <a:r>
              <a:rPr lang="de-DE"/>
              <a:t>ICANN: Internet Corporation for Assigned Names and Numbers</a:t>
            </a:r>
          </a:p>
          <a:p>
            <a:endParaRPr lang="de-DE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 flipH="1">
            <a:off x="4343400" y="3048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3813" y="3886200"/>
            <a:ext cx="8655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Edu     us        uk           de          mil       gov      org     net        com  ...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-190500" y="4762500"/>
            <a:ext cx="90281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Princeton  USC             uni-passau                          sap    cisco  microsoft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84150" y="5676900"/>
            <a:ext cx="61182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Cs                            fmi    rz                                 </a:t>
            </a: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H="1">
            <a:off x="533400" y="3429000"/>
            <a:ext cx="3733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1371600" y="3429000"/>
            <a:ext cx="2895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>
            <a:off x="2209800" y="3505200"/>
            <a:ext cx="1981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H="1">
            <a:off x="3276600" y="3505200"/>
            <a:ext cx="990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4419600" y="3429000"/>
            <a:ext cx="3276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381000" y="4343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533400" y="4343400"/>
            <a:ext cx="838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381000" y="5181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3124200" y="42672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H="1">
            <a:off x="2895600" y="51816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3200400" y="51816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H="1">
            <a:off x="6400800" y="4267200"/>
            <a:ext cx="1600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H="1">
            <a:off x="7239000" y="4267200"/>
            <a:ext cx="838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8001000" y="4267200"/>
            <a:ext cx="76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4343400" y="35052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4419600" y="3505200"/>
            <a:ext cx="762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4419600" y="3505200"/>
            <a:ext cx="1447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4419600" y="34290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1752600" y="6400800"/>
            <a:ext cx="5611813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Dodgers -- </a:t>
            </a:r>
            <a:r>
              <a:rPr lang="de-DE">
                <a:solidFill>
                  <a:schemeClr val="accent1"/>
                </a:solidFill>
              </a:rPr>
              <a:t>132.231.10.1  und 132.231.1.200</a:t>
            </a:r>
            <a:endParaRPr lang="de-DE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 flipH="1">
            <a:off x="2590800" y="6096000"/>
            <a:ext cx="3048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2" name="AutoShape 32"/>
          <p:cNvSpPr>
            <a:spLocks noChangeArrowheads="1"/>
          </p:cNvSpPr>
          <p:nvPr/>
        </p:nvSpPr>
        <p:spPr bwMode="auto">
          <a:xfrm>
            <a:off x="1752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3" name="AutoShape 33"/>
          <p:cNvSpPr>
            <a:spLocks noChangeArrowheads="1"/>
          </p:cNvSpPr>
          <p:nvPr/>
        </p:nvSpPr>
        <p:spPr bwMode="auto">
          <a:xfrm>
            <a:off x="4038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4" name="AutoShape 34"/>
          <p:cNvSpPr>
            <a:spLocks noChangeArrowheads="1"/>
          </p:cNvSpPr>
          <p:nvPr/>
        </p:nvSpPr>
        <p:spPr bwMode="auto">
          <a:xfrm>
            <a:off x="50292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5" name="AutoShape 35"/>
          <p:cNvSpPr>
            <a:spLocks noChangeArrowheads="1"/>
          </p:cNvSpPr>
          <p:nvPr/>
        </p:nvSpPr>
        <p:spPr bwMode="auto">
          <a:xfrm>
            <a:off x="6019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6" name="AutoShape 36"/>
          <p:cNvSpPr>
            <a:spLocks noChangeArrowheads="1"/>
          </p:cNvSpPr>
          <p:nvPr/>
        </p:nvSpPr>
        <p:spPr bwMode="auto">
          <a:xfrm>
            <a:off x="6781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7" name="AutoShape 37"/>
          <p:cNvSpPr>
            <a:spLocks noChangeArrowheads="1"/>
          </p:cNvSpPr>
          <p:nvPr/>
        </p:nvSpPr>
        <p:spPr bwMode="auto">
          <a:xfrm>
            <a:off x="9144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98" name="AutoShape 38"/>
          <p:cNvSpPr>
            <a:spLocks noChangeArrowheads="1"/>
          </p:cNvSpPr>
          <p:nvPr/>
        </p:nvSpPr>
        <p:spPr bwMode="auto">
          <a:xfrm>
            <a:off x="33528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B674-9EB7-42DD-AE52-FD2C5C5A9212}" type="slidenum">
              <a:rPr lang="en-US"/>
              <a:pPr/>
              <a:t>95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Domain Namen --- IP-Nr</a:t>
            </a:r>
            <a:br>
              <a:rPr lang="de-DE"/>
            </a:br>
            <a:r>
              <a:rPr lang="de-DE"/>
              <a:t>Nameserver DNS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1349375"/>
          </a:xfrm>
        </p:spPr>
        <p:txBody>
          <a:bodyPr/>
          <a:lstStyle/>
          <a:p>
            <a:r>
              <a:rPr lang="de-DE"/>
              <a:t>ICANN: Internet Corporation for Assigned Names and Numbers</a:t>
            </a:r>
          </a:p>
          <a:p>
            <a:endParaRPr lang="de-DE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>
            <a:off x="4343400" y="3048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3813" y="3886200"/>
            <a:ext cx="8655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Edu     us        uk           de          mil       gov      org     net        com  ...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-190500" y="4762500"/>
            <a:ext cx="90281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Princeton  USC           uni-passau                            sap    cisco  microsoft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84150" y="5676900"/>
            <a:ext cx="61182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Cs                            fmi    rz                                 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533400" y="3429000"/>
            <a:ext cx="3733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1371600" y="3429000"/>
            <a:ext cx="2895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H="1">
            <a:off x="2209800" y="3505200"/>
            <a:ext cx="1981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3276600" y="3505200"/>
            <a:ext cx="990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4419600" y="3429000"/>
            <a:ext cx="3276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381000" y="4343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533400" y="4343400"/>
            <a:ext cx="838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381000" y="5181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3124200" y="42672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2895600" y="51816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3200400" y="51816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6400800" y="4267200"/>
            <a:ext cx="1600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7239000" y="4267200"/>
            <a:ext cx="838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>
            <a:off x="8001000" y="4267200"/>
            <a:ext cx="76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>
            <a:off x="4343400" y="35052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>
            <a:off x="4419600" y="3505200"/>
            <a:ext cx="762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>
            <a:off x="4419600" y="3505200"/>
            <a:ext cx="1447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>
            <a:off x="4419600" y="34290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1752600" y="6400800"/>
            <a:ext cx="5611813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Dodgers -- </a:t>
            </a:r>
            <a:r>
              <a:rPr lang="de-DE">
                <a:solidFill>
                  <a:schemeClr val="accent1"/>
                </a:solidFill>
              </a:rPr>
              <a:t>132.231.10.1  und 132.231.1.200</a:t>
            </a:r>
            <a:endParaRPr lang="de-DE"/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>
            <a:off x="2590800" y="6096000"/>
            <a:ext cx="3048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1752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4038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50292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5" name="AutoShape 31"/>
          <p:cNvSpPr>
            <a:spLocks noChangeArrowheads="1"/>
          </p:cNvSpPr>
          <p:nvPr/>
        </p:nvSpPr>
        <p:spPr bwMode="auto">
          <a:xfrm>
            <a:off x="6019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6" name="AutoShape 32"/>
          <p:cNvSpPr>
            <a:spLocks noChangeArrowheads="1"/>
          </p:cNvSpPr>
          <p:nvPr/>
        </p:nvSpPr>
        <p:spPr bwMode="auto">
          <a:xfrm>
            <a:off x="6781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7" name="AutoShape 33"/>
          <p:cNvSpPr>
            <a:spLocks noChangeArrowheads="1"/>
          </p:cNvSpPr>
          <p:nvPr/>
        </p:nvSpPr>
        <p:spPr bwMode="auto">
          <a:xfrm>
            <a:off x="9144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8" name="AutoShape 34"/>
          <p:cNvSpPr>
            <a:spLocks noChangeArrowheads="1"/>
          </p:cNvSpPr>
          <p:nvPr/>
        </p:nvSpPr>
        <p:spPr bwMode="auto">
          <a:xfrm>
            <a:off x="33528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0" y="2819400"/>
            <a:ext cx="8839200" cy="15240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2438400" y="3962400"/>
            <a:ext cx="1676400" cy="1219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1828800" y="4800600"/>
            <a:ext cx="2209800" cy="2057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0AD6-4E86-4B79-8BEE-E6F9F3C6766B}" type="slidenum">
              <a:rPr lang="en-US"/>
              <a:pPr/>
              <a:t>96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Domain Namen --- IP-Nr</a:t>
            </a:r>
            <a:br>
              <a:rPr lang="de-DE"/>
            </a:br>
            <a:r>
              <a:rPr lang="de-DE"/>
              <a:t>Nameserver DNS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1349375"/>
          </a:xfrm>
        </p:spPr>
        <p:txBody>
          <a:bodyPr/>
          <a:lstStyle/>
          <a:p>
            <a:r>
              <a:rPr lang="de-DE"/>
              <a:t>ICANN: Internet Corporation for Assigned Names and Numbers</a:t>
            </a:r>
          </a:p>
          <a:p>
            <a:endParaRPr lang="de-DE"/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 flipH="1">
            <a:off x="4343400" y="3048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3813" y="3886200"/>
            <a:ext cx="8655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Edu     us        uk           de          mil       gov      org     net        com  ...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-190500" y="4762500"/>
            <a:ext cx="90281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Princeton  USC           uni-passau                            sap    cisco  microsoft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84150" y="5676900"/>
            <a:ext cx="61182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Cs                            fmi    rz                                 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533400" y="3429000"/>
            <a:ext cx="3733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>
            <a:off x="1371600" y="3429000"/>
            <a:ext cx="2895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 flipH="1">
            <a:off x="2209800" y="3505200"/>
            <a:ext cx="1981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>
            <a:off x="3276600" y="3505200"/>
            <a:ext cx="990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4419600" y="3429000"/>
            <a:ext cx="3276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381000" y="4343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533400" y="4343400"/>
            <a:ext cx="838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>
            <a:off x="381000" y="5181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>
            <a:off x="3124200" y="42672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H="1">
            <a:off x="2895600" y="51816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3200400" y="51816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flipH="1">
            <a:off x="6400800" y="4267200"/>
            <a:ext cx="1600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H="1">
            <a:off x="7239000" y="4267200"/>
            <a:ext cx="838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8001000" y="4267200"/>
            <a:ext cx="762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4343400" y="35052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>
            <a:off x="4419600" y="3505200"/>
            <a:ext cx="762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4419600" y="3505200"/>
            <a:ext cx="14478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4419600" y="34290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1752600" y="6400800"/>
            <a:ext cx="5611813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Dodgers -- </a:t>
            </a:r>
            <a:r>
              <a:rPr lang="de-DE">
                <a:solidFill>
                  <a:schemeClr val="accent1"/>
                </a:solidFill>
              </a:rPr>
              <a:t>132.231.10.1  und 132.231.1.200</a:t>
            </a:r>
            <a:endParaRPr lang="de-DE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 flipH="1">
            <a:off x="2590800" y="6096000"/>
            <a:ext cx="3048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2" name="AutoShape 28"/>
          <p:cNvSpPr>
            <a:spLocks noChangeArrowheads="1"/>
          </p:cNvSpPr>
          <p:nvPr/>
        </p:nvSpPr>
        <p:spPr bwMode="auto">
          <a:xfrm>
            <a:off x="1752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3" name="AutoShape 29"/>
          <p:cNvSpPr>
            <a:spLocks noChangeArrowheads="1"/>
          </p:cNvSpPr>
          <p:nvPr/>
        </p:nvSpPr>
        <p:spPr bwMode="auto">
          <a:xfrm>
            <a:off x="40386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4" name="AutoShape 30"/>
          <p:cNvSpPr>
            <a:spLocks noChangeArrowheads="1"/>
          </p:cNvSpPr>
          <p:nvPr/>
        </p:nvSpPr>
        <p:spPr bwMode="auto">
          <a:xfrm>
            <a:off x="50292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5" name="AutoShape 31"/>
          <p:cNvSpPr>
            <a:spLocks noChangeArrowheads="1"/>
          </p:cNvSpPr>
          <p:nvPr/>
        </p:nvSpPr>
        <p:spPr bwMode="auto">
          <a:xfrm>
            <a:off x="6019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6" name="AutoShape 32"/>
          <p:cNvSpPr>
            <a:spLocks noChangeArrowheads="1"/>
          </p:cNvSpPr>
          <p:nvPr/>
        </p:nvSpPr>
        <p:spPr bwMode="auto">
          <a:xfrm>
            <a:off x="67818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7" name="AutoShape 33"/>
          <p:cNvSpPr>
            <a:spLocks noChangeArrowheads="1"/>
          </p:cNvSpPr>
          <p:nvPr/>
        </p:nvSpPr>
        <p:spPr bwMode="auto">
          <a:xfrm>
            <a:off x="914400" y="4267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8" name="AutoShape 34"/>
          <p:cNvSpPr>
            <a:spLocks noChangeArrowheads="1"/>
          </p:cNvSpPr>
          <p:nvPr/>
        </p:nvSpPr>
        <p:spPr bwMode="auto">
          <a:xfrm>
            <a:off x="33528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0" y="2819400"/>
            <a:ext cx="8839200" cy="15240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2438400" y="3962400"/>
            <a:ext cx="1676400" cy="12192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1828800" y="4800600"/>
            <a:ext cx="2209800" cy="2057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2" name="AutoShape 38"/>
          <p:cNvSpPr>
            <a:spLocks noChangeArrowheads="1"/>
          </p:cNvSpPr>
          <p:nvPr/>
        </p:nvSpPr>
        <p:spPr bwMode="auto">
          <a:xfrm>
            <a:off x="6096000" y="838200"/>
            <a:ext cx="2286000" cy="1066800"/>
          </a:xfrm>
          <a:prstGeom prst="wedgeRoundRectCallout">
            <a:avLst>
              <a:gd name="adj1" fmla="val -47083"/>
              <a:gd name="adj2" fmla="val 155653"/>
              <a:gd name="adj3" fmla="val 16667"/>
            </a:avLst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A.root-servers.net</a:t>
            </a:r>
          </a:p>
          <a:p>
            <a:r>
              <a:rPr lang="de-DE"/>
              <a:t>198.41.0.4</a:t>
            </a:r>
          </a:p>
        </p:txBody>
      </p:sp>
      <p:sp>
        <p:nvSpPr>
          <p:cNvPr id="123944" name="AutoShape 40"/>
          <p:cNvSpPr>
            <a:spLocks noChangeArrowheads="1"/>
          </p:cNvSpPr>
          <p:nvPr/>
        </p:nvSpPr>
        <p:spPr bwMode="auto">
          <a:xfrm>
            <a:off x="6553200" y="5181600"/>
            <a:ext cx="2286000" cy="685800"/>
          </a:xfrm>
          <a:prstGeom prst="wedgeRoundRectCallout">
            <a:avLst>
              <a:gd name="adj1" fmla="val -163750"/>
              <a:gd name="adj2" fmla="val -207870"/>
              <a:gd name="adj3" fmla="val 16667"/>
            </a:avLst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DNS.DENIC.DE</a:t>
            </a:r>
          </a:p>
          <a:p>
            <a:r>
              <a:rPr lang="de-DE"/>
              <a:t>194.246.96.79</a:t>
            </a:r>
          </a:p>
        </p:txBody>
      </p:sp>
      <p:sp>
        <p:nvSpPr>
          <p:cNvPr id="123945" name="AutoShape 41"/>
          <p:cNvSpPr>
            <a:spLocks noChangeArrowheads="1"/>
          </p:cNvSpPr>
          <p:nvPr/>
        </p:nvSpPr>
        <p:spPr bwMode="auto">
          <a:xfrm>
            <a:off x="4114800" y="5791200"/>
            <a:ext cx="2895600" cy="685800"/>
          </a:xfrm>
          <a:prstGeom prst="wedgeRoundRectCallout">
            <a:avLst>
              <a:gd name="adj1" fmla="val -62611"/>
              <a:gd name="adj2" fmla="val -100463"/>
              <a:gd name="adj3" fmla="val 16667"/>
            </a:avLst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Yoda.fmi.uni-passau.de</a:t>
            </a:r>
          </a:p>
          <a:p>
            <a:r>
              <a:rPr lang="de-DE"/>
              <a:t>132.231.1.30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10CC-7B7E-487F-A32F-79245634DDBD}" type="slidenum">
              <a:rPr lang="en-US"/>
              <a:pPr/>
              <a:t>97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Name-Server-Hierarchie</a:t>
            </a:r>
          </a:p>
        </p:txBody>
      </p:sp>
      <p:graphicFrame>
        <p:nvGraphicFramePr>
          <p:cNvPr id="130052" name="Object 4"/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292225"/>
          <a:ext cx="9144000" cy="390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MS Org Chart" r:id="rId4" imgW="8178480" imgH="2152440" progId="">
                  <p:embed followColorScheme="full"/>
                </p:oleObj>
              </mc:Choice>
              <mc:Fallback>
                <p:oleObj name="MS Org Chart" r:id="rId4" imgW="8178480" imgH="2152440" progId="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2225"/>
                        <a:ext cx="9144000" cy="390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EAC6-CA00-4B1E-A6CB-C9AB31332017}" type="slidenum">
              <a:rPr lang="en-US"/>
              <a:pPr/>
              <a:t>98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/>
              <a:t>Fehlertoleranz: Redundanz/Replikation der DNS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172200" y="45720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2362200" y="22098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514600" y="23622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2667000" y="25146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2819400" y="26670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Root name </a:t>
            </a:r>
          </a:p>
          <a:p>
            <a:r>
              <a:rPr lang="de-DE"/>
              <a:t>Server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324600" y="47244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477000" y="4876800"/>
            <a:ext cx="2057400" cy="14478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Name Server </a:t>
            </a:r>
          </a:p>
          <a:p>
            <a:r>
              <a:rPr lang="de-DE"/>
              <a:t>für .de</a:t>
            </a:r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4876800" y="3886200"/>
            <a:ext cx="1676400" cy="685800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D963-3429-47FE-BB00-1D7D83D24F14}" type="slidenum">
              <a:rPr lang="en-US"/>
              <a:pPr/>
              <a:t>99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1143000"/>
          </a:xfrm>
        </p:spPr>
        <p:txBody>
          <a:bodyPr/>
          <a:lstStyle/>
          <a:p>
            <a:r>
              <a:rPr lang="de-DE"/>
              <a:t>Namensauflösung</a:t>
            </a:r>
            <a:br>
              <a:rPr lang="de-DE"/>
            </a:br>
            <a:r>
              <a:rPr lang="de-DE"/>
              <a:t>Name Resolution</a:t>
            </a:r>
            <a:br>
              <a:rPr lang="de-DE"/>
            </a:br>
            <a:endParaRPr lang="de-DE"/>
          </a:p>
        </p:txBody>
      </p:sp>
      <p:sp>
        <p:nvSpPr>
          <p:cNvPr id="125955" name="Oval 3"/>
          <p:cNvSpPr>
            <a:spLocks noChangeArrowheads="1"/>
          </p:cNvSpPr>
          <p:nvPr/>
        </p:nvSpPr>
        <p:spPr bwMode="auto">
          <a:xfrm>
            <a:off x="228600" y="2133600"/>
            <a:ext cx="19812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Client</a:t>
            </a:r>
          </a:p>
          <a:p>
            <a:r>
              <a:rPr lang="de-DE"/>
              <a:t>(Netscape)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352800" y="2514600"/>
            <a:ext cx="1600200" cy="3200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Lokaler </a:t>
            </a:r>
          </a:p>
          <a:p>
            <a:r>
              <a:rPr lang="de-DE"/>
              <a:t>Nameserver</a:t>
            </a:r>
          </a:p>
          <a:p>
            <a:endParaRPr lang="de-DE"/>
          </a:p>
          <a:p>
            <a:r>
              <a:rPr lang="de-DE"/>
              <a:t>(yoda.fmi.</a:t>
            </a:r>
          </a:p>
          <a:p>
            <a:r>
              <a:rPr lang="de-DE"/>
              <a:t>Uni-passau.</a:t>
            </a:r>
          </a:p>
          <a:p>
            <a:r>
              <a:rPr lang="de-DE"/>
              <a:t>De)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858000" y="1066800"/>
            <a:ext cx="16002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Root </a:t>
            </a:r>
          </a:p>
          <a:p>
            <a:r>
              <a:rPr lang="de-DE"/>
              <a:t>Nameserver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6934200" y="2743200"/>
            <a:ext cx="18288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Princeton.edu </a:t>
            </a:r>
          </a:p>
          <a:p>
            <a:r>
              <a:rPr lang="de-DE"/>
              <a:t>Nameserver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4953000" y="1371600"/>
            <a:ext cx="1905000" cy="1524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086600" y="4876800"/>
            <a:ext cx="2057400" cy="12954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/>
              <a:t>Cs.Princeton.edu</a:t>
            </a:r>
            <a:r>
              <a:rPr lang="de-DE"/>
              <a:t> </a:t>
            </a:r>
          </a:p>
          <a:p>
            <a:r>
              <a:rPr lang="de-DE"/>
              <a:t>Nameserver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 rot="-2322587">
            <a:off x="4648200" y="1676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H="1">
            <a:off x="4953000" y="1676400"/>
            <a:ext cx="1905000" cy="1524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 rot="-2322587">
            <a:off x="5284788" y="2225675"/>
            <a:ext cx="17272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princeton.edu,</a:t>
            </a:r>
          </a:p>
          <a:p>
            <a:r>
              <a:rPr lang="de-DE" sz="1800"/>
              <a:t>128.196.128.233</a:t>
            </a:r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 flipV="1">
            <a:off x="4953000" y="3429000"/>
            <a:ext cx="19812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 rot="-275014">
            <a:off x="4724400" y="3200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4953000" y="3733800"/>
            <a:ext cx="19812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 rot="-275014">
            <a:off x="4724400" y="3200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 rot="-275014">
            <a:off x="5181600" y="3733800"/>
            <a:ext cx="17399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cs.princeton.edu,</a:t>
            </a:r>
          </a:p>
          <a:p>
            <a:r>
              <a:rPr lang="de-DE" sz="1800"/>
              <a:t>192.12.69.5</a:t>
            </a:r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4953000" y="5029200"/>
            <a:ext cx="213360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 rot="390407">
            <a:off x="4876800" y="4724400"/>
            <a:ext cx="2235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www.cs.princeton.edu</a:t>
            </a:r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H="1" flipV="1">
            <a:off x="4953000" y="5562600"/>
            <a:ext cx="213360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 rot="390407">
            <a:off x="4495800" y="5562600"/>
            <a:ext cx="2895600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 dirty="0">
                <a:solidFill>
                  <a:srgbClr val="33CC33"/>
                </a:solidFill>
              </a:rPr>
              <a:t>Alias:</a:t>
            </a:r>
            <a:r>
              <a:rPr lang="de-DE" sz="1800" dirty="0"/>
              <a:t> www.cs.princeton.edu,</a:t>
            </a:r>
          </a:p>
          <a:p>
            <a:r>
              <a:rPr lang="de-DE" sz="1800" dirty="0"/>
              <a:t>128.112.136.7</a:t>
            </a:r>
          </a:p>
          <a:p>
            <a:r>
              <a:rPr lang="de-DE" sz="1800" dirty="0" err="1">
                <a:solidFill>
                  <a:srgbClr val="33CC33"/>
                </a:solidFill>
              </a:rPr>
              <a:t>name</a:t>
            </a:r>
            <a:r>
              <a:rPr lang="de-DE" sz="1800" dirty="0">
                <a:solidFill>
                  <a:srgbClr val="33CC33"/>
                </a:solidFill>
              </a:rPr>
              <a:t>:</a:t>
            </a:r>
            <a:r>
              <a:rPr lang="de-DE" sz="1800" dirty="0"/>
              <a:t> glia.cs.princeton.edu</a:t>
            </a:r>
          </a:p>
        </p:txBody>
      </p:sp>
      <p:cxnSp>
        <p:nvCxnSpPr>
          <p:cNvPr id="125976" name="AutoShape 24"/>
          <p:cNvCxnSpPr>
            <a:cxnSpLocks noChangeShapeType="1"/>
            <a:stCxn id="125955" idx="0"/>
            <a:endCxn id="125956" idx="0"/>
          </p:cNvCxnSpPr>
          <p:nvPr/>
        </p:nvCxnSpPr>
        <p:spPr bwMode="auto">
          <a:xfrm rot="5400000" flipV="1">
            <a:off x="2495550" y="838200"/>
            <a:ext cx="381000" cy="2933700"/>
          </a:xfrm>
          <a:prstGeom prst="curvedConnector3">
            <a:avLst>
              <a:gd name="adj1" fmla="val -55000"/>
            </a:avLst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</p:cxnSp>
      <p:sp>
        <p:nvSpPr>
          <p:cNvPr id="125978" name="Text Box 26"/>
          <p:cNvSpPr txBox="1">
            <a:spLocks noChangeArrowheads="1"/>
          </p:cNvSpPr>
          <p:nvPr/>
        </p:nvSpPr>
        <p:spPr bwMode="auto">
          <a:xfrm rot="259214">
            <a:off x="1219200" y="1295400"/>
            <a:ext cx="29432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www.cs</a:t>
            </a:r>
            <a:r>
              <a:rPr lang="de-DE" sz="3200"/>
              <a:t>.</a:t>
            </a:r>
            <a:r>
              <a:rPr lang="de-DE"/>
              <a:t>princeton.edu</a:t>
            </a:r>
            <a:endParaRPr lang="de-DE" sz="1800"/>
          </a:p>
        </p:txBody>
      </p:sp>
      <p:cxnSp>
        <p:nvCxnSpPr>
          <p:cNvPr id="125979" name="AutoShape 27"/>
          <p:cNvCxnSpPr>
            <a:cxnSpLocks noChangeShapeType="1"/>
            <a:stCxn id="125956" idx="2"/>
            <a:endCxn id="125955" idx="4"/>
          </p:cNvCxnSpPr>
          <p:nvPr/>
        </p:nvCxnSpPr>
        <p:spPr bwMode="auto">
          <a:xfrm rot="16200000" flipV="1">
            <a:off x="1619250" y="3200400"/>
            <a:ext cx="2133600" cy="2933700"/>
          </a:xfrm>
          <a:prstGeom prst="curvedConnector3">
            <a:avLst>
              <a:gd name="adj1" fmla="val -12727"/>
            </a:avLst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</p:cxn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1295400" y="4191000"/>
            <a:ext cx="1936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128.112.136.7</a:t>
            </a:r>
            <a:endParaRPr lang="de-DE" sz="1800"/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7467600" y="4495800"/>
            <a:ext cx="12700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 dirty="0"/>
              <a:t>192.12.69.5</a:t>
            </a: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6981825" y="2438400"/>
            <a:ext cx="17272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1800"/>
              <a:t>128.196.128.233</a:t>
            </a:r>
          </a:p>
        </p:txBody>
      </p:sp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6934200" y="609600"/>
            <a:ext cx="1479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198.41.0.4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4398</Words>
  <Application>Microsoft Macintosh PowerPoint</Application>
  <PresentationFormat>Bildschirmpräsentation (4:3)</PresentationFormat>
  <Paragraphs>1345</Paragraphs>
  <Slides>128</Slides>
  <Notes>119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128</vt:i4>
      </vt:variant>
    </vt:vector>
  </HeadingPairs>
  <TitlesOfParts>
    <vt:vector size="134" baseType="lpstr">
      <vt:lpstr>Modernes Portrait</vt:lpstr>
      <vt:lpstr>Office-Design</vt:lpstr>
      <vt:lpstr>Clip</vt:lpstr>
      <vt:lpstr>Dokument</vt:lpstr>
      <vt:lpstr>Formel</vt:lpstr>
      <vt:lpstr>MS Org Chart</vt:lpstr>
      <vt:lpstr>Informationssysteme: Verteilte und Web-Datenbanken </vt:lpstr>
      <vt:lpstr>PowerPoint-Präsentation</vt:lpstr>
      <vt:lpstr>Literatur</vt:lpstr>
      <vt:lpstr>Gliederung</vt:lpstr>
      <vt:lpstr>Gegenläufige Trends</vt:lpstr>
      <vt:lpstr>Integration von Datenbanksystemen/ Informationssystemen</vt:lpstr>
      <vt:lpstr>Weiträumig verteilte Datenbanken</vt:lpstr>
      <vt:lpstr>Problemstellungen von weiträumig verteilten Informationssystemen</vt:lpstr>
      <vt:lpstr>Lokal verteilte Datenbanken</vt:lpstr>
      <vt:lpstr>Lokal Verteilte Datenbanksysteme</vt:lpstr>
      <vt:lpstr>„Gespiegelte“ Datenbank-Systeme: Ausfallsicherheit</vt:lpstr>
      <vt:lpstr>Kommunikation in verteilten Informationssystemen</vt:lpstr>
      <vt:lpstr>Konventionell realisierte verteilte Informationssysteme</vt:lpstr>
      <vt:lpstr>Kommunikation in verteilten Informationssystemen</vt:lpstr>
      <vt:lpstr>Echtes verteiltes Datenbanksystem</vt:lpstr>
      <vt:lpstr>Grobarchitektur eines verteilten Datenbanksystems</vt:lpstr>
      <vt:lpstr>Schema-Integration bei homogenen, eng integrierten vDBMS</vt:lpstr>
      <vt:lpstr>Charakteristische Eigenschaften: Homogene, eng integr. vDBMS</vt:lpstr>
      <vt:lpstr>Charakteristische Eigenschaften: Homogene, eng integr. vDBMS</vt:lpstr>
      <vt:lpstr>Schema-Integration bei föderierten verteilten Datenbanken</vt:lpstr>
      <vt:lpstr>Eigenschaften föderierter verteilter Datenbanken</vt:lpstr>
      <vt:lpstr>Charakteristische Eigenschaften: Föderierte verteilte DBMS</vt:lpstr>
      <vt:lpstr>Charakteristische Eigenschaften: Föderierte verteilte DBMS</vt:lpstr>
      <vt:lpstr>Offene Multi-Datenbanksysteme</vt:lpstr>
      <vt:lpstr>Offene Multi-Datenbanksysteme (2)</vt:lpstr>
      <vt:lpstr>Anfragebearbeitung im  Middleware System</vt:lpstr>
      <vt:lpstr>Goal: Ubiquitous, Open Query Processing Capabilities</vt:lpstr>
      <vt:lpstr>ObjectGlobe: Ubiquitous, Open Query Processing Capabilities</vt:lpstr>
      <vt:lpstr>Charakteristische Eigenschaften: Offene Multi-Datenbanksysteme</vt:lpstr>
      <vt:lpstr>Charakteristische Eigenschaften: Offene Multi-Datenbanksysteme</vt:lpstr>
      <vt:lpstr>Klassifikation verteilter DBMS</vt:lpstr>
      <vt:lpstr>Abgrenzung: Verteilte Datenbank -Verteiltes Dateisystem</vt:lpstr>
      <vt:lpstr>Client/Server-Datenbanksysteme</vt:lpstr>
      <vt:lpstr>Unterschiedliche CS-Ausprägungsformen</vt:lpstr>
      <vt:lpstr>Unterschiedliche CS-Ausprägungsformen (2)</vt:lpstr>
      <vt:lpstr>Client/Server: Ingenieurwissen-schaftliche Anwendungen</vt:lpstr>
      <vt:lpstr>Dreistufige Client/Server-Architektur (3 Tier, SAP R/3)</vt:lpstr>
      <vt:lpstr>Überblick: Computernetze</vt:lpstr>
      <vt:lpstr>Ethernet-Netzwerktopologie</vt:lpstr>
      <vt:lpstr>CSMA/CD: Carrier Sense Multiple Access w/ Collision Detect</vt:lpstr>
      <vt:lpstr>Ethernet: Kollisionserkennung</vt:lpstr>
      <vt:lpstr>Nach Kollisionserkennung ... </vt:lpstr>
      <vt:lpstr>Ethernet Transceiver und Adaptor</vt:lpstr>
      <vt:lpstr>Ethernet Repeater</vt:lpstr>
      <vt:lpstr>Ethernet Frame</vt:lpstr>
      <vt:lpstr>Leistung von Ethernet</vt:lpstr>
      <vt:lpstr>1 Gb/s switched Ethernet</vt:lpstr>
      <vt:lpstr>Stand der Technik</vt:lpstr>
      <vt:lpstr>Tokenring-Netzwerke</vt:lpstr>
      <vt:lpstr>Nachrichtenaustausch über Tokenring</vt:lpstr>
      <vt:lpstr>Nachrichtenaustausch über Tokenring: early token release</vt:lpstr>
      <vt:lpstr>Token-Freigabe:      Delayed    versus   Early</vt:lpstr>
      <vt:lpstr>Leistungsgarantien</vt:lpstr>
      <vt:lpstr>Fehlertoleranz gegen Rechnerausfall</vt:lpstr>
      <vt:lpstr>FDDI Doppelring Fiber Distributed Data Interface</vt:lpstr>
      <vt:lpstr>FDDI: Fehlertoleranz</vt:lpstr>
      <vt:lpstr>Doppelring: normale Op.           Fehlerbehandlung</vt:lpstr>
      <vt:lpstr>Leistungs-Kennzahlen FDDI</vt:lpstr>
      <vt:lpstr>ATM: Asynchronous Transfer Mode</vt:lpstr>
      <vt:lpstr>ATM: Asynchronous Transfer Mode: virtueller Leitungsaufbau</vt:lpstr>
      <vt:lpstr>ATM: Asynchronous Transfer Mode: Cell Switching</vt:lpstr>
      <vt:lpstr>Infiniband</vt:lpstr>
      <vt:lpstr>TCP Kompatibilität mit IPoIB</vt:lpstr>
      <vt:lpstr>Durchsatz TCP über Infiniband</vt:lpstr>
      <vt:lpstr>Kosten von TCP</vt:lpstr>
      <vt:lpstr>TCP Datentransfer</vt:lpstr>
      <vt:lpstr>Lösung: RDMA</vt:lpstr>
      <vt:lpstr>RDMA Datentransfer</vt:lpstr>
      <vt:lpstr>Durchsatz RDMA über Infiniband</vt:lpstr>
      <vt:lpstr>ScyPer Cluster</vt:lpstr>
      <vt:lpstr>Leistungs-Kennzahlen: Bandbreite/Verzögerung</vt:lpstr>
      <vt:lpstr>Leistungskennzahlen eines Netzwerks</vt:lpstr>
      <vt:lpstr>Leistungskennzahlen</vt:lpstr>
      <vt:lpstr>Leistungskennzahlen</vt:lpstr>
      <vt:lpstr>Leistungskennzahlen</vt:lpstr>
      <vt:lpstr>Leistungskennzahlen: Kb versus KB, Mb versus MB</vt:lpstr>
      <vt:lpstr>Leistungskennzahlen</vt:lpstr>
      <vt:lpstr>Leistungskennzahlen: Effekt einer Bandbreitenerhöhung</vt:lpstr>
      <vt:lpstr>Zusammenhang zwischen Bandbreite und Latenz</vt:lpstr>
      <vt:lpstr>Verbindung von Netzwerken: Inter-Networking</vt:lpstr>
      <vt:lpstr>Inter-Networking</vt:lpstr>
      <vt:lpstr>Verkapselung von Nachrichten</vt:lpstr>
      <vt:lpstr>Verkapselung von Nachrichten</vt:lpstr>
      <vt:lpstr>ISO/OSI Netzwerk-Schichten- Architektur (Open System Interconnection)</vt:lpstr>
      <vt:lpstr>ISO/OSI-Schichtenarchitektur</vt:lpstr>
      <vt:lpstr>ISO/OSI-Schichtenarchitektur</vt:lpstr>
      <vt:lpstr>ISO/OSI-Schichtenarchitektur</vt:lpstr>
      <vt:lpstr>ISO/OSI-Schichtenarchitektur</vt:lpstr>
      <vt:lpstr>Internet Protokoll-Graph</vt:lpstr>
      <vt:lpstr>Sanduhr-Architektur</vt:lpstr>
      <vt:lpstr>Internet-Protokoll</vt:lpstr>
      <vt:lpstr>IP Paket-Header-Format</vt:lpstr>
      <vt:lpstr>IP-Adressen (IPv4: 32 Bit)</vt:lpstr>
      <vt:lpstr>Domain Namen --- IP-Nr</vt:lpstr>
      <vt:lpstr>Domain Namen --- IP-Nr Nameserver DNS</vt:lpstr>
      <vt:lpstr>Domain Namen --- IP-Nr Nameserver DNS</vt:lpstr>
      <vt:lpstr>Name-Server-Hierarchie</vt:lpstr>
      <vt:lpstr>Fehlertoleranz: Redundanz/Replikation der DNS</vt:lpstr>
      <vt:lpstr>Namensauflösung Name Resolution </vt:lpstr>
      <vt:lpstr>Namensauflösung Name Resolution </vt:lpstr>
      <vt:lpstr>IP Version 6 (IPv6)</vt:lpstr>
      <vt:lpstr>Packet Switching</vt:lpstr>
      <vt:lpstr>Inter-Networking</vt:lpstr>
      <vt:lpstr>Transfer von H1 nach H8</vt:lpstr>
      <vt:lpstr>Transfer von H1 nach H8</vt:lpstr>
      <vt:lpstr>Best Effort-Prinzip</vt:lpstr>
      <vt:lpstr>End to End Protokolle</vt:lpstr>
      <vt:lpstr>UDP</vt:lpstr>
      <vt:lpstr>TCP: Schreiben und Lesen</vt:lpstr>
      <vt:lpstr>Three-Way-Handshake für Verbindungsaufbau</vt:lpstr>
      <vt:lpstr>Kommunikation zwischen Sender/Empfänger</vt:lpstr>
      <vt:lpstr>Sliding Window Technik</vt:lpstr>
      <vt:lpstr>Sliding Window Technik</vt:lpstr>
      <vt:lpstr>Sliding Window Technik</vt:lpstr>
      <vt:lpstr>Sliding Window Technik: Paket 4 gehe verloren</vt:lpstr>
      <vt:lpstr>Richtige Größe des Fensters/Windows</vt:lpstr>
      <vt:lpstr>Fenstergrößen-Bestimmung </vt:lpstr>
      <vt:lpstr>Fenstergrößen-Bestimmung </vt:lpstr>
      <vt:lpstr>Vorgehensweise bei der Fenstergrößen-Bestimmung</vt:lpstr>
      <vt:lpstr>Vorgehensweise bei der Fenstergrößen-Bestimmung</vt:lpstr>
      <vt:lpstr>Vorgehensweise bei der Fenstergrößen-Bestimmung</vt:lpstr>
      <vt:lpstr>Virtual Private Network/ Tunneling</vt:lpstr>
      <vt:lpstr>Wireless Networks Kabellose Netzwerke</vt:lpstr>
      <vt:lpstr>Wireless Networks Kabellose Netzwerke</vt:lpstr>
      <vt:lpstr>Wireless LAN / IEEE 802.11</vt:lpstr>
      <vt:lpstr>Wireless LAN / IEEE 802.11</vt:lpstr>
      <vt:lpstr>Wireless LAN / IEEE 802.11</vt:lpstr>
      <vt:lpstr>Wireless LAN / IEEE 802.11</vt:lpstr>
    </vt:vector>
  </TitlesOfParts>
  <Company>Lehrstuhl Kemper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Verteilte und Parallele Datenbankverwaltungssysteme </dc:title>
  <dc:creator>Professor Kemper</dc:creator>
  <cp:lastModifiedBy>Alfons Kemper</cp:lastModifiedBy>
  <cp:revision>41</cp:revision>
  <cp:lastPrinted>2000-05-10T14:38:33Z</cp:lastPrinted>
  <dcterms:created xsi:type="dcterms:W3CDTF">2000-05-11T09:44:18Z</dcterms:created>
  <dcterms:modified xsi:type="dcterms:W3CDTF">2014-10-14T12:15:39Z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kemper@db.fmi.uni-passau.deb</vt:lpwstr>
  </property>
  <property fmtid="{D5CDD505-2E9C-101B-9397-08002B2CF9AE}" pid="8" name="HomePage">
    <vt:lpwstr>http://www.db.fmi.uni-passau.de/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C:\Eigene Dateien\kemper\VDBMS\HTML</vt:lpwstr>
  </property>
</Properties>
</file>