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2.bin" ContentType="application/vnd.openxmlformats-officedocument.oleObject"/>
  <Override PartName="/ppt/notesSlides/notesSlide8.xml" ContentType="application/vnd.openxmlformats-officedocument.presentationml.notesSlide+xml"/>
  <Override PartName="/ppt/embeddings/oleObject13.bin" ContentType="application/vnd.openxmlformats-officedocument.oleObject"/>
  <Override PartName="/ppt/notesSlides/notesSlide9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0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1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2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5.xml" ContentType="application/vnd.openxmlformats-officedocument.presentationml.notesSlide+xml"/>
  <Override PartName="/ppt/embeddings/oleObject25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26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27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28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29.bin" ContentType="application/vnd.openxmlformats-officedocument.oleObject"/>
  <Override PartName="/ppt/notesSlides/notesSlide24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25.xml" ContentType="application/vnd.openxmlformats-officedocument.presentationml.notesSlide+xml"/>
  <Override PartName="/ppt/embeddings/oleObject32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44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45.xml" ContentType="application/vnd.openxmlformats-officedocument.presentationml.notesSlide+xml"/>
  <Override PartName="/ppt/embeddings/oleObject38.bin" ContentType="application/vnd.openxmlformats-officedocument.oleObject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embeddings/oleObject39.bin" ContentType="application/vnd.openxmlformats-officedocument.oleObject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embeddings/oleObject40.bin" ContentType="application/vnd.openxmlformats-officedocument.oleObject"/>
  <Override PartName="/ppt/notesSlides/notesSlide51.xml" ContentType="application/vnd.openxmlformats-officedocument.presentationml.notesSlide+xml"/>
  <Override PartName="/ppt/embeddings/oleObject41.bin" ContentType="application/vnd.openxmlformats-officedocument.oleObject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62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63.xml" ContentType="application/vnd.openxmlformats-officedocument.presentationml.notesSlide+xml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64.xml" ContentType="application/vnd.openxmlformats-officedocument.presentationml.notesSlide+xml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notesSlides/notesSlide65.xml" ContentType="application/vnd.openxmlformats-officedocument.presentationml.notesSlide+xml"/>
  <Override PartName="/ppt/embeddings/oleObject56.bin" ContentType="application/vnd.openxmlformats-officedocument.oleObject"/>
  <Override PartName="/ppt/notesSlides/notesSlide66.xml" ContentType="application/vnd.openxmlformats-officedocument.presentationml.notesSlide+xml"/>
  <Override PartName="/ppt/embeddings/oleObject57.bin" ContentType="application/vnd.openxmlformats-officedocument.oleObject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notesSlides/notesSlide79.xml" ContentType="application/vnd.openxmlformats-officedocument.presentationml.notesSlide+xml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80.xml" ContentType="application/vnd.openxmlformats-officedocument.presentationml.notesSlide+xml"/>
  <Override PartName="/ppt/embeddings/oleObject64.bin" ContentType="application/vnd.openxmlformats-officedocument.oleObject"/>
  <Override PartName="/ppt/notesSlides/notesSlide81.xml" ContentType="application/vnd.openxmlformats-officedocument.presentationml.notesSlide+xml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notesSlides/notesSlide98.xml" ContentType="application/vnd.openxmlformats-officedocument.presentationml.notesSlide+xml"/>
  <Override PartName="/ppt/embeddings/oleObject71.bin" ContentType="application/vnd.openxmlformats-officedocument.oleObject"/>
  <Override PartName="/ppt/notesSlides/notesSlide99.xml" ContentType="application/vnd.openxmlformats-officedocument.presentationml.notesSlide+xml"/>
  <Override PartName="/ppt/embeddings/oleObject72.bin" ContentType="application/vnd.openxmlformats-officedocument.oleObject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embeddings/oleObject73.bin" ContentType="application/vnd.openxmlformats-officedocument.oleObject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51" r:id="rId1"/>
  </p:sldMasterIdLst>
  <p:notesMasterIdLst>
    <p:notesMasterId r:id="rId127"/>
  </p:notesMasterIdLst>
  <p:sldIdLst>
    <p:sldId id="262" r:id="rId2"/>
    <p:sldId id="264" r:id="rId3"/>
    <p:sldId id="263" r:id="rId4"/>
    <p:sldId id="265" r:id="rId5"/>
    <p:sldId id="266" r:id="rId6"/>
    <p:sldId id="257" r:id="rId7"/>
    <p:sldId id="267" r:id="rId8"/>
    <p:sldId id="268" r:id="rId9"/>
    <p:sldId id="269" r:id="rId10"/>
    <p:sldId id="270" r:id="rId11"/>
    <p:sldId id="271" r:id="rId12"/>
    <p:sldId id="272" r:id="rId13"/>
    <p:sldId id="258" r:id="rId14"/>
    <p:sldId id="307" r:id="rId15"/>
    <p:sldId id="273" r:id="rId16"/>
    <p:sldId id="274" r:id="rId17"/>
    <p:sldId id="394" r:id="rId18"/>
    <p:sldId id="275" r:id="rId19"/>
    <p:sldId id="297" r:id="rId20"/>
    <p:sldId id="276" r:id="rId21"/>
    <p:sldId id="298" r:id="rId22"/>
    <p:sldId id="379" r:id="rId23"/>
    <p:sldId id="277" r:id="rId24"/>
    <p:sldId id="278" r:id="rId25"/>
    <p:sldId id="279" r:id="rId26"/>
    <p:sldId id="306" r:id="rId27"/>
    <p:sldId id="380" r:id="rId28"/>
    <p:sldId id="381" r:id="rId29"/>
    <p:sldId id="382" r:id="rId30"/>
    <p:sldId id="383" r:id="rId31"/>
    <p:sldId id="384" r:id="rId32"/>
    <p:sldId id="385" r:id="rId33"/>
    <p:sldId id="31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299" r:id="rId43"/>
    <p:sldId id="283" r:id="rId44"/>
    <p:sldId id="280" r:id="rId45"/>
    <p:sldId id="284" r:id="rId46"/>
    <p:sldId id="285" r:id="rId47"/>
    <p:sldId id="286" r:id="rId48"/>
    <p:sldId id="288" r:id="rId49"/>
    <p:sldId id="300" r:id="rId50"/>
    <p:sldId id="301" r:id="rId51"/>
    <p:sldId id="302" r:id="rId52"/>
    <p:sldId id="357" r:id="rId53"/>
    <p:sldId id="358" r:id="rId54"/>
    <p:sldId id="359" r:id="rId55"/>
    <p:sldId id="259" r:id="rId56"/>
    <p:sldId id="303" r:id="rId57"/>
    <p:sldId id="304" r:id="rId58"/>
    <p:sldId id="305" r:id="rId59"/>
    <p:sldId id="395" r:id="rId60"/>
    <p:sldId id="289" r:id="rId61"/>
    <p:sldId id="290" r:id="rId62"/>
    <p:sldId id="292" r:id="rId63"/>
    <p:sldId id="291" r:id="rId64"/>
    <p:sldId id="293" r:id="rId65"/>
    <p:sldId id="294" r:id="rId66"/>
    <p:sldId id="295" r:id="rId67"/>
    <p:sldId id="296" r:id="rId68"/>
    <p:sldId id="316" r:id="rId69"/>
    <p:sldId id="317" r:id="rId70"/>
    <p:sldId id="332" r:id="rId71"/>
    <p:sldId id="318" r:id="rId72"/>
    <p:sldId id="320" r:id="rId73"/>
    <p:sldId id="322" r:id="rId74"/>
    <p:sldId id="321" r:id="rId75"/>
    <p:sldId id="323" r:id="rId76"/>
    <p:sldId id="324" r:id="rId77"/>
    <p:sldId id="333" r:id="rId78"/>
    <p:sldId id="327" r:id="rId79"/>
    <p:sldId id="329" r:id="rId80"/>
    <p:sldId id="330" r:id="rId81"/>
    <p:sldId id="328" r:id="rId82"/>
    <p:sldId id="340" r:id="rId83"/>
    <p:sldId id="334" r:id="rId84"/>
    <p:sldId id="336" r:id="rId85"/>
    <p:sldId id="337" r:id="rId86"/>
    <p:sldId id="338" r:id="rId87"/>
    <p:sldId id="339" r:id="rId88"/>
    <p:sldId id="335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61" r:id="rId106"/>
    <p:sldId id="360" r:id="rId107"/>
    <p:sldId id="364" r:id="rId108"/>
    <p:sldId id="365" r:id="rId109"/>
    <p:sldId id="362" r:id="rId110"/>
    <p:sldId id="396" r:id="rId111"/>
    <p:sldId id="363" r:id="rId112"/>
    <p:sldId id="366" r:id="rId113"/>
    <p:sldId id="397" r:id="rId114"/>
    <p:sldId id="367" r:id="rId115"/>
    <p:sldId id="368" r:id="rId116"/>
    <p:sldId id="369" r:id="rId117"/>
    <p:sldId id="370" r:id="rId118"/>
    <p:sldId id="371" r:id="rId119"/>
    <p:sldId id="372" r:id="rId120"/>
    <p:sldId id="373" r:id="rId121"/>
    <p:sldId id="374" r:id="rId122"/>
    <p:sldId id="375" r:id="rId123"/>
    <p:sldId id="376" r:id="rId124"/>
    <p:sldId id="377" r:id="rId125"/>
    <p:sldId id="378" r:id="rId126"/>
  </p:sldIdLst>
  <p:sldSz cx="9144000" cy="6858000" type="screen4x3"/>
  <p:notesSz cx="7756525" cy="11164888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33"/>
    <a:srgbClr val="B3ACA3"/>
    <a:srgbClr val="969696"/>
    <a:srgbClr val="66CCFF"/>
    <a:srgbClr val="33CC33"/>
    <a:srgbClr val="FF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0" autoAdjust="0"/>
    <p:restoredTop sz="94693" autoAdjust="0"/>
  </p:normalViewPr>
  <p:slideViewPr>
    <p:cSldViewPr>
      <p:cViewPr>
        <p:scale>
          <a:sx n="100" d="100"/>
          <a:sy n="100" d="100"/>
        </p:scale>
        <p:origin x="-5664" y="-2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notesMaster" Target="notesMasters/notesMaster1.xml"/><Relationship Id="rId128" Type="http://schemas.openxmlformats.org/officeDocument/2006/relationships/printerSettings" Target="printerSettings/printerSettings1.bin"/><Relationship Id="rId12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viewProps" Target="viewProps.xml"/><Relationship Id="rId131" Type="http://schemas.openxmlformats.org/officeDocument/2006/relationships/theme" Target="theme/theme1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wmf"/><Relationship Id="rId9" Type="http://schemas.openxmlformats.org/officeDocument/2006/relationships/image" Target="../media/image11.wmf"/><Relationship Id="rId10" Type="http://schemas.openxmlformats.org/officeDocument/2006/relationships/image" Target="../media/image12.wmf"/><Relationship Id="rId11" Type="http://schemas.openxmlformats.org/officeDocument/2006/relationships/image" Target="../media/image13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Relationship Id="rId3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1" Type="http://schemas.openxmlformats.org/officeDocument/2006/relationships/image" Target="../media/image46.wmf"/><Relationship Id="rId2" Type="http://schemas.openxmlformats.org/officeDocument/2006/relationships/image" Target="../media/image4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4" Type="http://schemas.openxmlformats.org/officeDocument/2006/relationships/image" Target="../media/image49.wmf"/><Relationship Id="rId1" Type="http://schemas.openxmlformats.org/officeDocument/2006/relationships/image" Target="../media/image46.wmf"/><Relationship Id="rId2" Type="http://schemas.openxmlformats.org/officeDocument/2006/relationships/image" Target="../media/image5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Relationship Id="rId2" Type="http://schemas.openxmlformats.org/officeDocument/2006/relationships/image" Target="../media/image48.wmf"/><Relationship Id="rId3" Type="http://schemas.openxmlformats.org/officeDocument/2006/relationships/image" Target="../media/image4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Relationship Id="rId2" Type="http://schemas.openxmlformats.org/officeDocument/2006/relationships/image" Target="../media/image51.wmf"/><Relationship Id="rId3" Type="http://schemas.openxmlformats.org/officeDocument/2006/relationships/image" Target="../media/image4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56.wmf"/><Relationship Id="rId3" Type="http://schemas.openxmlformats.org/officeDocument/2006/relationships/image" Target="../media/image5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56.wmf"/><Relationship Id="rId3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9.wmf"/><Relationship Id="rId1" Type="http://schemas.openxmlformats.org/officeDocument/2006/relationships/image" Target="../media/image31.wmf"/><Relationship Id="rId2" Type="http://schemas.openxmlformats.org/officeDocument/2006/relationships/image" Target="../media/image5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Relationship Id="rId2" Type="http://schemas.openxmlformats.org/officeDocument/2006/relationships/image" Target="../media/image6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3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623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112" tIns="54056" rIns="108112" bIns="54056" numCol="1" anchor="t" anchorCtr="0" compatLnSpc="1">
            <a:prstTxWarp prst="textNoShape">
              <a:avLst/>
            </a:prstTxWarp>
          </a:bodyPr>
          <a:lstStyle>
            <a:lvl1pPr algn="l" defTabSz="1081088">
              <a:defRPr sz="14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394200" y="0"/>
            <a:ext cx="33623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112" tIns="54056" rIns="108112" bIns="54056" numCol="1" anchor="t" anchorCtr="0" compatLnSpc="1">
            <a:prstTxWarp prst="textNoShape">
              <a:avLst/>
            </a:prstTxWarp>
          </a:bodyPr>
          <a:lstStyle>
            <a:lvl1pPr algn="r" defTabSz="1081088">
              <a:defRPr sz="14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7438" y="836613"/>
            <a:ext cx="5583237" cy="4187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33463" y="5303838"/>
            <a:ext cx="5689600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112" tIns="54056" rIns="108112" bIns="540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606088"/>
            <a:ext cx="33623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112" tIns="54056" rIns="108112" bIns="54056" numCol="1" anchor="b" anchorCtr="0" compatLnSpc="1">
            <a:prstTxWarp prst="textNoShape">
              <a:avLst/>
            </a:prstTxWarp>
          </a:bodyPr>
          <a:lstStyle>
            <a:lvl1pPr algn="l" defTabSz="1081088">
              <a:defRPr sz="14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394200" y="10606088"/>
            <a:ext cx="33623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112" tIns="54056" rIns="108112" bIns="54056" numCol="1" anchor="b" anchorCtr="0" compatLnSpc="1">
            <a:prstTxWarp prst="textNoShape">
              <a:avLst/>
            </a:prstTxWarp>
          </a:bodyPr>
          <a:lstStyle>
            <a:lvl1pPr algn="r" defTabSz="1081088">
              <a:defRPr sz="1400"/>
            </a:lvl1pPr>
          </a:lstStyle>
          <a:p>
            <a:fld id="{F08ACA34-3946-4707-B9BB-0367CB987EB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330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100</a:t>
            </a:fld>
            <a:endParaRPr lang="de-DE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101</a:t>
            </a:fld>
            <a:endParaRPr lang="de-DE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102</a:t>
            </a:fld>
            <a:endParaRPr lang="de-DE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103</a:t>
            </a:fld>
            <a:endParaRPr lang="de-DE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104</a:t>
            </a:fld>
            <a:endParaRPr lang="de-DE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105</a:t>
            </a:fld>
            <a:endParaRPr lang="de-DE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106</a:t>
            </a:fld>
            <a:endParaRPr lang="de-DE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107</a:t>
            </a:fld>
            <a:endParaRPr lang="de-DE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108</a:t>
            </a:fld>
            <a:endParaRPr lang="de-DE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109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110</a:t>
            </a:fld>
            <a:endParaRPr lang="de-DE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111</a:t>
            </a:fld>
            <a:endParaRPr lang="de-DE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112</a:t>
            </a:fld>
            <a:endParaRPr lang="de-DE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113</a:t>
            </a:fld>
            <a:endParaRPr lang="de-DE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114</a:t>
            </a:fld>
            <a:endParaRPr lang="de-DE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115</a:t>
            </a:fld>
            <a:endParaRPr lang="de-DE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116</a:t>
            </a:fld>
            <a:endParaRPr lang="de-DE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117</a:t>
            </a:fld>
            <a:endParaRPr lang="de-DE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118</a:t>
            </a:fld>
            <a:endParaRPr lang="de-DE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119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120</a:t>
            </a:fld>
            <a:endParaRPr lang="de-DE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121</a:t>
            </a:fld>
            <a:endParaRPr lang="de-DE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122</a:t>
            </a:fld>
            <a:endParaRPr lang="de-DE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123</a:t>
            </a:fld>
            <a:endParaRPr lang="de-DE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124</a:t>
            </a:fld>
            <a:endParaRPr lang="de-DE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125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44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50</a:t>
            </a:fld>
            <a:endParaRPr 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51</a:t>
            </a:fld>
            <a:endParaRPr 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52</a:t>
            </a:fld>
            <a:endParaRPr 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53</a:t>
            </a:fld>
            <a:endParaRPr 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54</a:t>
            </a:fld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55</a:t>
            </a:fld>
            <a:endParaRPr 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56</a:t>
            </a:fld>
            <a:endParaRPr lang="de-D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57</a:t>
            </a:fld>
            <a:endParaRPr lang="de-D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58</a:t>
            </a:fld>
            <a:endParaRPr lang="de-D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59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60</a:t>
            </a:fld>
            <a:endParaRPr lang="de-D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61</a:t>
            </a:fld>
            <a:endParaRPr lang="de-D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62</a:t>
            </a:fld>
            <a:endParaRPr lang="de-D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63</a:t>
            </a:fld>
            <a:endParaRPr lang="de-D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64</a:t>
            </a:fld>
            <a:endParaRPr lang="de-D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65</a:t>
            </a:fld>
            <a:endParaRPr lang="de-D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66</a:t>
            </a:fld>
            <a:endParaRPr lang="de-D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67</a:t>
            </a:fld>
            <a:endParaRPr lang="de-DE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68</a:t>
            </a:fld>
            <a:endParaRPr lang="de-D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69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70</a:t>
            </a:fld>
            <a:endParaRPr lang="de-D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71</a:t>
            </a:fld>
            <a:endParaRPr lang="de-D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72</a:t>
            </a:fld>
            <a:endParaRPr lang="de-D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73</a:t>
            </a:fld>
            <a:endParaRPr lang="de-DE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74</a:t>
            </a:fld>
            <a:endParaRPr lang="de-DE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75</a:t>
            </a:fld>
            <a:endParaRPr lang="de-DE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76</a:t>
            </a:fld>
            <a:endParaRPr lang="de-DE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77</a:t>
            </a:fld>
            <a:endParaRPr lang="de-DE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78</a:t>
            </a:fld>
            <a:endParaRPr lang="de-DE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79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80</a:t>
            </a:fld>
            <a:endParaRPr lang="de-DE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81</a:t>
            </a:fld>
            <a:endParaRPr lang="de-DE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82</a:t>
            </a:fld>
            <a:endParaRPr lang="de-DE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83</a:t>
            </a:fld>
            <a:endParaRPr lang="de-DE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84</a:t>
            </a:fld>
            <a:endParaRPr lang="de-DE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85</a:t>
            </a:fld>
            <a:endParaRPr lang="de-DE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86</a:t>
            </a:fld>
            <a:endParaRPr lang="de-DE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87</a:t>
            </a:fld>
            <a:endParaRPr lang="de-DE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88</a:t>
            </a:fld>
            <a:endParaRPr lang="de-DE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89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90</a:t>
            </a:fld>
            <a:endParaRPr lang="de-DE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91</a:t>
            </a:fld>
            <a:endParaRPr lang="de-DE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92</a:t>
            </a:fld>
            <a:endParaRPr lang="de-DE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93</a:t>
            </a:fld>
            <a:endParaRPr lang="de-DE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94</a:t>
            </a:fld>
            <a:endParaRPr lang="de-DE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95</a:t>
            </a:fld>
            <a:endParaRPr lang="de-DE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96</a:t>
            </a:fld>
            <a:endParaRPr lang="de-DE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97</a:t>
            </a:fld>
            <a:endParaRPr lang="de-DE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98</a:t>
            </a:fld>
            <a:endParaRPr lang="de-DE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ACA34-3946-4707-B9BB-0367CB987EB6}" type="slidenum">
              <a:rPr lang="de-DE" smtClean="0"/>
              <a:pPr/>
              <a:t>99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world_water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485775"/>
            <a:ext cx="8924925" cy="5886450"/>
          </a:xfrm>
          <a:prstGeom prst="rect">
            <a:avLst/>
          </a:prstGeom>
          <a:noFill/>
        </p:spPr>
      </p:pic>
      <p:sp>
        <p:nvSpPr>
          <p:cNvPr id="3819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381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38195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r>
              <a:rPr lang="en-US"/>
              <a:t>Sommersemester 2002SS 2000</a:t>
            </a:r>
          </a:p>
        </p:txBody>
      </p:sp>
      <p:sp>
        <p:nvSpPr>
          <p:cNvPr id="38195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r>
              <a:rPr lang="en-US"/>
              <a:t>Verteilte und Parallele DBMS</a:t>
            </a:r>
          </a:p>
        </p:txBody>
      </p:sp>
      <p:sp>
        <p:nvSpPr>
          <p:cNvPr id="38195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A9140FC8-AD14-482D-AECC-309C7504CAB9}" type="slidenum">
              <a:rPr lang="en-US"/>
              <a:pPr/>
              <a:t>‹Nr.›</a:t>
            </a:fld>
            <a:endParaRPr lang="en-US"/>
          </a:p>
        </p:txBody>
      </p:sp>
      <p:pic>
        <p:nvPicPr>
          <p:cNvPr id="381960" name="Picture 8" descr="pai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Sommersemester 2002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A8E02-C470-444D-86E0-88ED623E93C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531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531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Sommersemester 2002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36E15-5D3D-4B20-BA7F-090CE5AC92D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0" y="1268413"/>
            <a:ext cx="9144000" cy="518477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8313" y="6400800"/>
            <a:ext cx="24844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Sommersemester 2002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987675" y="6400800"/>
            <a:ext cx="4400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40650" y="6400800"/>
            <a:ext cx="895350" cy="457200"/>
          </a:xfrm>
        </p:spPr>
        <p:txBody>
          <a:bodyPr/>
          <a:lstStyle>
            <a:lvl1pPr>
              <a:defRPr/>
            </a:lvl1pPr>
          </a:lstStyle>
          <a:p>
            <a:fld id="{E43DC24B-49D1-400A-8A81-DCA191AE059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0" y="1268413"/>
            <a:ext cx="4495800" cy="518477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268413"/>
            <a:ext cx="4495800" cy="5184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68313" y="6400800"/>
            <a:ext cx="24844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Sommersemester 2002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987675" y="6400800"/>
            <a:ext cx="4400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740650" y="6400800"/>
            <a:ext cx="895350" cy="457200"/>
          </a:xfrm>
        </p:spPr>
        <p:txBody>
          <a:bodyPr/>
          <a:lstStyle>
            <a:lvl1pPr>
              <a:defRPr/>
            </a:lvl1pPr>
          </a:lstStyle>
          <a:p>
            <a:fld id="{C7D44374-1B7B-49C4-AA08-A66D9AA79C7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0" y="1268413"/>
            <a:ext cx="4495800" cy="5184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268413"/>
            <a:ext cx="4495800" cy="518477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68313" y="6400800"/>
            <a:ext cx="24844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Sommersemester 2002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987675" y="6400800"/>
            <a:ext cx="4400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740650" y="6400800"/>
            <a:ext cx="895350" cy="457200"/>
          </a:xfrm>
        </p:spPr>
        <p:txBody>
          <a:bodyPr/>
          <a:lstStyle>
            <a:lvl1pPr>
              <a:defRPr/>
            </a:lvl1pPr>
          </a:lstStyle>
          <a:p>
            <a:fld id="{2A2A6C72-A13A-45D2-9122-383918CE4BA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Sommersemester 2002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94D2B-9A8F-419C-A4EB-2D3D2380DE8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Sommersemester 2002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D11C2-7AC7-4EB9-8965-BFB35B333CB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68413"/>
            <a:ext cx="44958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4958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Sommersemester 2002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AFEA9-7716-4901-9E81-D37E8700C5A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Sommersemester 2002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38077-134A-48F3-A237-E1AD8AB518E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Sommersemester 2002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F9F02-FF36-41A3-8913-3B053F0C6D1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Sommersemester 2002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6C691-9AFE-4F68-87AC-3EB63255D68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Sommersemester 2002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1630A-467A-485E-93B2-972E293CDEF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Sommersemester 2002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61EA8-17DC-4652-AEBC-3F13F9BEAC1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68413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00800"/>
            <a:ext cx="2484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r>
              <a:rPr lang="en-US"/>
              <a:t>Sommersemester 2002</a:t>
            </a:r>
          </a:p>
        </p:txBody>
      </p:sp>
      <p:sp>
        <p:nvSpPr>
          <p:cNvPr id="380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7675" y="6400800"/>
            <a:ext cx="440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80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40080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68029B79-26A0-4CAA-B9B6-EFF7081EC033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Microsoft_Word_97-_2004-Dokument16.doc"/><Relationship Id="rId6" Type="http://schemas.openxmlformats.org/officeDocument/2006/relationships/image" Target="../media/image15.wmf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Microsoft_Word_97-_2004-Dokument17.doc"/><Relationship Id="rId9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4" Type="http://schemas.openxmlformats.org/officeDocument/2006/relationships/oleObject" Target="../embeddings/oleObject73.bin"/><Relationship Id="rId5" Type="http://schemas.openxmlformats.org/officeDocument/2006/relationships/image" Target="../media/image64.w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9.bin"/><Relationship Id="rId5" Type="http://schemas.openxmlformats.org/officeDocument/2006/relationships/oleObject" Target="../embeddings/Microsoft_Word_97-_2004-Dokument18.doc"/><Relationship Id="rId6" Type="http://schemas.openxmlformats.org/officeDocument/2006/relationships/image" Target="../media/image15.wmf"/><Relationship Id="rId7" Type="http://schemas.openxmlformats.org/officeDocument/2006/relationships/oleObject" Target="../embeddings/oleObject20.bin"/><Relationship Id="rId8" Type="http://schemas.openxmlformats.org/officeDocument/2006/relationships/oleObject" Target="../embeddings/Microsoft_Word_97-_2004-Dokument19.doc"/><Relationship Id="rId9" Type="http://schemas.openxmlformats.org/officeDocument/2006/relationships/image" Target="../media/image2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k.uni-trier.de/~ley/db/conf/icdt/icdt97.html%23Ullman97" TargetMode="External"/><Relationship Id="rId4" Type="http://schemas.openxmlformats.org/officeDocument/2006/relationships/hyperlink" Target="http://www.informatik.uni-trier.de/~ley/db/indices/a-tree/n/Naumann:Feli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db.in.tum.de/research/publications/books/DBMSeinf" TargetMode="External"/><Relationship Id="rId4" Type="http://schemas.openxmlformats.org/officeDocument/2006/relationships/hyperlink" Target="..%5CEIS%5CDeduktive.pptx" TargetMode="External"/><Relationship Id="rId5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Relationship Id="rId3" Type="http://schemas.openxmlformats.org/officeDocument/2006/relationships/hyperlink" Target="Teil3.ppt%23-1,1,Anfrage-Optimierung%20und%20-Bearbeitung%20in%20Verteilten%20DBM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1.bin"/><Relationship Id="rId5" Type="http://schemas.openxmlformats.org/officeDocument/2006/relationships/oleObject" Target="../embeddings/Microsoft_Word_97-_2004-Dokument20.doc"/><Relationship Id="rId6" Type="http://schemas.openxmlformats.org/officeDocument/2006/relationships/image" Target="../media/image22.wmf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Microsoft_Word_97-_2004-Dokument21.doc"/><Relationship Id="rId9" Type="http://schemas.openxmlformats.org/officeDocument/2006/relationships/image" Target="../media/image2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8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9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Microsoft_Word_97-_2004-Dokument6.doc"/><Relationship Id="rId21" Type="http://schemas.openxmlformats.org/officeDocument/2006/relationships/image" Target="../media/image8.wmf"/><Relationship Id="rId22" Type="http://schemas.openxmlformats.org/officeDocument/2006/relationships/oleObject" Target="../embeddings/oleObject7.bin"/><Relationship Id="rId23" Type="http://schemas.openxmlformats.org/officeDocument/2006/relationships/oleObject" Target="../embeddings/Microsoft_Word_97-_2004-Dokument7.doc"/><Relationship Id="rId24" Type="http://schemas.openxmlformats.org/officeDocument/2006/relationships/image" Target="../media/image9.wmf"/><Relationship Id="rId25" Type="http://schemas.openxmlformats.org/officeDocument/2006/relationships/oleObject" Target="../embeddings/oleObject8.bin"/><Relationship Id="rId26" Type="http://schemas.openxmlformats.org/officeDocument/2006/relationships/oleObject" Target="../embeddings/Microsoft_Word_97-_2004-Dokument8.doc"/><Relationship Id="rId27" Type="http://schemas.openxmlformats.org/officeDocument/2006/relationships/image" Target="../media/image10.wmf"/><Relationship Id="rId28" Type="http://schemas.openxmlformats.org/officeDocument/2006/relationships/oleObject" Target="../embeddings/oleObject9.bin"/><Relationship Id="rId29" Type="http://schemas.openxmlformats.org/officeDocument/2006/relationships/oleObject" Target="../embeddings/Microsoft_Word_97-_2004-Dokument9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-_2004-Dokument1.doc"/><Relationship Id="rId30" Type="http://schemas.openxmlformats.org/officeDocument/2006/relationships/image" Target="../media/image11.wmf"/><Relationship Id="rId31" Type="http://schemas.openxmlformats.org/officeDocument/2006/relationships/oleObject" Target="../embeddings/oleObject10.bin"/><Relationship Id="rId32" Type="http://schemas.openxmlformats.org/officeDocument/2006/relationships/oleObject" Target="../embeddings/Microsoft_Word_97-_2004-Dokument10.doc"/><Relationship Id="rId9" Type="http://schemas.openxmlformats.org/officeDocument/2006/relationships/image" Target="../media/image4.wmf"/><Relationship Id="rId6" Type="http://schemas.openxmlformats.org/officeDocument/2006/relationships/image" Target="../media/image3.wmf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Microsoft_Word_97-_2004-Dokument2.doc"/><Relationship Id="rId33" Type="http://schemas.openxmlformats.org/officeDocument/2006/relationships/image" Target="../media/image12.wmf"/><Relationship Id="rId34" Type="http://schemas.openxmlformats.org/officeDocument/2006/relationships/oleObject" Target="../embeddings/oleObject11.bin"/><Relationship Id="rId35" Type="http://schemas.openxmlformats.org/officeDocument/2006/relationships/oleObject" Target="../embeddings/Microsoft_Word_97-_2004-Dokument11.doc"/><Relationship Id="rId36" Type="http://schemas.openxmlformats.org/officeDocument/2006/relationships/image" Target="../media/image13.wmf"/><Relationship Id="rId10" Type="http://schemas.openxmlformats.org/officeDocument/2006/relationships/oleObject" Target="../embeddings/oleObject3.bin"/><Relationship Id="rId11" Type="http://schemas.openxmlformats.org/officeDocument/2006/relationships/oleObject" Target="../embeddings/Microsoft_Word_97-_2004-Dokument3.doc"/><Relationship Id="rId12" Type="http://schemas.openxmlformats.org/officeDocument/2006/relationships/image" Target="../media/image5.wmf"/><Relationship Id="rId13" Type="http://schemas.openxmlformats.org/officeDocument/2006/relationships/oleObject" Target="../embeddings/oleObject4.bin"/><Relationship Id="rId14" Type="http://schemas.openxmlformats.org/officeDocument/2006/relationships/oleObject" Target="../embeddings/Microsoft_Word_97-_2004-Dokument4.doc"/><Relationship Id="rId15" Type="http://schemas.openxmlformats.org/officeDocument/2006/relationships/image" Target="../media/image6.wmf"/><Relationship Id="rId16" Type="http://schemas.openxmlformats.org/officeDocument/2006/relationships/oleObject" Target="../embeddings/oleObject5.bin"/><Relationship Id="rId17" Type="http://schemas.openxmlformats.org/officeDocument/2006/relationships/oleObject" Target="../embeddings/Microsoft_Word_97-_2004-Dokument5.doc"/><Relationship Id="rId18" Type="http://schemas.openxmlformats.org/officeDocument/2006/relationships/image" Target="../media/image7.wmf"/><Relationship Id="rId19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0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2.w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33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34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EIS.pdf" TargetMode="External"/><Relationship Id="rId4" Type="http://schemas.openxmlformats.org/officeDocument/2006/relationships/hyperlink" Target="http://www-db.in.tum.de/research/publications/books/DBMSeinf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6.w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37.wmf"/><Relationship Id="rId8" Type="http://schemas.openxmlformats.org/officeDocument/2006/relationships/oleObject" Target="../embeddings/oleObject35.bin"/><Relationship Id="rId9" Type="http://schemas.openxmlformats.org/officeDocument/2006/relationships/image" Target="../media/image38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39.w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40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41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42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3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44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46.wmf"/><Relationship Id="rId6" Type="http://schemas.openxmlformats.org/officeDocument/2006/relationships/oleObject" Target="../embeddings/oleObject43.bin"/><Relationship Id="rId7" Type="http://schemas.openxmlformats.org/officeDocument/2006/relationships/image" Target="../media/image47.wmf"/><Relationship Id="rId8" Type="http://schemas.openxmlformats.org/officeDocument/2006/relationships/oleObject" Target="../embeddings/oleObject44.bin"/><Relationship Id="rId9" Type="http://schemas.openxmlformats.org/officeDocument/2006/relationships/image" Target="../media/image48.wmf"/><Relationship Id="rId10" Type="http://schemas.openxmlformats.org/officeDocument/2006/relationships/oleObject" Target="../embeddings/oleObject45.bin"/><Relationship Id="rId11" Type="http://schemas.openxmlformats.org/officeDocument/2006/relationships/image" Target="../media/image49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46.wmf"/><Relationship Id="rId6" Type="http://schemas.openxmlformats.org/officeDocument/2006/relationships/oleObject" Target="../embeddings/oleObject47.bin"/><Relationship Id="rId7" Type="http://schemas.openxmlformats.org/officeDocument/2006/relationships/image" Target="../media/image50.wmf"/><Relationship Id="rId8" Type="http://schemas.openxmlformats.org/officeDocument/2006/relationships/oleObject" Target="../embeddings/oleObject48.bin"/><Relationship Id="rId9" Type="http://schemas.openxmlformats.org/officeDocument/2006/relationships/image" Target="../media/image51.wmf"/><Relationship Id="rId10" Type="http://schemas.openxmlformats.org/officeDocument/2006/relationships/oleObject" Target="../embeddings/oleObject49.bin"/><Relationship Id="rId11" Type="http://schemas.openxmlformats.org/officeDocument/2006/relationships/image" Target="../media/image49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52.wmf"/><Relationship Id="rId6" Type="http://schemas.openxmlformats.org/officeDocument/2006/relationships/oleObject" Target="../embeddings/oleObject51.bin"/><Relationship Id="rId7" Type="http://schemas.openxmlformats.org/officeDocument/2006/relationships/image" Target="../media/image48.wmf"/><Relationship Id="rId8" Type="http://schemas.openxmlformats.org/officeDocument/2006/relationships/oleObject" Target="../embeddings/oleObject52.bin"/><Relationship Id="rId9" Type="http://schemas.openxmlformats.org/officeDocument/2006/relationships/image" Target="../media/image49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53.w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51.wmf"/><Relationship Id="rId8" Type="http://schemas.openxmlformats.org/officeDocument/2006/relationships/oleObject" Target="../embeddings/oleObject55.bin"/><Relationship Id="rId9" Type="http://schemas.openxmlformats.org/officeDocument/2006/relationships/image" Target="../media/image49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4" Type="http://schemas.openxmlformats.org/officeDocument/2006/relationships/oleObject" Target="../embeddings/oleObject56.bin"/><Relationship Id="rId5" Type="http://schemas.openxmlformats.org/officeDocument/2006/relationships/image" Target="../media/image54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57.bin"/><Relationship Id="rId5" Type="http://schemas.openxmlformats.org/officeDocument/2006/relationships/image" Target="../media/image54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Microsoft_Word_97-_2004-Dokument12.doc"/><Relationship Id="rId6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5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59.bin"/><Relationship Id="rId7" Type="http://schemas.openxmlformats.org/officeDocument/2006/relationships/oleObject" Target="../embeddings/Microsoft_Word_97-_2004-Dokument22.doc"/><Relationship Id="rId8" Type="http://schemas.openxmlformats.org/officeDocument/2006/relationships/image" Target="../media/image56.wmf"/><Relationship Id="rId9" Type="http://schemas.openxmlformats.org/officeDocument/2006/relationships/oleObject" Target="../embeddings/oleObject60.bin"/><Relationship Id="rId10" Type="http://schemas.openxmlformats.org/officeDocument/2006/relationships/image" Target="../media/image57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4" Type="http://schemas.openxmlformats.org/officeDocument/2006/relationships/oleObject" Target="../embeddings/oleObject61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62.bin"/><Relationship Id="rId7" Type="http://schemas.openxmlformats.org/officeDocument/2006/relationships/oleObject" Target="../embeddings/Microsoft_Word_97-_2004-Dokument23.doc"/><Relationship Id="rId8" Type="http://schemas.openxmlformats.org/officeDocument/2006/relationships/image" Target="../media/image56.wmf"/><Relationship Id="rId9" Type="http://schemas.openxmlformats.org/officeDocument/2006/relationships/oleObject" Target="../embeddings/oleObject63.bin"/><Relationship Id="rId10" Type="http://schemas.openxmlformats.org/officeDocument/2006/relationships/image" Target="../media/image57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3.bin"/><Relationship Id="rId5" Type="http://schemas.openxmlformats.org/officeDocument/2006/relationships/oleObject" Target="../embeddings/Microsoft_Word_97-_2004-Dokument13.doc"/><Relationship Id="rId6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4" Type="http://schemas.openxmlformats.org/officeDocument/2006/relationships/oleObject" Target="../embeddings/oleObject64.bin"/><Relationship Id="rId5" Type="http://schemas.openxmlformats.org/officeDocument/2006/relationships/oleObject" Target="../embeddings/Microsoft_Word_97-_2004-Dokument24.doc"/><Relationship Id="rId6" Type="http://schemas.openxmlformats.org/officeDocument/2006/relationships/image" Target="../media/image58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8.bin"/><Relationship Id="rId12" Type="http://schemas.openxmlformats.org/officeDocument/2006/relationships/oleObject" Target="../embeddings/Microsoft_Word_97-_2004-Dokument26.doc"/><Relationship Id="rId13" Type="http://schemas.openxmlformats.org/officeDocument/2006/relationships/image" Target="../media/image59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1.xml"/><Relationship Id="rId4" Type="http://schemas.openxmlformats.org/officeDocument/2006/relationships/oleObject" Target="../embeddings/oleObject65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66.bin"/><Relationship Id="rId7" Type="http://schemas.openxmlformats.org/officeDocument/2006/relationships/oleObject" Target="../embeddings/Microsoft_Word_97-_2004-Dokument25.doc"/><Relationship Id="rId8" Type="http://schemas.openxmlformats.org/officeDocument/2006/relationships/image" Target="../media/image56.wmf"/><Relationship Id="rId9" Type="http://schemas.openxmlformats.org/officeDocument/2006/relationships/oleObject" Target="../embeddings/oleObject67.bin"/><Relationship Id="rId10" Type="http://schemas.openxmlformats.org/officeDocument/2006/relationships/image" Target="../media/image57.w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4.bin"/><Relationship Id="rId5" Type="http://schemas.openxmlformats.org/officeDocument/2006/relationships/oleObject" Target="../embeddings/Microsoft_Word_97-_2004-Dokument14.doc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5.bin"/><Relationship Id="rId8" Type="http://schemas.openxmlformats.org/officeDocument/2006/relationships/oleObject" Target="../embeddings/Microsoft_Word_97-_2004-Dokument15.doc"/><Relationship Id="rId9" Type="http://schemas.openxmlformats.org/officeDocument/2006/relationships/image" Target="../media/image18.w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4" Type="http://schemas.openxmlformats.org/officeDocument/2006/relationships/oleObject" Target="../embeddings/oleObject69.bin"/><Relationship Id="rId5" Type="http://schemas.openxmlformats.org/officeDocument/2006/relationships/oleObject" Target="../embeddings/Microsoft_Word_97-_2004-Dokument27.doc"/><Relationship Id="rId6" Type="http://schemas.openxmlformats.org/officeDocument/2006/relationships/image" Target="../media/image60.wmf"/><Relationship Id="rId7" Type="http://schemas.openxmlformats.org/officeDocument/2006/relationships/oleObject" Target="../embeddings/oleObject70.bin"/><Relationship Id="rId8" Type="http://schemas.openxmlformats.org/officeDocument/2006/relationships/oleObject" Target="../embeddings/Microsoft_Word_97-_2004-Dokument28.doc"/><Relationship Id="rId9" Type="http://schemas.openxmlformats.org/officeDocument/2006/relationships/image" Target="../media/image61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4" Type="http://schemas.openxmlformats.org/officeDocument/2006/relationships/oleObject" Target="../embeddings/oleObject71.bin"/><Relationship Id="rId5" Type="http://schemas.openxmlformats.org/officeDocument/2006/relationships/oleObject" Target="../embeddings/Microsoft_Word_97-_2004-Dokument29.doc"/><Relationship Id="rId6" Type="http://schemas.openxmlformats.org/officeDocument/2006/relationships/image" Target="../media/image62.w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4" Type="http://schemas.openxmlformats.org/officeDocument/2006/relationships/oleObject" Target="../embeddings/oleObject72.bin"/><Relationship Id="rId5" Type="http://schemas.openxmlformats.org/officeDocument/2006/relationships/oleObject" Target="../embeddings/Microsoft_Word_97-_2004-Dokument30.doc"/><Relationship Id="rId6" Type="http://schemas.openxmlformats.org/officeDocument/2006/relationships/image" Target="../media/image63.w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Speicherung globaler Relationen:</a:t>
            </a:r>
            <a:br>
              <a:rPr lang="de-DE" dirty="0"/>
            </a:br>
            <a:r>
              <a:rPr lang="de-DE" dirty="0" smtClean="0"/>
              <a:t>Fragmentierung </a:t>
            </a:r>
            <a:r>
              <a:rPr lang="de-DE" dirty="0"/>
              <a:t>und Allokation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À Priori Schema-Entwurf </a:t>
            </a:r>
          </a:p>
          <a:p>
            <a:r>
              <a:rPr lang="de-DE"/>
              <a:t>für integrierte, homogene verteilte Datenbanken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1221-6514-474B-91FA-5D6144F4CE0F}" type="slidenum">
              <a:rPr lang="en-US"/>
              <a:pPr/>
              <a:t>10</a:t>
            </a:fld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Abgeleitete Horizontale Partitionierung</a:t>
            </a:r>
          </a:p>
        </p:txBody>
      </p:sp>
      <p:graphicFrame>
        <p:nvGraphicFramePr>
          <p:cNvPr id="256003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0" y="1371600"/>
          <a:ext cx="5029200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9" name="Dokument" r:id="rId5" imgW="5714280" imgH="5698440" progId="Word.Document.8">
                  <p:embed/>
                </p:oleObj>
              </mc:Choice>
              <mc:Fallback>
                <p:oleObj name="Dokument" r:id="rId5" imgW="5714280" imgH="569844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5029200" cy="501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04" name="Object 4"/>
          <p:cNvGraphicFramePr>
            <a:graphicFrameLocks noChangeAspect="1"/>
          </p:cNvGraphicFramePr>
          <p:nvPr/>
        </p:nvGraphicFramePr>
        <p:xfrm>
          <a:off x="5867400" y="1371600"/>
          <a:ext cx="32766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0" name="Dokument" r:id="rId8" imgW="3282480" imgH="5642280" progId="Word.Document.8">
                  <p:embed/>
                </p:oleObj>
              </mc:Choice>
              <mc:Fallback>
                <p:oleObj name="Dokument" r:id="rId8" imgW="3282480" imgH="564228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71600"/>
                        <a:ext cx="32766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A169-FD97-42CA-8BFD-C0552393D0EC}" type="slidenum">
              <a:rPr lang="en-US"/>
              <a:pPr/>
              <a:t>100</a:t>
            </a:fld>
            <a:endParaRPr lang="en-US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Änderungen auf post-integrierten Datenbanken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... Bei disjunkten lokalen DBs</a:t>
            </a:r>
          </a:p>
          <a:p>
            <a:endParaRPr lang="de-DE"/>
          </a:p>
          <a:p>
            <a:endParaRPr lang="de-DE"/>
          </a:p>
          <a:p>
            <a:pPr lvl="1"/>
            <a:endParaRPr lang="de-DE"/>
          </a:p>
          <a:p>
            <a:pPr lvl="1"/>
            <a:endParaRPr lang="de-DE"/>
          </a:p>
          <a:p>
            <a:pPr lvl="1"/>
            <a:r>
              <a:rPr lang="de-DE"/>
              <a:t>dom (PK_L1) </a:t>
            </a:r>
            <a:r>
              <a:rPr lang="de-DE">
                <a:sym typeface="Symbol" pitchFamily="18" charset="2"/>
              </a:rPr>
              <a:t>dom(PK_L2) = Ø</a:t>
            </a:r>
          </a:p>
          <a:p>
            <a:pPr lvl="1"/>
            <a:r>
              <a:rPr lang="de-DE">
                <a:sym typeface="Symbol" pitchFamily="18" charset="2"/>
              </a:rPr>
              <a:t>jedem globalen Entity ist eineindeutig ein lokales Entity zugeordnet</a:t>
            </a:r>
          </a:p>
          <a:p>
            <a:pPr lvl="1"/>
            <a:r>
              <a:rPr lang="de-DE">
                <a:sym typeface="Symbol" pitchFamily="18" charset="2"/>
              </a:rPr>
              <a:t>deshalb sind Updates prinzipiell möglich, d.h. propagierbar</a:t>
            </a:r>
            <a:endParaRPr lang="de-DE"/>
          </a:p>
        </p:txBody>
      </p:sp>
      <p:sp>
        <p:nvSpPr>
          <p:cNvPr id="348164" name="Oval 4"/>
          <p:cNvSpPr>
            <a:spLocks noChangeArrowheads="1"/>
          </p:cNvSpPr>
          <p:nvPr/>
        </p:nvSpPr>
        <p:spPr bwMode="auto">
          <a:xfrm>
            <a:off x="2286000" y="2667000"/>
            <a:ext cx="1371600" cy="685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L1</a:t>
            </a:r>
          </a:p>
        </p:txBody>
      </p:sp>
      <p:sp>
        <p:nvSpPr>
          <p:cNvPr id="348166" name="Oval 6"/>
          <p:cNvSpPr>
            <a:spLocks noChangeArrowheads="1"/>
          </p:cNvSpPr>
          <p:nvPr/>
        </p:nvSpPr>
        <p:spPr bwMode="auto">
          <a:xfrm>
            <a:off x="3779838" y="2636838"/>
            <a:ext cx="1371600" cy="685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L2</a:t>
            </a:r>
          </a:p>
        </p:txBody>
      </p:sp>
      <p:sp>
        <p:nvSpPr>
          <p:cNvPr id="348167" name="Oval 7"/>
          <p:cNvSpPr>
            <a:spLocks noChangeArrowheads="1"/>
          </p:cNvSpPr>
          <p:nvPr/>
        </p:nvSpPr>
        <p:spPr bwMode="auto">
          <a:xfrm>
            <a:off x="2209800" y="2514600"/>
            <a:ext cx="3048000" cy="990600"/>
          </a:xfrm>
          <a:prstGeom prst="ellips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ACA4-7139-437D-965C-DB9EF399C3C7}" type="slidenum">
              <a:rPr lang="en-US"/>
              <a:pPr/>
              <a:t>101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Änderungen auf post-integrierten Datenbanken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... Bei überlappenden lokalen DBs</a:t>
            </a:r>
          </a:p>
          <a:p>
            <a:endParaRPr lang="de-DE"/>
          </a:p>
          <a:p>
            <a:endParaRPr lang="de-DE"/>
          </a:p>
          <a:p>
            <a:pPr lvl="1"/>
            <a:endParaRPr lang="de-DE"/>
          </a:p>
          <a:p>
            <a:pPr lvl="1"/>
            <a:endParaRPr lang="de-DE"/>
          </a:p>
          <a:p>
            <a:pPr lvl="1"/>
            <a:r>
              <a:rPr lang="de-DE"/>
              <a:t>dom (PK_L1) </a:t>
            </a:r>
            <a:r>
              <a:rPr lang="de-DE">
                <a:sym typeface="Symbol" pitchFamily="18" charset="2"/>
              </a:rPr>
              <a:t> dom(PK_L2) ‡ Ø</a:t>
            </a:r>
          </a:p>
          <a:p>
            <a:pPr lvl="1"/>
            <a:r>
              <a:rPr lang="de-DE">
                <a:sym typeface="Symbol" pitchFamily="18" charset="2"/>
              </a:rPr>
              <a:t>jedem globalen Entity können mehrere lokale Entities zugeordnet sein</a:t>
            </a:r>
          </a:p>
          <a:p>
            <a:pPr lvl="1"/>
            <a:r>
              <a:rPr lang="de-DE">
                <a:sym typeface="Symbol" pitchFamily="18" charset="2"/>
              </a:rPr>
              <a:t>Problem: Einfügen neuer Entities. WO?</a:t>
            </a:r>
          </a:p>
          <a:p>
            <a:pPr lvl="2"/>
            <a:r>
              <a:rPr lang="de-DE">
                <a:sym typeface="Symbol" pitchFamily="18" charset="2"/>
              </a:rPr>
              <a:t>Überall, Primärknoten,...</a:t>
            </a:r>
          </a:p>
        </p:txBody>
      </p:sp>
      <p:sp>
        <p:nvSpPr>
          <p:cNvPr id="349188" name="Oval 4"/>
          <p:cNvSpPr>
            <a:spLocks noChangeArrowheads="1"/>
          </p:cNvSpPr>
          <p:nvPr/>
        </p:nvSpPr>
        <p:spPr bwMode="auto">
          <a:xfrm>
            <a:off x="2286000" y="2667000"/>
            <a:ext cx="1371600" cy="685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L1</a:t>
            </a:r>
          </a:p>
        </p:txBody>
      </p:sp>
      <p:sp>
        <p:nvSpPr>
          <p:cNvPr id="349189" name="Oval 5"/>
          <p:cNvSpPr>
            <a:spLocks noChangeArrowheads="1"/>
          </p:cNvSpPr>
          <p:nvPr/>
        </p:nvSpPr>
        <p:spPr bwMode="auto">
          <a:xfrm>
            <a:off x="3276600" y="2667000"/>
            <a:ext cx="13716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L2</a:t>
            </a:r>
          </a:p>
        </p:txBody>
      </p:sp>
      <p:sp>
        <p:nvSpPr>
          <p:cNvPr id="349190" name="Oval 6"/>
          <p:cNvSpPr>
            <a:spLocks noChangeArrowheads="1"/>
          </p:cNvSpPr>
          <p:nvPr/>
        </p:nvSpPr>
        <p:spPr bwMode="auto">
          <a:xfrm>
            <a:off x="2209800" y="2514600"/>
            <a:ext cx="2514600" cy="990600"/>
          </a:xfrm>
          <a:prstGeom prst="ellips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F34B-C3BE-4BE9-928E-9E0ED0F7A155}" type="slidenum">
              <a:rPr lang="en-US"/>
              <a:pPr/>
              <a:t>102</a:t>
            </a:fld>
            <a:endParaRPr 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Änderungen auf post-integrierten Datenbanken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686800" cy="4171950"/>
          </a:xfrm>
        </p:spPr>
        <p:txBody>
          <a:bodyPr/>
          <a:lstStyle/>
          <a:p>
            <a:r>
              <a:rPr lang="de-DE"/>
              <a:t>... Bei vollständig überlappenden lokalen DBs</a:t>
            </a:r>
          </a:p>
          <a:p>
            <a:endParaRPr lang="de-DE"/>
          </a:p>
          <a:p>
            <a:endParaRPr lang="de-DE"/>
          </a:p>
          <a:p>
            <a:pPr lvl="1"/>
            <a:r>
              <a:rPr lang="de-DE"/>
              <a:t>dom (PK_L1) </a:t>
            </a:r>
            <a:r>
              <a:rPr lang="de-DE">
                <a:sym typeface="Symbol" pitchFamily="18" charset="2"/>
              </a:rPr>
              <a:t> dom(PK_L2) </a:t>
            </a:r>
          </a:p>
          <a:p>
            <a:pPr lvl="1"/>
            <a:r>
              <a:rPr lang="de-DE">
                <a:sym typeface="Symbol" pitchFamily="18" charset="2"/>
              </a:rPr>
              <a:t>Problemstellung wie bei partiell überlappenden lokalen DBs</a:t>
            </a:r>
          </a:p>
        </p:txBody>
      </p:sp>
      <p:sp>
        <p:nvSpPr>
          <p:cNvPr id="350212" name="Oval 4"/>
          <p:cNvSpPr>
            <a:spLocks noChangeArrowheads="1"/>
          </p:cNvSpPr>
          <p:nvPr/>
        </p:nvSpPr>
        <p:spPr bwMode="auto">
          <a:xfrm>
            <a:off x="2286000" y="2667000"/>
            <a:ext cx="1371600" cy="685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L1</a:t>
            </a:r>
          </a:p>
        </p:txBody>
      </p:sp>
      <p:sp>
        <p:nvSpPr>
          <p:cNvPr id="350213" name="Oval 5"/>
          <p:cNvSpPr>
            <a:spLocks noChangeArrowheads="1"/>
          </p:cNvSpPr>
          <p:nvPr/>
        </p:nvSpPr>
        <p:spPr bwMode="auto">
          <a:xfrm>
            <a:off x="2133600" y="2590800"/>
            <a:ext cx="2514600" cy="838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              L2</a:t>
            </a:r>
          </a:p>
        </p:txBody>
      </p:sp>
      <p:sp>
        <p:nvSpPr>
          <p:cNvPr id="350214" name="Oval 6"/>
          <p:cNvSpPr>
            <a:spLocks noChangeArrowheads="1"/>
          </p:cNvSpPr>
          <p:nvPr/>
        </p:nvSpPr>
        <p:spPr bwMode="auto">
          <a:xfrm>
            <a:off x="1905000" y="2514600"/>
            <a:ext cx="2819400" cy="990600"/>
          </a:xfrm>
          <a:prstGeom prst="ellips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3F36-1EA1-4BD8-817D-3EFEA75B372E}" type="slidenum">
              <a:rPr lang="en-US"/>
              <a:pPr/>
              <a:t>103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899400" cy="1143000"/>
          </a:xfrm>
        </p:spPr>
        <p:txBody>
          <a:bodyPr/>
          <a:lstStyle/>
          <a:p>
            <a:r>
              <a:rPr lang="de-DE"/>
              <a:t>Homogene, post-integrierte DBs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4171950"/>
          </a:xfrm>
        </p:spPr>
        <p:txBody>
          <a:bodyPr/>
          <a:lstStyle/>
          <a:p>
            <a:r>
              <a:rPr lang="de-DE" sz="2800"/>
              <a:t>Behandlung struktureller Heterogenität</a:t>
            </a:r>
          </a:p>
          <a:p>
            <a:r>
              <a:rPr lang="de-DE" sz="2800"/>
              <a:t>in einfachen Fällen durch Transformationsregeln in SQL/Relationenalgebra integrierbar</a:t>
            </a:r>
          </a:p>
          <a:p>
            <a:r>
              <a:rPr lang="de-DE" sz="2800"/>
              <a:t>Integration von Relationen unterschiedlicher Stelligkeit (~Breite)</a:t>
            </a:r>
          </a:p>
          <a:p>
            <a:pPr lvl="1"/>
            <a:r>
              <a:rPr lang="de-DE"/>
              <a:t>Null-Werte</a:t>
            </a:r>
          </a:p>
          <a:p>
            <a:pPr lvl="1"/>
            <a:r>
              <a:rPr lang="de-DE"/>
              <a:t>Problem: Einfügeoperation auf gloaler Rel.</a:t>
            </a:r>
          </a:p>
          <a:p>
            <a:pPr lvl="2"/>
            <a:r>
              <a:rPr lang="de-DE"/>
              <a:t>Dummy-Attributwerte einsetzen</a:t>
            </a:r>
          </a:p>
          <a:p>
            <a:r>
              <a:rPr lang="de-DE" sz="2800"/>
              <a:t>Problem unterschiedlicher Wertebereiche</a:t>
            </a:r>
          </a:p>
          <a:p>
            <a:pPr lvl="1"/>
            <a:r>
              <a:rPr lang="de-DE" sz="2400"/>
              <a:t>numerisch vs. Alphanumerisch</a:t>
            </a:r>
          </a:p>
          <a:p>
            <a:pPr lvl="1"/>
            <a:r>
              <a:rPr lang="de-DE" sz="2400"/>
              <a:t>Kunde007 vs 007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9F05-7342-4779-A3E1-684FE96EB6A0}" type="slidenum">
              <a:rPr lang="en-US"/>
              <a:pPr/>
              <a:t>104</a:t>
            </a:fld>
            <a:endParaRPr lang="en-US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Illustration der Schema-Homogenisierung</a:t>
            </a:r>
          </a:p>
        </p:txBody>
      </p:sp>
      <p:grpSp>
        <p:nvGrpSpPr>
          <p:cNvPr id="352263" name="Group 7"/>
          <p:cNvGrpSpPr>
            <a:grpSpLocks/>
          </p:cNvGrpSpPr>
          <p:nvPr/>
        </p:nvGrpSpPr>
        <p:grpSpPr bwMode="auto">
          <a:xfrm>
            <a:off x="0" y="4724400"/>
            <a:ext cx="2514600" cy="533400"/>
            <a:chOff x="576" y="3600"/>
            <a:chExt cx="1920" cy="384"/>
          </a:xfrm>
        </p:grpSpPr>
        <p:sp>
          <p:nvSpPr>
            <p:cNvPr id="352259" name="Rectangle 3"/>
            <p:cNvSpPr>
              <a:spLocks noChangeArrowheads="1"/>
            </p:cNvSpPr>
            <p:nvPr/>
          </p:nvSpPr>
          <p:spPr bwMode="auto">
            <a:xfrm>
              <a:off x="576" y="3600"/>
              <a:ext cx="480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A</a:t>
              </a:r>
            </a:p>
          </p:txBody>
        </p:sp>
        <p:sp>
          <p:nvSpPr>
            <p:cNvPr id="352260" name="Rectangle 4"/>
            <p:cNvSpPr>
              <a:spLocks noChangeArrowheads="1"/>
            </p:cNvSpPr>
            <p:nvPr/>
          </p:nvSpPr>
          <p:spPr bwMode="auto">
            <a:xfrm>
              <a:off x="1056" y="3600"/>
              <a:ext cx="480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B</a:t>
              </a:r>
            </a:p>
          </p:txBody>
        </p:sp>
        <p:sp>
          <p:nvSpPr>
            <p:cNvPr id="352261" name="Rectangle 5"/>
            <p:cNvSpPr>
              <a:spLocks noChangeArrowheads="1"/>
            </p:cNvSpPr>
            <p:nvPr/>
          </p:nvSpPr>
          <p:spPr bwMode="auto">
            <a:xfrm>
              <a:off x="1536" y="3600"/>
              <a:ext cx="480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C</a:t>
              </a:r>
            </a:p>
          </p:txBody>
        </p:sp>
        <p:sp>
          <p:nvSpPr>
            <p:cNvPr id="352262" name="Rectangle 6"/>
            <p:cNvSpPr>
              <a:spLocks noChangeArrowheads="1"/>
            </p:cNvSpPr>
            <p:nvPr/>
          </p:nvSpPr>
          <p:spPr bwMode="auto">
            <a:xfrm>
              <a:off x="2016" y="3600"/>
              <a:ext cx="480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D</a:t>
              </a:r>
            </a:p>
          </p:txBody>
        </p:sp>
      </p:grpSp>
      <p:sp>
        <p:nvSpPr>
          <p:cNvPr id="352270" name="Rectangle 14"/>
          <p:cNvSpPr>
            <a:spLocks noChangeArrowheads="1"/>
          </p:cNvSpPr>
          <p:nvPr/>
        </p:nvSpPr>
        <p:spPr bwMode="auto">
          <a:xfrm>
            <a:off x="3048000" y="4724400"/>
            <a:ext cx="62865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</a:t>
            </a:r>
          </a:p>
        </p:txBody>
      </p:sp>
      <p:sp>
        <p:nvSpPr>
          <p:cNvPr id="352271" name="Rectangle 15"/>
          <p:cNvSpPr>
            <a:spLocks noChangeArrowheads="1"/>
          </p:cNvSpPr>
          <p:nvPr/>
        </p:nvSpPr>
        <p:spPr bwMode="auto">
          <a:xfrm>
            <a:off x="3676650" y="4724400"/>
            <a:ext cx="62865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E</a:t>
            </a:r>
          </a:p>
        </p:txBody>
      </p:sp>
      <p:sp>
        <p:nvSpPr>
          <p:cNvPr id="352275" name="Rectangle 19"/>
          <p:cNvSpPr>
            <a:spLocks noChangeArrowheads="1"/>
          </p:cNvSpPr>
          <p:nvPr/>
        </p:nvSpPr>
        <p:spPr bwMode="auto">
          <a:xfrm>
            <a:off x="6096000" y="4724400"/>
            <a:ext cx="62865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</a:t>
            </a:r>
          </a:p>
        </p:txBody>
      </p:sp>
      <p:sp>
        <p:nvSpPr>
          <p:cNvPr id="352276" name="Rectangle 20"/>
          <p:cNvSpPr>
            <a:spLocks noChangeArrowheads="1"/>
          </p:cNvSpPr>
          <p:nvPr/>
        </p:nvSpPr>
        <p:spPr bwMode="auto">
          <a:xfrm>
            <a:off x="6724650" y="4724400"/>
            <a:ext cx="62865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B</a:t>
            </a:r>
          </a:p>
        </p:txBody>
      </p:sp>
      <p:sp>
        <p:nvSpPr>
          <p:cNvPr id="352277" name="Rectangle 21"/>
          <p:cNvSpPr>
            <a:spLocks noChangeArrowheads="1"/>
          </p:cNvSpPr>
          <p:nvPr/>
        </p:nvSpPr>
        <p:spPr bwMode="auto">
          <a:xfrm>
            <a:off x="7353300" y="4724400"/>
            <a:ext cx="62865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D</a:t>
            </a:r>
          </a:p>
        </p:txBody>
      </p:sp>
      <p:sp>
        <p:nvSpPr>
          <p:cNvPr id="352278" name="Rectangle 22"/>
          <p:cNvSpPr>
            <a:spLocks noChangeArrowheads="1"/>
          </p:cNvSpPr>
          <p:nvPr/>
        </p:nvSpPr>
        <p:spPr bwMode="auto">
          <a:xfrm>
            <a:off x="7981950" y="4724400"/>
            <a:ext cx="62865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2279" name="Rectangle 23"/>
          <p:cNvSpPr>
            <a:spLocks noChangeArrowheads="1"/>
          </p:cNvSpPr>
          <p:nvPr/>
        </p:nvSpPr>
        <p:spPr bwMode="auto">
          <a:xfrm>
            <a:off x="4267200" y="4724400"/>
            <a:ext cx="62865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2280" name="Rectangle 24"/>
          <p:cNvSpPr>
            <a:spLocks noChangeArrowheads="1"/>
          </p:cNvSpPr>
          <p:nvPr/>
        </p:nvSpPr>
        <p:spPr bwMode="auto">
          <a:xfrm>
            <a:off x="4876800" y="4724400"/>
            <a:ext cx="62865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2281" name="Group 25"/>
          <p:cNvGrpSpPr>
            <a:grpSpLocks/>
          </p:cNvGrpSpPr>
          <p:nvPr/>
        </p:nvGrpSpPr>
        <p:grpSpPr bwMode="auto">
          <a:xfrm>
            <a:off x="3048000" y="1371600"/>
            <a:ext cx="2514600" cy="533400"/>
            <a:chOff x="576" y="3600"/>
            <a:chExt cx="1920" cy="384"/>
          </a:xfrm>
        </p:grpSpPr>
        <p:sp>
          <p:nvSpPr>
            <p:cNvPr id="352282" name="Rectangle 26"/>
            <p:cNvSpPr>
              <a:spLocks noChangeArrowheads="1"/>
            </p:cNvSpPr>
            <p:nvPr/>
          </p:nvSpPr>
          <p:spPr bwMode="auto">
            <a:xfrm>
              <a:off x="576" y="3600"/>
              <a:ext cx="480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A</a:t>
              </a:r>
            </a:p>
          </p:txBody>
        </p:sp>
        <p:sp>
          <p:nvSpPr>
            <p:cNvPr id="352283" name="Rectangle 27"/>
            <p:cNvSpPr>
              <a:spLocks noChangeArrowheads="1"/>
            </p:cNvSpPr>
            <p:nvPr/>
          </p:nvSpPr>
          <p:spPr bwMode="auto">
            <a:xfrm>
              <a:off x="1056" y="3600"/>
              <a:ext cx="480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C</a:t>
              </a:r>
            </a:p>
          </p:txBody>
        </p:sp>
        <p:sp>
          <p:nvSpPr>
            <p:cNvPr id="352284" name="Rectangle 28"/>
            <p:cNvSpPr>
              <a:spLocks noChangeArrowheads="1"/>
            </p:cNvSpPr>
            <p:nvPr/>
          </p:nvSpPr>
          <p:spPr bwMode="auto">
            <a:xfrm>
              <a:off x="1536" y="3600"/>
              <a:ext cx="480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B</a:t>
              </a:r>
            </a:p>
          </p:txBody>
        </p:sp>
        <p:sp>
          <p:nvSpPr>
            <p:cNvPr id="352285" name="Rectangle 29"/>
            <p:cNvSpPr>
              <a:spLocks noChangeArrowheads="1"/>
            </p:cNvSpPr>
            <p:nvPr/>
          </p:nvSpPr>
          <p:spPr bwMode="auto">
            <a:xfrm>
              <a:off x="2016" y="3600"/>
              <a:ext cx="480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F</a:t>
              </a:r>
            </a:p>
          </p:txBody>
        </p:sp>
      </p:grpSp>
      <p:cxnSp>
        <p:nvCxnSpPr>
          <p:cNvPr id="352286" name="AutoShape 30"/>
          <p:cNvCxnSpPr>
            <a:cxnSpLocks noChangeShapeType="1"/>
            <a:stCxn id="352259" idx="0"/>
            <a:endCxn id="352282" idx="2"/>
          </p:cNvCxnSpPr>
          <p:nvPr/>
        </p:nvCxnSpPr>
        <p:spPr bwMode="auto">
          <a:xfrm rot="16200000">
            <a:off x="447675" y="1790700"/>
            <a:ext cx="2781300" cy="30480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52287" name="AutoShape 31"/>
          <p:cNvCxnSpPr>
            <a:cxnSpLocks noChangeShapeType="1"/>
            <a:stCxn id="352283" idx="2"/>
            <a:endCxn id="352261" idx="0"/>
          </p:cNvCxnSpPr>
          <p:nvPr/>
        </p:nvCxnSpPr>
        <p:spPr bwMode="auto">
          <a:xfrm rot="5400000">
            <a:off x="1390650" y="2105025"/>
            <a:ext cx="2781300" cy="24193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52288" name="AutoShape 32"/>
          <p:cNvCxnSpPr>
            <a:cxnSpLocks noChangeShapeType="1"/>
            <a:stCxn id="352284" idx="2"/>
            <a:endCxn id="352260" idx="0"/>
          </p:cNvCxnSpPr>
          <p:nvPr/>
        </p:nvCxnSpPr>
        <p:spPr bwMode="auto">
          <a:xfrm rot="5400000">
            <a:off x="1390650" y="1476375"/>
            <a:ext cx="2781300" cy="36766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52289" name="AutoShape 33"/>
          <p:cNvCxnSpPr>
            <a:cxnSpLocks noChangeShapeType="1"/>
            <a:stCxn id="352285" idx="2"/>
            <a:endCxn id="352262" idx="0"/>
          </p:cNvCxnSpPr>
          <p:nvPr/>
        </p:nvCxnSpPr>
        <p:spPr bwMode="auto">
          <a:xfrm rot="5400000">
            <a:off x="2333625" y="1790700"/>
            <a:ext cx="2781300" cy="30480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52290" name="AutoShape 34"/>
          <p:cNvCxnSpPr>
            <a:cxnSpLocks noChangeShapeType="1"/>
            <a:stCxn id="352282" idx="2"/>
            <a:endCxn id="352270" idx="0"/>
          </p:cNvCxnSpPr>
          <p:nvPr/>
        </p:nvCxnSpPr>
        <p:spPr bwMode="auto">
          <a:xfrm rot="5400000">
            <a:off x="1971675" y="3314700"/>
            <a:ext cx="2781300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52291" name="AutoShape 35"/>
          <p:cNvCxnSpPr>
            <a:cxnSpLocks noChangeShapeType="1"/>
            <a:stCxn id="352284" idx="2"/>
            <a:endCxn id="352271" idx="0"/>
          </p:cNvCxnSpPr>
          <p:nvPr/>
        </p:nvCxnSpPr>
        <p:spPr bwMode="auto">
          <a:xfrm rot="5400000">
            <a:off x="2914650" y="3000375"/>
            <a:ext cx="2781300" cy="6286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52292" name="AutoShape 36"/>
          <p:cNvCxnSpPr>
            <a:cxnSpLocks noChangeShapeType="1"/>
            <a:stCxn id="352283" idx="2"/>
            <a:endCxn id="352279" idx="0"/>
          </p:cNvCxnSpPr>
          <p:nvPr/>
        </p:nvCxnSpPr>
        <p:spPr bwMode="auto">
          <a:xfrm rot="16200000" flipH="1">
            <a:off x="2895600" y="3019425"/>
            <a:ext cx="2781300" cy="5905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52293" name="AutoShape 37"/>
          <p:cNvCxnSpPr>
            <a:cxnSpLocks noChangeShapeType="1"/>
            <a:stCxn id="352285" idx="2"/>
            <a:endCxn id="352280" idx="0"/>
          </p:cNvCxnSpPr>
          <p:nvPr/>
        </p:nvCxnSpPr>
        <p:spPr bwMode="auto">
          <a:xfrm rot="5400000">
            <a:off x="3829050" y="3286125"/>
            <a:ext cx="2781300" cy="571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52294" name="AutoShape 38"/>
          <p:cNvCxnSpPr>
            <a:cxnSpLocks noChangeShapeType="1"/>
            <a:stCxn id="352282" idx="2"/>
            <a:endCxn id="352275" idx="0"/>
          </p:cNvCxnSpPr>
          <p:nvPr/>
        </p:nvCxnSpPr>
        <p:spPr bwMode="auto">
          <a:xfrm rot="16200000" flipH="1">
            <a:off x="3495675" y="1790700"/>
            <a:ext cx="2781300" cy="30480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52295" name="AutoShape 39"/>
          <p:cNvCxnSpPr>
            <a:cxnSpLocks noChangeShapeType="1"/>
            <a:stCxn id="352284" idx="2"/>
            <a:endCxn id="352276" idx="0"/>
          </p:cNvCxnSpPr>
          <p:nvPr/>
        </p:nvCxnSpPr>
        <p:spPr bwMode="auto">
          <a:xfrm rot="16200000" flipH="1">
            <a:off x="4438650" y="2105025"/>
            <a:ext cx="2781300" cy="24193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52296" name="AutoShape 40"/>
          <p:cNvCxnSpPr>
            <a:cxnSpLocks noChangeShapeType="1"/>
            <a:stCxn id="352285" idx="2"/>
            <a:endCxn id="352277" idx="0"/>
          </p:cNvCxnSpPr>
          <p:nvPr/>
        </p:nvCxnSpPr>
        <p:spPr bwMode="auto">
          <a:xfrm rot="16200000" flipH="1">
            <a:off x="5067300" y="2105025"/>
            <a:ext cx="2781300" cy="24193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52297" name="AutoShape 41"/>
          <p:cNvCxnSpPr>
            <a:cxnSpLocks noChangeShapeType="1"/>
            <a:stCxn id="352283" idx="2"/>
            <a:endCxn id="352278" idx="0"/>
          </p:cNvCxnSpPr>
          <p:nvPr/>
        </p:nvCxnSpPr>
        <p:spPr bwMode="auto">
          <a:xfrm rot="16200000" flipH="1">
            <a:off x="4752975" y="1162050"/>
            <a:ext cx="2781300" cy="43053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sp>
        <p:nvSpPr>
          <p:cNvPr id="352298" name="AutoShape 42"/>
          <p:cNvSpPr>
            <a:spLocks noChangeArrowheads="1"/>
          </p:cNvSpPr>
          <p:nvPr/>
        </p:nvSpPr>
        <p:spPr bwMode="auto">
          <a:xfrm>
            <a:off x="5029200" y="5715000"/>
            <a:ext cx="2819400" cy="914400"/>
          </a:xfrm>
          <a:prstGeom prst="wedgeRoundRectCallout">
            <a:avLst>
              <a:gd name="adj1" fmla="val -55574"/>
              <a:gd name="adj2" fmla="val -96704"/>
              <a:gd name="adj3" fmla="val 16667"/>
            </a:avLst>
          </a:prstGeom>
          <a:solidFill>
            <a:srgbClr val="33CC33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Dummy Attribute</a:t>
            </a:r>
          </a:p>
          <a:p>
            <a:r>
              <a:rPr lang="de-DE"/>
              <a:t>(lokal nicht vorhanden)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87A-E5E0-4CBD-92D9-B8D6DEED1867}" type="slidenum">
              <a:rPr lang="en-US"/>
              <a:pPr/>
              <a:t>105</a:t>
            </a:fld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de-DE"/>
              <a:t>Informationsintegration in</a:t>
            </a:r>
            <a:br>
              <a:rPr lang="de-DE"/>
            </a:br>
            <a:r>
              <a:rPr lang="de-DE">
                <a:solidFill>
                  <a:schemeClr val="accent1"/>
                </a:solidFill>
              </a:rPr>
              <a:t>Multi-DBMS</a:t>
            </a:r>
            <a:endParaRPr lang="de-DE"/>
          </a:p>
        </p:txBody>
      </p:sp>
      <p:sp>
        <p:nvSpPr>
          <p:cNvPr id="357379" name="AutoShape 3"/>
          <p:cNvSpPr>
            <a:spLocks noChangeArrowheads="1"/>
          </p:cNvSpPr>
          <p:nvPr/>
        </p:nvSpPr>
        <p:spPr bwMode="auto">
          <a:xfrm>
            <a:off x="1295400" y="2057400"/>
            <a:ext cx="7086600" cy="4114800"/>
          </a:xfrm>
          <a:prstGeom prst="cube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7380" name="Line 4"/>
          <p:cNvSpPr>
            <a:spLocks noChangeShapeType="1"/>
          </p:cNvSpPr>
          <p:nvPr/>
        </p:nvSpPr>
        <p:spPr bwMode="auto">
          <a:xfrm flipV="1">
            <a:off x="1295400" y="5105400"/>
            <a:ext cx="106680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7381" name="Line 5"/>
          <p:cNvSpPr>
            <a:spLocks noChangeShapeType="1"/>
          </p:cNvSpPr>
          <p:nvPr/>
        </p:nvSpPr>
        <p:spPr bwMode="auto">
          <a:xfrm flipH="1">
            <a:off x="2362200" y="5105400"/>
            <a:ext cx="6019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7382" name="Line 6"/>
          <p:cNvSpPr>
            <a:spLocks noChangeShapeType="1"/>
          </p:cNvSpPr>
          <p:nvPr/>
        </p:nvSpPr>
        <p:spPr bwMode="auto">
          <a:xfrm>
            <a:off x="2286000" y="2057400"/>
            <a:ext cx="76200" cy="3048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7383" name="Line 7"/>
          <p:cNvSpPr>
            <a:spLocks noChangeShapeType="1"/>
          </p:cNvSpPr>
          <p:nvPr/>
        </p:nvSpPr>
        <p:spPr bwMode="auto">
          <a:xfrm>
            <a:off x="8382000" y="5105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7384" name="Line 8"/>
          <p:cNvSpPr>
            <a:spLocks noChangeShapeType="1"/>
          </p:cNvSpPr>
          <p:nvPr/>
        </p:nvSpPr>
        <p:spPr bwMode="auto">
          <a:xfrm flipV="1">
            <a:off x="2286000" y="1371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7385" name="Line 9"/>
          <p:cNvSpPr>
            <a:spLocks noChangeShapeType="1"/>
          </p:cNvSpPr>
          <p:nvPr/>
        </p:nvSpPr>
        <p:spPr bwMode="auto">
          <a:xfrm flipH="1">
            <a:off x="838200" y="61722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7386" name="Text Box 10"/>
          <p:cNvSpPr txBox="1">
            <a:spLocks noChangeArrowheads="1"/>
          </p:cNvSpPr>
          <p:nvPr/>
        </p:nvSpPr>
        <p:spPr bwMode="auto">
          <a:xfrm>
            <a:off x="7361238" y="4648200"/>
            <a:ext cx="1782762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/>
              <a:t>Autonomie</a:t>
            </a:r>
          </a:p>
        </p:txBody>
      </p:sp>
      <p:sp>
        <p:nvSpPr>
          <p:cNvPr id="357387" name="Text Box 11"/>
          <p:cNvSpPr txBox="1">
            <a:spLocks noChangeArrowheads="1"/>
          </p:cNvSpPr>
          <p:nvPr/>
        </p:nvSpPr>
        <p:spPr bwMode="auto">
          <a:xfrm>
            <a:off x="2209800" y="1524000"/>
            <a:ext cx="211613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Heterogenität</a:t>
            </a:r>
          </a:p>
        </p:txBody>
      </p:sp>
      <p:sp>
        <p:nvSpPr>
          <p:cNvPr id="357388" name="Text Box 12"/>
          <p:cNvSpPr txBox="1">
            <a:spLocks noChangeArrowheads="1"/>
          </p:cNvSpPr>
          <p:nvPr/>
        </p:nvSpPr>
        <p:spPr bwMode="auto">
          <a:xfrm rot="-2749707">
            <a:off x="169863" y="5746750"/>
            <a:ext cx="1703387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/>
              <a:t>Verteilung</a:t>
            </a:r>
          </a:p>
        </p:txBody>
      </p:sp>
      <p:sp>
        <p:nvSpPr>
          <p:cNvPr id="357389" name="Oval 13"/>
          <p:cNvSpPr>
            <a:spLocks noChangeArrowheads="1"/>
          </p:cNvSpPr>
          <p:nvPr/>
        </p:nvSpPr>
        <p:spPr bwMode="auto">
          <a:xfrm>
            <a:off x="4724400" y="50292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7390" name="Oval 14"/>
          <p:cNvSpPr>
            <a:spLocks noChangeArrowheads="1"/>
          </p:cNvSpPr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7391" name="Oval 15"/>
          <p:cNvSpPr>
            <a:spLocks noChangeArrowheads="1"/>
          </p:cNvSpPr>
          <p:nvPr/>
        </p:nvSpPr>
        <p:spPr bwMode="auto">
          <a:xfrm>
            <a:off x="4800600" y="3048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7392" name="Oval 16"/>
          <p:cNvSpPr>
            <a:spLocks noChangeArrowheads="1"/>
          </p:cNvSpPr>
          <p:nvPr/>
        </p:nvSpPr>
        <p:spPr bwMode="auto">
          <a:xfrm>
            <a:off x="7239000" y="3048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7393" name="Oval 17"/>
          <p:cNvSpPr>
            <a:spLocks noChangeArrowheads="1"/>
          </p:cNvSpPr>
          <p:nvPr/>
        </p:nvSpPr>
        <p:spPr bwMode="auto">
          <a:xfrm>
            <a:off x="72390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7394" name="Oval 18"/>
          <p:cNvSpPr>
            <a:spLocks noChangeArrowheads="1"/>
          </p:cNvSpPr>
          <p:nvPr/>
        </p:nvSpPr>
        <p:spPr bwMode="auto">
          <a:xfrm>
            <a:off x="12192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7395" name="Oval 19"/>
          <p:cNvSpPr>
            <a:spLocks noChangeArrowheads="1"/>
          </p:cNvSpPr>
          <p:nvPr/>
        </p:nvSpPr>
        <p:spPr bwMode="auto">
          <a:xfrm>
            <a:off x="43434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7396" name="AutoShape 20"/>
          <p:cNvSpPr>
            <a:spLocks noChangeArrowheads="1"/>
          </p:cNvSpPr>
          <p:nvPr/>
        </p:nvSpPr>
        <p:spPr bwMode="auto">
          <a:xfrm>
            <a:off x="4876800" y="4114800"/>
            <a:ext cx="1905000" cy="609600"/>
          </a:xfrm>
          <a:prstGeom prst="cloudCallout">
            <a:avLst>
              <a:gd name="adj1" fmla="val -53750"/>
              <a:gd name="adj2" fmla="val 107815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Zentrales DBs</a:t>
            </a:r>
          </a:p>
        </p:txBody>
      </p:sp>
      <p:sp>
        <p:nvSpPr>
          <p:cNvPr id="357397" name="AutoShape 21"/>
          <p:cNvSpPr>
            <a:spLocks noChangeArrowheads="1"/>
          </p:cNvSpPr>
          <p:nvPr/>
        </p:nvSpPr>
        <p:spPr bwMode="auto">
          <a:xfrm>
            <a:off x="6400800" y="1905000"/>
            <a:ext cx="1905000" cy="609600"/>
          </a:xfrm>
          <a:prstGeom prst="cloudCallout">
            <a:avLst>
              <a:gd name="adj1" fmla="val -2417"/>
              <a:gd name="adj2" fmla="val 145315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Heterogenes</a:t>
            </a:r>
          </a:p>
          <a:p>
            <a:pPr>
              <a:lnSpc>
                <a:spcPct val="80000"/>
              </a:lnSpc>
            </a:pPr>
            <a:r>
              <a:rPr lang="de-DE" sz="2000"/>
              <a:t>Multi-DBMS</a:t>
            </a:r>
          </a:p>
        </p:txBody>
      </p:sp>
      <p:sp>
        <p:nvSpPr>
          <p:cNvPr id="357398" name="AutoShape 22"/>
          <p:cNvSpPr>
            <a:spLocks noChangeArrowheads="1"/>
          </p:cNvSpPr>
          <p:nvPr/>
        </p:nvSpPr>
        <p:spPr bwMode="auto">
          <a:xfrm>
            <a:off x="2819400" y="2133600"/>
            <a:ext cx="2362200" cy="762000"/>
          </a:xfrm>
          <a:prstGeom prst="cloudCallout">
            <a:avLst>
              <a:gd name="adj1" fmla="val 37838"/>
              <a:gd name="adj2" fmla="val 69583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Heterogenes,</a:t>
            </a:r>
          </a:p>
          <a:p>
            <a:pPr>
              <a:lnSpc>
                <a:spcPct val="80000"/>
              </a:lnSpc>
            </a:pPr>
            <a:r>
              <a:rPr lang="de-DE" sz="2000"/>
              <a:t>föderiertes vDBMS</a:t>
            </a:r>
          </a:p>
        </p:txBody>
      </p:sp>
      <p:sp>
        <p:nvSpPr>
          <p:cNvPr id="357399" name="AutoShape 23"/>
          <p:cNvSpPr>
            <a:spLocks noChangeArrowheads="1"/>
          </p:cNvSpPr>
          <p:nvPr/>
        </p:nvSpPr>
        <p:spPr bwMode="auto">
          <a:xfrm>
            <a:off x="0" y="1447800"/>
            <a:ext cx="2057400" cy="1066800"/>
          </a:xfrm>
          <a:prstGeom prst="cloudCallout">
            <a:avLst>
              <a:gd name="adj1" fmla="val 13116"/>
              <a:gd name="adj2" fmla="val 102083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Heterogenes, </a:t>
            </a:r>
          </a:p>
          <a:p>
            <a:pPr>
              <a:lnSpc>
                <a:spcPct val="80000"/>
              </a:lnSpc>
            </a:pPr>
            <a:r>
              <a:rPr lang="de-DE" sz="2000"/>
              <a:t>eng integriertes </a:t>
            </a:r>
          </a:p>
          <a:p>
            <a:pPr>
              <a:lnSpc>
                <a:spcPct val="80000"/>
              </a:lnSpc>
            </a:pPr>
            <a:r>
              <a:rPr lang="de-DE" sz="2000"/>
              <a:t>vDBMs</a:t>
            </a:r>
          </a:p>
        </p:txBody>
      </p:sp>
      <p:sp>
        <p:nvSpPr>
          <p:cNvPr id="357400" name="AutoShape 24"/>
          <p:cNvSpPr>
            <a:spLocks noChangeArrowheads="1"/>
          </p:cNvSpPr>
          <p:nvPr/>
        </p:nvSpPr>
        <p:spPr bwMode="auto">
          <a:xfrm>
            <a:off x="0" y="4343400"/>
            <a:ext cx="2286000" cy="990600"/>
          </a:xfrm>
          <a:prstGeom prst="cloudCallout">
            <a:avLst>
              <a:gd name="adj1" fmla="val 7431"/>
              <a:gd name="adj2" fmla="val 135579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de-DE" sz="2000"/>
              <a:t>Homogenes, </a:t>
            </a:r>
          </a:p>
          <a:p>
            <a:pPr>
              <a:lnSpc>
                <a:spcPct val="70000"/>
              </a:lnSpc>
            </a:pPr>
            <a:r>
              <a:rPr lang="de-DE" sz="2000"/>
              <a:t>eng integriertes</a:t>
            </a:r>
          </a:p>
          <a:p>
            <a:pPr>
              <a:lnSpc>
                <a:spcPct val="70000"/>
              </a:lnSpc>
            </a:pPr>
            <a:r>
              <a:rPr lang="de-DE" sz="2000"/>
              <a:t> vDBMs</a:t>
            </a:r>
          </a:p>
        </p:txBody>
      </p:sp>
      <p:sp>
        <p:nvSpPr>
          <p:cNvPr id="357401" name="AutoShape 25"/>
          <p:cNvSpPr>
            <a:spLocks noChangeArrowheads="1"/>
          </p:cNvSpPr>
          <p:nvPr/>
        </p:nvSpPr>
        <p:spPr bwMode="auto">
          <a:xfrm>
            <a:off x="4267200" y="5334000"/>
            <a:ext cx="2362200" cy="762000"/>
          </a:xfrm>
          <a:prstGeom prst="cloudCallout">
            <a:avLst>
              <a:gd name="adj1" fmla="val -43347"/>
              <a:gd name="adj2" fmla="val 61250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Homogenes,</a:t>
            </a:r>
          </a:p>
          <a:p>
            <a:r>
              <a:rPr lang="de-DE" sz="2000"/>
              <a:t>föderiertes vDBMS</a:t>
            </a:r>
          </a:p>
        </p:txBody>
      </p:sp>
      <p:sp>
        <p:nvSpPr>
          <p:cNvPr id="357402" name="AutoShape 26"/>
          <p:cNvSpPr>
            <a:spLocks noChangeArrowheads="1"/>
          </p:cNvSpPr>
          <p:nvPr/>
        </p:nvSpPr>
        <p:spPr bwMode="auto">
          <a:xfrm>
            <a:off x="7086600" y="6248400"/>
            <a:ext cx="1905000" cy="609600"/>
          </a:xfrm>
          <a:prstGeom prst="cloudCallout">
            <a:avLst>
              <a:gd name="adj1" fmla="val -39083"/>
              <a:gd name="adj2" fmla="val -63023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Homogenes</a:t>
            </a:r>
          </a:p>
          <a:p>
            <a:pPr>
              <a:lnSpc>
                <a:spcPct val="80000"/>
              </a:lnSpc>
            </a:pPr>
            <a:r>
              <a:rPr lang="de-DE" sz="2000"/>
              <a:t>Multi-DBMS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2BF-9C98-4514-B6B6-9A193C73350B}" type="slidenum">
              <a:rPr lang="en-US"/>
              <a:pPr/>
              <a:t>106</a:t>
            </a:fld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Problemstellung der </a:t>
            </a:r>
            <a:br>
              <a:rPr lang="de-DE"/>
            </a:br>
            <a:r>
              <a:rPr lang="de-DE"/>
              <a:t>Schemaintegration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78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/>
              <a:t>Keine Einflußnahme auf die jeweiligen Systeme möglich (also kein exportiertes Repräasentationsschema)</a:t>
            </a:r>
          </a:p>
          <a:p>
            <a:pPr>
              <a:lnSpc>
                <a:spcPct val="90000"/>
              </a:lnSpc>
            </a:pPr>
            <a:r>
              <a:rPr lang="de-DE"/>
              <a:t>Lokale Systeme „sträuben“ sich möglicherweise sogar gegen die Integration</a:t>
            </a:r>
          </a:p>
          <a:p>
            <a:pPr lvl="1">
              <a:lnSpc>
                <a:spcPct val="90000"/>
              </a:lnSpc>
            </a:pPr>
            <a:r>
              <a:rPr lang="de-DE"/>
              <a:t>Beispiel: Comparison Shopping</a:t>
            </a:r>
          </a:p>
          <a:p>
            <a:pPr lvl="2">
              <a:lnSpc>
                <a:spcPct val="90000"/>
              </a:lnSpc>
            </a:pPr>
            <a:r>
              <a:rPr lang="de-DE"/>
              <a:t>Cadabra.com</a:t>
            </a:r>
          </a:p>
          <a:p>
            <a:pPr lvl="2">
              <a:lnSpc>
                <a:spcPct val="90000"/>
              </a:lnSpc>
            </a:pPr>
            <a:r>
              <a:rPr lang="de-DE"/>
              <a:t>BottomDollar.com</a:t>
            </a:r>
          </a:p>
          <a:p>
            <a:pPr lvl="2">
              <a:lnSpc>
                <a:spcPct val="90000"/>
              </a:lnSpc>
            </a:pPr>
            <a:r>
              <a:rPr lang="de-DE"/>
              <a:t>mySimon.com</a:t>
            </a:r>
          </a:p>
          <a:p>
            <a:pPr lvl="2">
              <a:lnSpc>
                <a:spcPct val="90000"/>
              </a:lnSpc>
            </a:pPr>
            <a:r>
              <a:rPr lang="de-DE"/>
              <a:t>Junglee (wurde von Amazon gekauft [=eliminiert])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833A-9DFA-425D-AC3A-3164B2514B37}" type="slidenum">
              <a:rPr lang="en-US"/>
              <a:pPr/>
              <a:t>107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Wrapper und Mediator</a:t>
            </a:r>
          </a:p>
        </p:txBody>
      </p:sp>
      <p:sp>
        <p:nvSpPr>
          <p:cNvPr id="361475" name="AutoShape 3"/>
          <p:cNvSpPr>
            <a:spLocks noChangeArrowheads="1"/>
          </p:cNvSpPr>
          <p:nvPr/>
        </p:nvSpPr>
        <p:spPr bwMode="auto">
          <a:xfrm>
            <a:off x="1219200" y="5334000"/>
            <a:ext cx="2514600" cy="9906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Informations-</a:t>
            </a:r>
          </a:p>
          <a:p>
            <a:r>
              <a:rPr lang="de-DE"/>
              <a:t>quelle (im Internet)</a:t>
            </a:r>
          </a:p>
        </p:txBody>
      </p:sp>
      <p:sp>
        <p:nvSpPr>
          <p:cNvPr id="361476" name="AutoShape 4"/>
          <p:cNvSpPr>
            <a:spLocks noChangeArrowheads="1"/>
          </p:cNvSpPr>
          <p:nvPr/>
        </p:nvSpPr>
        <p:spPr bwMode="auto">
          <a:xfrm>
            <a:off x="5334000" y="5410200"/>
            <a:ext cx="2514600" cy="9906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Informations-</a:t>
            </a:r>
          </a:p>
          <a:p>
            <a:r>
              <a:rPr lang="de-DE"/>
              <a:t>quelle (im Internet)</a:t>
            </a:r>
          </a:p>
        </p:txBody>
      </p:sp>
      <p:sp>
        <p:nvSpPr>
          <p:cNvPr id="361478" name="AutoShape 6"/>
          <p:cNvSpPr>
            <a:spLocks noChangeArrowheads="1"/>
          </p:cNvSpPr>
          <p:nvPr/>
        </p:nvSpPr>
        <p:spPr bwMode="auto">
          <a:xfrm>
            <a:off x="1447800" y="4114800"/>
            <a:ext cx="2057400" cy="685800"/>
          </a:xfrm>
          <a:prstGeom prst="flowChartPreparation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Wrapper</a:t>
            </a:r>
          </a:p>
        </p:txBody>
      </p:sp>
      <p:sp>
        <p:nvSpPr>
          <p:cNvPr id="361479" name="AutoShape 7"/>
          <p:cNvSpPr>
            <a:spLocks noChangeArrowheads="1"/>
          </p:cNvSpPr>
          <p:nvPr/>
        </p:nvSpPr>
        <p:spPr bwMode="auto">
          <a:xfrm>
            <a:off x="5562600" y="4114800"/>
            <a:ext cx="2057400" cy="685800"/>
          </a:xfrm>
          <a:prstGeom prst="flowChartPreparation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Wrapper</a:t>
            </a:r>
          </a:p>
        </p:txBody>
      </p:sp>
      <p:sp>
        <p:nvSpPr>
          <p:cNvPr id="361480" name="Oval 8"/>
          <p:cNvSpPr>
            <a:spLocks noChangeArrowheads="1"/>
          </p:cNvSpPr>
          <p:nvPr/>
        </p:nvSpPr>
        <p:spPr bwMode="auto">
          <a:xfrm>
            <a:off x="4876800" y="2819400"/>
            <a:ext cx="2438400" cy="7620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Mediator</a:t>
            </a:r>
          </a:p>
        </p:txBody>
      </p:sp>
      <p:sp>
        <p:nvSpPr>
          <p:cNvPr id="361481" name="Oval 9"/>
          <p:cNvSpPr>
            <a:spLocks noChangeArrowheads="1"/>
          </p:cNvSpPr>
          <p:nvPr/>
        </p:nvSpPr>
        <p:spPr bwMode="auto">
          <a:xfrm>
            <a:off x="1981200" y="1905000"/>
            <a:ext cx="2438400" cy="7620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Mediator</a:t>
            </a:r>
          </a:p>
        </p:txBody>
      </p:sp>
      <p:cxnSp>
        <p:nvCxnSpPr>
          <p:cNvPr id="361482" name="AutoShape 10"/>
          <p:cNvCxnSpPr>
            <a:cxnSpLocks noChangeShapeType="1"/>
            <a:stCxn id="361475" idx="1"/>
            <a:endCxn id="361478" idx="2"/>
          </p:cNvCxnSpPr>
          <p:nvPr/>
        </p:nvCxnSpPr>
        <p:spPr bwMode="auto">
          <a:xfrm flipV="1">
            <a:off x="2476500" y="4819650"/>
            <a:ext cx="0" cy="4953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61483" name="AutoShape 11"/>
          <p:cNvCxnSpPr>
            <a:cxnSpLocks noChangeShapeType="1"/>
            <a:stCxn id="361476" idx="1"/>
            <a:endCxn id="361479" idx="2"/>
          </p:cNvCxnSpPr>
          <p:nvPr/>
        </p:nvCxnSpPr>
        <p:spPr bwMode="auto">
          <a:xfrm flipV="1">
            <a:off x="6591300" y="4819650"/>
            <a:ext cx="0" cy="5715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61484" name="AutoShape 12"/>
          <p:cNvCxnSpPr>
            <a:cxnSpLocks noChangeShapeType="1"/>
            <a:stCxn id="361479" idx="0"/>
            <a:endCxn id="361480" idx="4"/>
          </p:cNvCxnSpPr>
          <p:nvPr/>
        </p:nvCxnSpPr>
        <p:spPr bwMode="auto">
          <a:xfrm flipH="1" flipV="1">
            <a:off x="6096000" y="3600450"/>
            <a:ext cx="495300" cy="4953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61485" name="AutoShape 13"/>
          <p:cNvCxnSpPr>
            <a:cxnSpLocks noChangeShapeType="1"/>
            <a:stCxn id="361478" idx="0"/>
            <a:endCxn id="361481" idx="4"/>
          </p:cNvCxnSpPr>
          <p:nvPr/>
        </p:nvCxnSpPr>
        <p:spPr bwMode="auto">
          <a:xfrm flipV="1">
            <a:off x="2476500" y="2686050"/>
            <a:ext cx="723900" cy="14097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61486" name="AutoShape 14"/>
          <p:cNvCxnSpPr>
            <a:cxnSpLocks noChangeShapeType="1"/>
            <a:stCxn id="361480" idx="1"/>
            <a:endCxn id="361481" idx="5"/>
          </p:cNvCxnSpPr>
          <p:nvPr/>
        </p:nvCxnSpPr>
        <p:spPr bwMode="auto">
          <a:xfrm flipH="1" flipV="1">
            <a:off x="4062413" y="2574925"/>
            <a:ext cx="1171575" cy="33655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61487" name="AutoShape 15"/>
          <p:cNvCxnSpPr>
            <a:cxnSpLocks noChangeShapeType="1"/>
            <a:stCxn id="361478" idx="3"/>
            <a:endCxn id="361480" idx="3"/>
          </p:cNvCxnSpPr>
          <p:nvPr/>
        </p:nvCxnSpPr>
        <p:spPr bwMode="auto">
          <a:xfrm flipV="1">
            <a:off x="3524250" y="3489325"/>
            <a:ext cx="1709738" cy="9683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graphicFrame>
        <p:nvGraphicFramePr>
          <p:cNvPr id="361488" name="Object 16"/>
          <p:cNvGraphicFramePr>
            <a:graphicFrameLocks noChangeAspect="1"/>
          </p:cNvGraphicFramePr>
          <p:nvPr/>
        </p:nvGraphicFramePr>
        <p:xfrm>
          <a:off x="7772400" y="0"/>
          <a:ext cx="822325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92" name="Clip" r:id="rId4" imgW="1857600" imgH="3995640" progId="MS_ClipArt_Gallery.2">
                  <p:embed/>
                </p:oleObj>
              </mc:Choice>
              <mc:Fallback>
                <p:oleObj name="Clip" r:id="rId4" imgW="1857600" imgH="3995640" progId="MS_ClipArt_Gallery.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0"/>
                        <a:ext cx="822325" cy="176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1489" name="AutoShape 17"/>
          <p:cNvCxnSpPr>
            <a:cxnSpLocks noChangeShapeType="1"/>
            <a:stCxn id="0" idx="1"/>
            <a:endCxn id="361481" idx="6"/>
          </p:cNvCxnSpPr>
          <p:nvPr/>
        </p:nvCxnSpPr>
        <p:spPr bwMode="auto">
          <a:xfrm rot="10800000" flipV="1">
            <a:off x="4438650" y="884238"/>
            <a:ext cx="3333750" cy="1401762"/>
          </a:xfrm>
          <a:prstGeom prst="curvedConnector3">
            <a:avLst>
              <a:gd name="adj1" fmla="val 50287"/>
            </a:avLst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61490" name="Text Box 18"/>
          <p:cNvSpPr txBox="1">
            <a:spLocks noChangeArrowheads="1"/>
          </p:cNvSpPr>
          <p:nvPr/>
        </p:nvSpPr>
        <p:spPr bwMode="auto">
          <a:xfrm>
            <a:off x="5029200" y="1600200"/>
            <a:ext cx="118268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Anfrage</a:t>
            </a:r>
          </a:p>
        </p:txBody>
      </p:sp>
      <p:sp>
        <p:nvSpPr>
          <p:cNvPr id="361491" name="Rectangle 19"/>
          <p:cNvSpPr>
            <a:spLocks noChangeArrowheads="1"/>
          </p:cNvSpPr>
          <p:nvPr/>
        </p:nvSpPr>
        <p:spPr bwMode="auto">
          <a:xfrm>
            <a:off x="1219200" y="1600200"/>
            <a:ext cx="6629400" cy="3429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1492" name="AutoShape 20"/>
          <p:cNvSpPr>
            <a:spLocks/>
          </p:cNvSpPr>
          <p:nvPr/>
        </p:nvSpPr>
        <p:spPr bwMode="auto">
          <a:xfrm>
            <a:off x="3962400" y="0"/>
            <a:ext cx="2692400" cy="495300"/>
          </a:xfrm>
          <a:prstGeom prst="borderCallout2">
            <a:avLst>
              <a:gd name="adj1" fmla="val 23079"/>
              <a:gd name="adj2" fmla="val -2829"/>
              <a:gd name="adj3" fmla="val 23079"/>
              <a:gd name="adj4" fmla="val -19222"/>
              <a:gd name="adj5" fmla="val 314745"/>
              <a:gd name="adj6" fmla="val -36204"/>
            </a:avLst>
          </a:prstGeom>
          <a:solidFill>
            <a:schemeClr val="accent2"/>
          </a:solidFill>
          <a:ln w="3810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Middleware-System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91" grpId="0" animBg="1"/>
      <p:bldP spid="361492" grpId="0" animBg="1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8B96-FA5D-470E-A376-5E5614126717}" type="slidenum">
              <a:rPr lang="en-US"/>
              <a:pPr/>
              <a:t>108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Beispiel-Systeme/Projekte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4486275" cy="5184775"/>
          </a:xfrm>
        </p:spPr>
        <p:txBody>
          <a:bodyPr/>
          <a:lstStyle/>
          <a:p>
            <a:r>
              <a:rPr lang="de-DE" dirty="0" err="1"/>
              <a:t>Tsimmis</a:t>
            </a:r>
            <a:endParaRPr lang="de-DE" dirty="0"/>
          </a:p>
          <a:p>
            <a:pPr lvl="1"/>
            <a:r>
              <a:rPr lang="de-DE" dirty="0"/>
              <a:t>Stanford University</a:t>
            </a:r>
          </a:p>
          <a:p>
            <a:r>
              <a:rPr lang="de-DE" dirty="0" err="1"/>
              <a:t>Garlic</a:t>
            </a:r>
            <a:endParaRPr lang="de-DE" dirty="0"/>
          </a:p>
          <a:p>
            <a:pPr lvl="1"/>
            <a:r>
              <a:rPr lang="de-DE" dirty="0"/>
              <a:t>IBM</a:t>
            </a:r>
          </a:p>
          <a:p>
            <a:r>
              <a:rPr lang="de-DE" dirty="0"/>
              <a:t>Information </a:t>
            </a:r>
            <a:r>
              <a:rPr lang="de-DE" dirty="0" err="1"/>
              <a:t>Manifold</a:t>
            </a:r>
            <a:endParaRPr lang="de-DE" dirty="0"/>
          </a:p>
          <a:p>
            <a:pPr lvl="1"/>
            <a:r>
              <a:rPr lang="de-DE" dirty="0" smtClean="0"/>
              <a:t>AT&amp;T</a:t>
            </a:r>
          </a:p>
          <a:p>
            <a:r>
              <a:rPr lang="de-DE" dirty="0" smtClean="0"/>
              <a:t>Fusion </a:t>
            </a:r>
            <a:r>
              <a:rPr lang="de-DE" dirty="0" err="1" smtClean="0"/>
              <a:t>Tables</a:t>
            </a:r>
            <a:endParaRPr lang="de-DE" dirty="0" smtClean="0"/>
          </a:p>
          <a:p>
            <a:pPr lvl="1"/>
            <a:r>
              <a:rPr lang="de-DE" dirty="0" smtClean="0"/>
              <a:t>Google</a:t>
            </a:r>
            <a:endParaRPr lang="de-DE" dirty="0"/>
          </a:p>
          <a:p>
            <a:endParaRPr lang="de-DE" dirty="0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7725" y="1268413"/>
            <a:ext cx="4486275" cy="5184775"/>
          </a:xfrm>
        </p:spPr>
        <p:txBody>
          <a:bodyPr/>
          <a:lstStyle/>
          <a:p>
            <a:r>
              <a:rPr lang="de-DE"/>
              <a:t>ObjectGlobe</a:t>
            </a:r>
          </a:p>
          <a:p>
            <a:pPr lvl="1"/>
            <a:r>
              <a:rPr lang="de-DE"/>
              <a:t>Univ. Passau</a:t>
            </a:r>
          </a:p>
          <a:p>
            <a:pPr lvl="1"/>
            <a:r>
              <a:rPr lang="de-DE"/>
              <a:t>dezentrale Architektur</a:t>
            </a:r>
          </a:p>
          <a:p>
            <a:r>
              <a:rPr lang="de-DE"/>
              <a:t>IDB</a:t>
            </a:r>
          </a:p>
          <a:p>
            <a:pPr lvl="1"/>
            <a:r>
              <a:rPr lang="de-DE"/>
              <a:t>University of Wisconsin, Madison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D61B-E5DD-4E85-81A5-013EAA9693FC}" type="slidenum">
              <a:rPr lang="en-US"/>
              <a:pPr/>
              <a:t>109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</p:spPr>
        <p:txBody>
          <a:bodyPr/>
          <a:lstStyle/>
          <a:p>
            <a:r>
              <a:rPr lang="de-DE"/>
              <a:t>Formale Grundlagen für Schemaintegration: </a:t>
            </a:r>
            <a:r>
              <a:rPr lang="de-DE">
                <a:solidFill>
                  <a:srgbClr val="33CC33"/>
                </a:solidFill>
              </a:rPr>
              <a:t>Datalog</a:t>
            </a:r>
            <a:endParaRPr lang="de-DE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178800" cy="4171950"/>
          </a:xfrm>
        </p:spPr>
        <p:txBody>
          <a:bodyPr/>
          <a:lstStyle/>
          <a:p>
            <a:r>
              <a:rPr lang="de-DE" b="1"/>
              <a:t>Data</a:t>
            </a:r>
            <a:r>
              <a:rPr lang="de-DE"/>
              <a:t>base und Pro</a:t>
            </a:r>
            <a:r>
              <a:rPr lang="de-DE" b="1"/>
              <a:t>log</a:t>
            </a:r>
            <a:endParaRPr lang="de-DE"/>
          </a:p>
          <a:p>
            <a:r>
              <a:rPr lang="de-DE"/>
              <a:t>Logikprogrammiersprache bzw. logikbasierte Datenbank-Anfragesprache</a:t>
            </a:r>
          </a:p>
          <a:p>
            <a:r>
              <a:rPr lang="de-DE"/>
              <a:t>Ähnlichkeit zu Query by Example</a:t>
            </a:r>
          </a:p>
          <a:p>
            <a:r>
              <a:rPr lang="de-DE"/>
              <a:t>Basisrelationen = Fakten</a:t>
            </a:r>
          </a:p>
          <a:p>
            <a:pPr lvl="1"/>
            <a:r>
              <a:rPr lang="de-DE"/>
              <a:t>extensionale Datenbank</a:t>
            </a:r>
          </a:p>
          <a:p>
            <a:r>
              <a:rPr lang="de-DE"/>
              <a:t>Regeln definieren Sichten/Views</a:t>
            </a:r>
          </a:p>
          <a:p>
            <a:pPr lvl="1"/>
            <a:r>
              <a:rPr lang="de-DE"/>
              <a:t>intensionale Datenbank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E6C5-9CD9-4609-9932-27DA6DFD3B41}" type="slidenum">
              <a:rPr lang="en-US"/>
              <a:pPr/>
              <a:t>11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Abgeleitete Horizontale Partitionierung</a:t>
            </a:r>
          </a:p>
        </p:txBody>
      </p:sp>
      <p:graphicFrame>
        <p:nvGraphicFramePr>
          <p:cNvPr id="257027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0" y="1371600"/>
          <a:ext cx="5029200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3" name="Dokument" r:id="rId5" imgW="5714280" imgH="5698440" progId="Word.Document.8">
                  <p:embed/>
                </p:oleObj>
              </mc:Choice>
              <mc:Fallback>
                <p:oleObj name="Dokument" r:id="rId5" imgW="5714280" imgH="569844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5029200" cy="501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28" name="Object 4"/>
          <p:cNvGraphicFramePr>
            <a:graphicFrameLocks noChangeAspect="1"/>
          </p:cNvGraphicFramePr>
          <p:nvPr/>
        </p:nvGraphicFramePr>
        <p:xfrm>
          <a:off x="5867400" y="1219200"/>
          <a:ext cx="32766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4" name="Dokument" r:id="rId8" imgW="3282480" imgH="5642280" progId="Word.Document.8">
                  <p:embed/>
                </p:oleObj>
              </mc:Choice>
              <mc:Fallback>
                <p:oleObj name="Dokument" r:id="rId8" imgW="3282480" imgH="564228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219200"/>
                        <a:ext cx="32766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 zur formalen Schemaintegration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Jeffrey D. </a:t>
            </a:r>
            <a:r>
              <a:rPr lang="en-US" dirty="0" err="1" smtClean="0"/>
              <a:t>Ullman</a:t>
            </a:r>
            <a:r>
              <a:rPr lang="en-US" dirty="0" smtClean="0"/>
              <a:t>: Information Integration Using Logical Views. </a:t>
            </a:r>
            <a:r>
              <a:rPr lang="en-US" dirty="0" smtClean="0">
                <a:hlinkClick r:id="rId3" action="ppaction://hlinkfile"/>
              </a:rPr>
              <a:t>ICDT 1997</a:t>
            </a:r>
            <a:r>
              <a:rPr lang="en-US" dirty="0" smtClean="0"/>
              <a:t>: 19-40</a:t>
            </a:r>
          </a:p>
          <a:p>
            <a:endParaRPr lang="en-US" dirty="0"/>
          </a:p>
          <a:p>
            <a:r>
              <a:rPr lang="de-DE" dirty="0" smtClean="0"/>
              <a:t>Ulf Leser, </a:t>
            </a:r>
            <a:r>
              <a:rPr lang="de-DE" dirty="0" smtClean="0">
                <a:hlinkClick r:id="rId4" action="ppaction://hlinkfile"/>
              </a:rPr>
              <a:t>Felix Naumann</a:t>
            </a:r>
            <a:r>
              <a:rPr lang="de-DE" dirty="0" smtClean="0"/>
              <a:t>: Informationsintegration - Architekturen und Methoden zur Integration verteilter und heterogener Datenquellen. </a:t>
            </a:r>
            <a:r>
              <a:rPr lang="de-DE" dirty="0" err="1" smtClean="0"/>
              <a:t>dpunkt.verlag</a:t>
            </a:r>
            <a:r>
              <a:rPr lang="de-DE" dirty="0" smtClean="0"/>
              <a:t> 2007: I-XIII, 1-464</a:t>
            </a:r>
            <a:endParaRPr lang="de-DE" dirty="0"/>
          </a:p>
        </p:txBody>
      </p:sp>
      <p:sp>
        <p:nvSpPr>
          <p:cNvPr id="2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0930-5761-4F86-8949-4C3F5144D9E3}" type="slidenum">
              <a:rPr lang="en-US"/>
              <a:pPr/>
              <a:t>110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D947-6412-4C02-8330-FADE278D9DFC}" type="slidenum">
              <a:rPr lang="en-US"/>
              <a:pPr/>
              <a:t>111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Kurzeinführung zu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Datalog</a:t>
            </a:r>
            <a:endParaRPr lang="de-DE" dirty="0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 dem Kemper/</a:t>
            </a:r>
            <a:r>
              <a:rPr lang="de-DE" dirty="0" err="1"/>
              <a:t>Eickler</a:t>
            </a:r>
            <a:r>
              <a:rPr lang="de-DE" dirty="0"/>
              <a:t>-Buch</a:t>
            </a:r>
          </a:p>
          <a:p>
            <a:pPr lvl="1"/>
            <a:r>
              <a:rPr lang="de-DE" dirty="0"/>
              <a:t>Kapitel 14</a:t>
            </a:r>
          </a:p>
          <a:p>
            <a:endParaRPr lang="de-DE" sz="2800" dirty="0" smtClean="0">
              <a:hlinkClick r:id="rId3"/>
            </a:endParaRPr>
          </a:p>
          <a:p>
            <a:r>
              <a:rPr lang="de-DE" sz="2800" dirty="0" smtClean="0">
                <a:hlinkClick r:id="rId3"/>
              </a:rPr>
              <a:t>http</a:t>
            </a:r>
            <a:r>
              <a:rPr lang="de-DE" sz="2800" dirty="0">
                <a:hlinkClick r:id="rId3"/>
              </a:rPr>
              <a:t>://www-db.in.tum.de/research/publications/books/DBMSeinf</a:t>
            </a:r>
            <a:endParaRPr lang="de-DE" sz="2800" dirty="0"/>
          </a:p>
          <a:p>
            <a:endParaRPr lang="de-DE" sz="2800" dirty="0"/>
          </a:p>
          <a:p>
            <a:r>
              <a:rPr lang="de-DE" dirty="0" smtClean="0">
                <a:hlinkClick r:id="rId4" action="ppaction://hlinkpres?slideindex=1&amp;slidetitle="/>
              </a:rPr>
              <a:t>..\EIS\Deduktive.pptx</a:t>
            </a:r>
            <a:endParaRPr lang="de-DE" dirty="0"/>
          </a:p>
          <a:p>
            <a:endParaRPr lang="de-DE" dirty="0"/>
          </a:p>
        </p:txBody>
      </p:sp>
      <p:pic>
        <p:nvPicPr>
          <p:cNvPr id="6" name="Grafik 5" descr="DBMSBuch8.jpg"/>
          <p:cNvPicPr>
            <a:picLocks noChangeAspect="1"/>
          </p:cNvPicPr>
          <p:nvPr/>
        </p:nvPicPr>
        <p:blipFill>
          <a:blip r:embed="rId5" cstate="print"/>
          <a:srcRect l="13712" r="13713"/>
          <a:stretch>
            <a:fillRect/>
          </a:stretch>
        </p:blipFill>
        <p:spPr>
          <a:xfrm>
            <a:off x="6893210" y="188640"/>
            <a:ext cx="2250790" cy="3101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B77E-B993-4E5A-ABB9-1F60FE645603}" type="slidenum">
              <a:rPr lang="en-US"/>
              <a:pPr/>
              <a:t>112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Schema-Integration in Information Manifold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/>
              <a:t>Globale Prädikate</a:t>
            </a:r>
          </a:p>
          <a:p>
            <a:pPr lvl="1">
              <a:lnSpc>
                <a:spcPct val="90000"/>
              </a:lnSpc>
            </a:pPr>
            <a:r>
              <a:rPr lang="de-DE"/>
              <a:t>emp(E)</a:t>
            </a:r>
          </a:p>
          <a:p>
            <a:pPr lvl="1">
              <a:lnSpc>
                <a:spcPct val="90000"/>
              </a:lnSpc>
            </a:pPr>
            <a:r>
              <a:rPr lang="de-DE"/>
              <a:t>phone(E,P)</a:t>
            </a:r>
          </a:p>
          <a:p>
            <a:pPr lvl="1">
              <a:lnSpc>
                <a:spcPct val="90000"/>
              </a:lnSpc>
            </a:pPr>
            <a:r>
              <a:rPr lang="de-DE"/>
              <a:t>office(E,O)</a:t>
            </a:r>
          </a:p>
          <a:p>
            <a:pPr lvl="1">
              <a:lnSpc>
                <a:spcPct val="90000"/>
              </a:lnSpc>
            </a:pPr>
            <a:r>
              <a:rPr lang="de-DE"/>
              <a:t>mgr(E,M)</a:t>
            </a:r>
          </a:p>
          <a:p>
            <a:pPr lvl="1">
              <a:lnSpc>
                <a:spcPct val="90000"/>
              </a:lnSpc>
            </a:pPr>
            <a:r>
              <a:rPr lang="de-DE"/>
              <a:t>dept(E,D)</a:t>
            </a:r>
          </a:p>
          <a:p>
            <a:pPr>
              <a:lnSpc>
                <a:spcPct val="90000"/>
              </a:lnSpc>
            </a:pPr>
            <a:r>
              <a:rPr lang="de-DE"/>
              <a:t>Drei Datenquellen</a:t>
            </a:r>
          </a:p>
          <a:p>
            <a:pPr lvl="1">
              <a:lnSpc>
                <a:spcPct val="90000"/>
              </a:lnSpc>
            </a:pPr>
            <a:r>
              <a:rPr lang="de-DE"/>
              <a:t>v1(E,P,M) :- emp(E) &amp; phone(E,P) &amp; mgr(E,M).</a:t>
            </a:r>
          </a:p>
          <a:p>
            <a:pPr lvl="1">
              <a:lnSpc>
                <a:spcPct val="90000"/>
              </a:lnSpc>
            </a:pPr>
            <a:r>
              <a:rPr lang="de-DE"/>
              <a:t>v2(E,O,D) :- emp(E) &amp; office(E,O) &amp; dept(E,D).</a:t>
            </a:r>
          </a:p>
          <a:p>
            <a:pPr lvl="1">
              <a:lnSpc>
                <a:spcPct val="90000"/>
              </a:lnSpc>
            </a:pPr>
            <a:r>
              <a:rPr lang="de-DE"/>
              <a:t>v3(E,P) :- emp(E) &amp; phone(E,P) &amp; dept(E,</a:t>
            </a:r>
            <a:r>
              <a:rPr lang="de-DE">
                <a:solidFill>
                  <a:srgbClr val="33CC33"/>
                </a:solidFill>
              </a:rPr>
              <a:t>toy</a:t>
            </a:r>
            <a:r>
              <a:rPr lang="de-DE"/>
              <a:t>).</a:t>
            </a:r>
          </a:p>
          <a:p>
            <a:pPr lvl="1">
              <a:lnSpc>
                <a:spcPct val="90000"/>
              </a:lnSpc>
            </a:pPr>
            <a:endParaRPr lang="de-DE"/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3276600" y="2057400"/>
            <a:ext cx="5486400" cy="20574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Anfrage:</a:t>
            </a:r>
          </a:p>
          <a:p>
            <a:endParaRPr lang="de-DE" sz="2800"/>
          </a:p>
          <a:p>
            <a:r>
              <a:rPr lang="de-DE" sz="2800"/>
              <a:t>query(P,O) :- phone(</a:t>
            </a:r>
            <a:r>
              <a:rPr lang="de-DE" sz="2800">
                <a:solidFill>
                  <a:srgbClr val="33CC33"/>
                </a:solidFill>
              </a:rPr>
              <a:t>sally</a:t>
            </a:r>
            <a:r>
              <a:rPr lang="de-DE" sz="2800"/>
              <a:t>,P) &amp;          </a:t>
            </a:r>
          </a:p>
          <a:p>
            <a:r>
              <a:rPr lang="de-DE" sz="2800"/>
              <a:t>                                     office(</a:t>
            </a:r>
            <a:r>
              <a:rPr lang="de-DE" sz="2800">
                <a:solidFill>
                  <a:srgbClr val="33CC33"/>
                </a:solidFill>
              </a:rPr>
              <a:t>sally</a:t>
            </a:r>
            <a:r>
              <a:rPr lang="de-DE" sz="2800"/>
              <a:t>,O).</a:t>
            </a:r>
          </a:p>
          <a:p>
            <a:endParaRPr lang="de-DE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 autoUpdateAnimBg="0"/>
      <p:bldP spid="363524" grpId="0" animBg="1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26FD-4BCC-4E24-89BF-6886D6DD6D78}" type="slidenum">
              <a:rPr lang="en-US"/>
              <a:pPr/>
              <a:t>113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Schema-Integration in Information Manifold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/>
              <a:t>Drei Datenquellen</a:t>
            </a:r>
          </a:p>
          <a:p>
            <a:pPr lvl="1">
              <a:lnSpc>
                <a:spcPct val="90000"/>
              </a:lnSpc>
            </a:pPr>
            <a:r>
              <a:rPr lang="de-DE"/>
              <a:t>v1(E,P,M) :- emp(E) &amp; phone(E,P) &amp; mgr(E,M).</a:t>
            </a:r>
          </a:p>
          <a:p>
            <a:pPr lvl="1">
              <a:lnSpc>
                <a:spcPct val="90000"/>
              </a:lnSpc>
            </a:pPr>
            <a:r>
              <a:rPr lang="de-DE"/>
              <a:t>v2(E,O,D) :- emp(E) &amp; office(E,O) &amp; dept(E,D).</a:t>
            </a:r>
          </a:p>
          <a:p>
            <a:pPr lvl="1">
              <a:lnSpc>
                <a:spcPct val="90000"/>
              </a:lnSpc>
            </a:pPr>
            <a:r>
              <a:rPr lang="de-DE"/>
              <a:t>v3(E,P) :- emp(E) &amp; phone(E,P) &amp; dept(E,</a:t>
            </a:r>
            <a:r>
              <a:rPr lang="de-DE">
                <a:solidFill>
                  <a:srgbClr val="33CC33"/>
                </a:solidFill>
              </a:rPr>
              <a:t>toy</a:t>
            </a:r>
            <a:r>
              <a:rPr lang="de-DE"/>
              <a:t>).</a:t>
            </a:r>
          </a:p>
          <a:p>
            <a:pPr lvl="1">
              <a:lnSpc>
                <a:spcPct val="90000"/>
              </a:lnSpc>
            </a:pP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build="p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1D5A-FFF7-4A9C-A3C7-03F2F0DCC8CA}" type="slidenum">
              <a:rPr lang="en-US"/>
              <a:pPr/>
              <a:t>114</a:t>
            </a:fld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Anfrageauswertung in IM</a:t>
            </a: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1295400" y="1828800"/>
            <a:ext cx="5943600" cy="609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query( ) :- p_i1( ) &amp; ......... &amp; p_in( ). </a:t>
            </a:r>
          </a:p>
        </p:txBody>
      </p:sp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1295400" y="3429000"/>
            <a:ext cx="5943600" cy="609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query( ) :- v_j1( ) &amp; ......... &amp; v_jr( ). </a:t>
            </a:r>
          </a:p>
        </p:txBody>
      </p:sp>
      <p:sp>
        <p:nvSpPr>
          <p:cNvPr id="364550" name="AutoShape 6"/>
          <p:cNvSpPr>
            <a:spLocks noChangeArrowheads="1"/>
          </p:cNvSpPr>
          <p:nvPr/>
        </p:nvSpPr>
        <p:spPr bwMode="auto">
          <a:xfrm>
            <a:off x="1295400" y="3962400"/>
            <a:ext cx="3276600" cy="838200"/>
          </a:xfrm>
          <a:prstGeom prst="triangle">
            <a:avLst>
              <a:gd name="adj" fmla="val 70639"/>
            </a:avLst>
          </a:prstGeom>
          <a:solidFill>
            <a:srgbClr val="FFFFFF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/>
              <a:t>   Expansion</a:t>
            </a:r>
          </a:p>
          <a:p>
            <a:pPr>
              <a:lnSpc>
                <a:spcPct val="80000"/>
              </a:lnSpc>
            </a:pPr>
            <a:r>
              <a:rPr lang="de-DE"/>
              <a:t>von v_j1</a:t>
            </a:r>
          </a:p>
        </p:txBody>
      </p:sp>
      <p:sp>
        <p:nvSpPr>
          <p:cNvPr id="364551" name="AutoShape 7"/>
          <p:cNvSpPr>
            <a:spLocks noChangeArrowheads="1"/>
          </p:cNvSpPr>
          <p:nvPr/>
        </p:nvSpPr>
        <p:spPr bwMode="auto">
          <a:xfrm>
            <a:off x="5867400" y="3962400"/>
            <a:ext cx="2971800" cy="838200"/>
          </a:xfrm>
          <a:prstGeom prst="triangle">
            <a:avLst>
              <a:gd name="adj" fmla="val 2713"/>
            </a:avLst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/>
              <a:t>Expansion     </a:t>
            </a:r>
          </a:p>
          <a:p>
            <a:pPr>
              <a:lnSpc>
                <a:spcPct val="80000"/>
              </a:lnSpc>
            </a:pPr>
            <a:r>
              <a:rPr lang="de-DE"/>
              <a:t>von v_jr</a:t>
            </a:r>
          </a:p>
        </p:txBody>
      </p:sp>
      <p:sp>
        <p:nvSpPr>
          <p:cNvPr id="364552" name="Rectangle 8"/>
          <p:cNvSpPr>
            <a:spLocks noChangeArrowheads="1"/>
          </p:cNvSpPr>
          <p:nvPr/>
        </p:nvSpPr>
        <p:spPr bwMode="auto">
          <a:xfrm>
            <a:off x="0" y="4876800"/>
            <a:ext cx="9144000" cy="609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query( ) :- </a:t>
            </a:r>
            <a:r>
              <a:rPr lang="de-DE">
                <a:solidFill>
                  <a:srgbClr val="0000FF"/>
                </a:solidFill>
              </a:rPr>
              <a:t>p_j1_1( ) &amp; ... &amp;p_j1_k1( )</a:t>
            </a:r>
            <a:r>
              <a:rPr lang="de-DE"/>
              <a:t> &amp; ..... &amp; </a:t>
            </a:r>
            <a:r>
              <a:rPr lang="de-DE">
                <a:solidFill>
                  <a:srgbClr val="33CC33"/>
                </a:solidFill>
              </a:rPr>
              <a:t>p_jr_1( ) &amp;.... &amp;p_jr_kr( ).</a:t>
            </a:r>
            <a:endParaRPr lang="de-DE"/>
          </a:p>
        </p:txBody>
      </p:sp>
      <p:sp>
        <p:nvSpPr>
          <p:cNvPr id="364553" name="Text Box 9"/>
          <p:cNvSpPr txBox="1">
            <a:spLocks noChangeArrowheads="1"/>
          </p:cNvSpPr>
          <p:nvPr/>
        </p:nvSpPr>
        <p:spPr bwMode="auto">
          <a:xfrm rot="-5356413">
            <a:off x="103981" y="2824957"/>
            <a:ext cx="509587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3600">
                <a:sym typeface="Symbol" pitchFamily="18" charset="2"/>
              </a:rPr>
              <a:t>  </a:t>
            </a:r>
            <a:endParaRPr lang="de-DE"/>
          </a:p>
        </p:txBody>
      </p:sp>
      <p:sp>
        <p:nvSpPr>
          <p:cNvPr id="364555" name="Freeform 11"/>
          <p:cNvSpPr>
            <a:spLocks/>
          </p:cNvSpPr>
          <p:nvPr/>
        </p:nvSpPr>
        <p:spPr bwMode="auto">
          <a:xfrm flipH="1">
            <a:off x="381000" y="3352800"/>
            <a:ext cx="76200" cy="1524000"/>
          </a:xfrm>
          <a:custGeom>
            <a:avLst/>
            <a:gdLst/>
            <a:ahLst/>
            <a:cxnLst>
              <a:cxn ang="0">
                <a:pos x="160" y="1008"/>
              </a:cxn>
              <a:cxn ang="0">
                <a:pos x="16" y="432"/>
              </a:cxn>
              <a:cxn ang="0">
                <a:pos x="64" y="0"/>
              </a:cxn>
            </a:cxnLst>
            <a:rect l="0" t="0" r="r" b="b"/>
            <a:pathLst>
              <a:path w="160" h="1008">
                <a:moveTo>
                  <a:pt x="160" y="1008"/>
                </a:moveTo>
                <a:cubicBezTo>
                  <a:pt x="96" y="804"/>
                  <a:pt x="32" y="600"/>
                  <a:pt x="16" y="432"/>
                </a:cubicBezTo>
                <a:cubicBezTo>
                  <a:pt x="0" y="264"/>
                  <a:pt x="56" y="72"/>
                  <a:pt x="64" y="0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4556" name="Freeform 12"/>
          <p:cNvSpPr>
            <a:spLocks/>
          </p:cNvSpPr>
          <p:nvPr/>
        </p:nvSpPr>
        <p:spPr bwMode="auto">
          <a:xfrm>
            <a:off x="457200" y="2057400"/>
            <a:ext cx="8382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92" y="144"/>
              </a:cxn>
              <a:cxn ang="0">
                <a:pos x="624" y="0"/>
              </a:cxn>
            </a:cxnLst>
            <a:rect l="0" t="0" r="r" b="b"/>
            <a:pathLst>
              <a:path w="624" h="528">
                <a:moveTo>
                  <a:pt x="0" y="528"/>
                </a:moveTo>
                <a:cubicBezTo>
                  <a:pt x="44" y="380"/>
                  <a:pt x="88" y="232"/>
                  <a:pt x="192" y="144"/>
                </a:cubicBezTo>
                <a:cubicBezTo>
                  <a:pt x="296" y="56"/>
                  <a:pt x="460" y="28"/>
                  <a:pt x="624" y="0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4557" name="AutoShape 13"/>
          <p:cNvSpPr>
            <a:spLocks noChangeArrowheads="1"/>
          </p:cNvSpPr>
          <p:nvPr/>
        </p:nvSpPr>
        <p:spPr bwMode="auto">
          <a:xfrm>
            <a:off x="7467600" y="1905000"/>
            <a:ext cx="1676400" cy="1676400"/>
          </a:xfrm>
          <a:prstGeom prst="wedgeRoundRectCallout">
            <a:avLst>
              <a:gd name="adj1" fmla="val -90435"/>
              <a:gd name="adj2" fmla="val 60324"/>
              <a:gd name="adj3" fmla="val 16667"/>
            </a:avLst>
          </a:prstGeom>
          <a:solidFill>
            <a:srgbClr val="FFFFCC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b="1"/>
              <a:t>Lösung</a:t>
            </a:r>
            <a:endParaRPr lang="de-DE"/>
          </a:p>
          <a:p>
            <a:r>
              <a:rPr lang="de-DE"/>
              <a:t>(basierend</a:t>
            </a:r>
          </a:p>
          <a:p>
            <a:r>
              <a:rPr lang="de-DE"/>
              <a:t>auf externen </a:t>
            </a:r>
          </a:p>
          <a:p>
            <a:r>
              <a:rPr lang="de-DE"/>
              <a:t>Sichten v_i( 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FE6F-F99A-403F-BA47-0CEBFF752A90}" type="slidenum">
              <a:rPr lang="en-US"/>
              <a:pPr/>
              <a:t>115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 der Beispielanfrage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171950"/>
          </a:xfrm>
        </p:spPr>
        <p:txBody>
          <a:bodyPr/>
          <a:lstStyle/>
          <a:p>
            <a:r>
              <a:rPr lang="de-DE" dirty="0" err="1"/>
              <a:t>query</a:t>
            </a:r>
            <a:r>
              <a:rPr lang="de-DE" dirty="0"/>
              <a:t>(P,O) :- </a:t>
            </a:r>
            <a:r>
              <a:rPr lang="de-DE" dirty="0" err="1"/>
              <a:t>phone</a:t>
            </a:r>
            <a:r>
              <a:rPr lang="de-DE" dirty="0"/>
              <a:t>(</a:t>
            </a:r>
            <a:r>
              <a:rPr lang="de-DE" dirty="0" err="1"/>
              <a:t>sally,P</a:t>
            </a:r>
            <a:r>
              <a:rPr lang="de-DE" dirty="0"/>
              <a:t>) </a:t>
            </a:r>
            <a:r>
              <a:rPr lang="de-DE" sz="2800" dirty="0"/>
              <a:t>&amp; </a:t>
            </a:r>
            <a:r>
              <a:rPr lang="de-DE" dirty="0" err="1"/>
              <a:t>office</a:t>
            </a:r>
            <a:r>
              <a:rPr lang="de-DE" dirty="0"/>
              <a:t>(</a:t>
            </a:r>
            <a:r>
              <a:rPr lang="de-DE" dirty="0" err="1"/>
              <a:t>sally,O</a:t>
            </a:r>
            <a:r>
              <a:rPr lang="de-DE" dirty="0"/>
              <a:t>).</a:t>
            </a:r>
            <a:endParaRPr lang="de-DE" sz="2800" dirty="0"/>
          </a:p>
          <a:p>
            <a:r>
              <a:rPr lang="de-DE" sz="3600" dirty="0"/>
              <a:t> Zwei Lösungen:</a:t>
            </a:r>
          </a:p>
          <a:p>
            <a:pPr lvl="1"/>
            <a:r>
              <a:rPr lang="de-DE" dirty="0" err="1">
                <a:solidFill>
                  <a:srgbClr val="0000FF"/>
                </a:solidFill>
              </a:rPr>
              <a:t>query</a:t>
            </a:r>
            <a:r>
              <a:rPr lang="de-DE" dirty="0">
                <a:solidFill>
                  <a:srgbClr val="0000FF"/>
                </a:solidFill>
              </a:rPr>
              <a:t>(P,O):-v1(</a:t>
            </a:r>
            <a:r>
              <a:rPr lang="de-DE" dirty="0" err="1">
                <a:solidFill>
                  <a:srgbClr val="0000FF"/>
                </a:solidFill>
              </a:rPr>
              <a:t>sally,P,M</a:t>
            </a:r>
            <a:r>
              <a:rPr lang="de-DE" dirty="0">
                <a:solidFill>
                  <a:srgbClr val="0000FF"/>
                </a:solidFill>
              </a:rPr>
              <a:t>) </a:t>
            </a:r>
            <a:r>
              <a:rPr lang="de-DE" sz="2400" dirty="0">
                <a:solidFill>
                  <a:srgbClr val="0000FF"/>
                </a:solidFill>
              </a:rPr>
              <a:t>&amp;</a:t>
            </a:r>
            <a:r>
              <a:rPr lang="de-DE" dirty="0">
                <a:solidFill>
                  <a:srgbClr val="0000FF"/>
                </a:solidFill>
              </a:rPr>
              <a:t> v2(</a:t>
            </a:r>
            <a:r>
              <a:rPr lang="de-DE" dirty="0" err="1">
                <a:solidFill>
                  <a:srgbClr val="0000FF"/>
                </a:solidFill>
              </a:rPr>
              <a:t>sally,O,D</a:t>
            </a:r>
            <a:r>
              <a:rPr lang="de-DE" dirty="0">
                <a:solidFill>
                  <a:srgbClr val="0000FF"/>
                </a:solidFill>
              </a:rPr>
              <a:t>).</a:t>
            </a:r>
          </a:p>
          <a:p>
            <a:pPr lvl="1"/>
            <a:r>
              <a:rPr lang="de-DE" dirty="0" err="1">
                <a:solidFill>
                  <a:srgbClr val="0000FF"/>
                </a:solidFill>
              </a:rPr>
              <a:t>query</a:t>
            </a:r>
            <a:r>
              <a:rPr lang="de-DE" dirty="0">
                <a:solidFill>
                  <a:srgbClr val="0000FF"/>
                </a:solidFill>
              </a:rPr>
              <a:t>(P,O):-v3(</a:t>
            </a:r>
            <a:r>
              <a:rPr lang="de-DE" dirty="0" err="1">
                <a:solidFill>
                  <a:srgbClr val="0000FF"/>
                </a:solidFill>
              </a:rPr>
              <a:t>sally,P</a:t>
            </a:r>
            <a:r>
              <a:rPr lang="de-DE" dirty="0">
                <a:solidFill>
                  <a:srgbClr val="0000FF"/>
                </a:solidFill>
              </a:rPr>
              <a:t>) </a:t>
            </a:r>
            <a:r>
              <a:rPr lang="de-DE" sz="2400" dirty="0">
                <a:solidFill>
                  <a:srgbClr val="0000FF"/>
                </a:solidFill>
              </a:rPr>
              <a:t>&amp;</a:t>
            </a:r>
            <a:r>
              <a:rPr lang="de-DE" dirty="0">
                <a:solidFill>
                  <a:srgbClr val="0000FF"/>
                </a:solidFill>
              </a:rPr>
              <a:t> v2(</a:t>
            </a:r>
            <a:r>
              <a:rPr lang="de-DE" dirty="0" err="1">
                <a:solidFill>
                  <a:srgbClr val="0000FF"/>
                </a:solidFill>
              </a:rPr>
              <a:t>sally,O,D</a:t>
            </a:r>
            <a:r>
              <a:rPr lang="de-DE" dirty="0">
                <a:solidFill>
                  <a:srgbClr val="0000FF"/>
                </a:solidFill>
              </a:rPr>
              <a:t>).</a:t>
            </a:r>
          </a:p>
          <a:p>
            <a:r>
              <a:rPr lang="de-DE" dirty="0"/>
              <a:t>Expansionen:</a:t>
            </a:r>
            <a:endParaRPr lang="de-DE" dirty="0">
              <a:solidFill>
                <a:srgbClr val="0000FF"/>
              </a:solidFill>
            </a:endParaRPr>
          </a:p>
          <a:p>
            <a:r>
              <a:rPr lang="de-DE" sz="2400" dirty="0" err="1">
                <a:solidFill>
                  <a:srgbClr val="FF33CC"/>
                </a:solidFill>
              </a:rPr>
              <a:t>query</a:t>
            </a:r>
            <a:r>
              <a:rPr lang="de-DE" sz="2400" dirty="0">
                <a:solidFill>
                  <a:srgbClr val="FF33CC"/>
                </a:solidFill>
              </a:rPr>
              <a:t>(P,O):-</a:t>
            </a:r>
            <a:r>
              <a:rPr lang="de-DE" sz="2400" dirty="0" err="1">
                <a:solidFill>
                  <a:srgbClr val="FF33CC"/>
                </a:solidFill>
              </a:rPr>
              <a:t>emp</a:t>
            </a:r>
            <a:r>
              <a:rPr lang="de-DE" sz="2400" dirty="0">
                <a:solidFill>
                  <a:srgbClr val="FF33CC"/>
                </a:solidFill>
              </a:rPr>
              <a:t>(</a:t>
            </a:r>
            <a:r>
              <a:rPr lang="de-DE" sz="2400" dirty="0" err="1">
                <a:solidFill>
                  <a:srgbClr val="FF33CC"/>
                </a:solidFill>
              </a:rPr>
              <a:t>sally</a:t>
            </a:r>
            <a:r>
              <a:rPr lang="de-DE" sz="2400" dirty="0">
                <a:solidFill>
                  <a:srgbClr val="FF33CC"/>
                </a:solidFill>
              </a:rPr>
              <a:t>) &amp; </a:t>
            </a:r>
            <a:r>
              <a:rPr lang="de-DE" sz="2400" dirty="0" err="1">
                <a:solidFill>
                  <a:srgbClr val="FF33CC"/>
                </a:solidFill>
              </a:rPr>
              <a:t>phone</a:t>
            </a:r>
            <a:r>
              <a:rPr lang="de-DE" sz="2400" dirty="0">
                <a:solidFill>
                  <a:srgbClr val="FF33CC"/>
                </a:solidFill>
              </a:rPr>
              <a:t>(</a:t>
            </a:r>
            <a:r>
              <a:rPr lang="de-DE" sz="2400" dirty="0" err="1">
                <a:solidFill>
                  <a:srgbClr val="FF33CC"/>
                </a:solidFill>
              </a:rPr>
              <a:t>sally,P</a:t>
            </a:r>
            <a:r>
              <a:rPr lang="de-DE" sz="2400" dirty="0">
                <a:solidFill>
                  <a:srgbClr val="FF33CC"/>
                </a:solidFill>
              </a:rPr>
              <a:t>) &amp; </a:t>
            </a:r>
            <a:r>
              <a:rPr lang="de-DE" sz="2400" dirty="0" err="1">
                <a:solidFill>
                  <a:srgbClr val="FF33CC"/>
                </a:solidFill>
              </a:rPr>
              <a:t>mgr</a:t>
            </a:r>
            <a:r>
              <a:rPr lang="de-DE" sz="2400" dirty="0">
                <a:solidFill>
                  <a:srgbClr val="FF33CC"/>
                </a:solidFill>
              </a:rPr>
              <a:t>(</a:t>
            </a:r>
            <a:r>
              <a:rPr lang="de-DE" sz="2400" dirty="0" err="1">
                <a:solidFill>
                  <a:srgbClr val="FF33CC"/>
                </a:solidFill>
              </a:rPr>
              <a:t>sally,M</a:t>
            </a:r>
            <a:r>
              <a:rPr lang="de-DE" sz="2400" dirty="0">
                <a:solidFill>
                  <a:srgbClr val="FF33CC"/>
                </a:solidFill>
              </a:rPr>
              <a:t>) &amp; </a:t>
            </a:r>
            <a:r>
              <a:rPr lang="de-DE" sz="2400" dirty="0" err="1">
                <a:solidFill>
                  <a:srgbClr val="FF33CC"/>
                </a:solidFill>
              </a:rPr>
              <a:t>emp</a:t>
            </a:r>
            <a:r>
              <a:rPr lang="de-DE" sz="2400" dirty="0">
                <a:solidFill>
                  <a:srgbClr val="FF33CC"/>
                </a:solidFill>
              </a:rPr>
              <a:t>(</a:t>
            </a:r>
            <a:r>
              <a:rPr lang="de-DE" sz="2400" dirty="0" err="1">
                <a:solidFill>
                  <a:srgbClr val="FF33CC"/>
                </a:solidFill>
              </a:rPr>
              <a:t>sally</a:t>
            </a:r>
            <a:r>
              <a:rPr lang="de-DE" sz="2400" dirty="0">
                <a:solidFill>
                  <a:srgbClr val="FF33CC"/>
                </a:solidFill>
              </a:rPr>
              <a:t>) &amp; </a:t>
            </a:r>
            <a:r>
              <a:rPr lang="de-DE" sz="2400" dirty="0" err="1">
                <a:solidFill>
                  <a:srgbClr val="FF33CC"/>
                </a:solidFill>
              </a:rPr>
              <a:t>office</a:t>
            </a:r>
            <a:r>
              <a:rPr lang="de-DE" sz="2400" dirty="0">
                <a:solidFill>
                  <a:srgbClr val="FF33CC"/>
                </a:solidFill>
              </a:rPr>
              <a:t>(</a:t>
            </a:r>
            <a:r>
              <a:rPr lang="de-DE" sz="2400" dirty="0" err="1">
                <a:solidFill>
                  <a:srgbClr val="FF33CC"/>
                </a:solidFill>
              </a:rPr>
              <a:t>sally,O</a:t>
            </a:r>
            <a:r>
              <a:rPr lang="de-DE" sz="2400" dirty="0">
                <a:solidFill>
                  <a:srgbClr val="FF33CC"/>
                </a:solidFill>
              </a:rPr>
              <a:t>) &amp; </a:t>
            </a:r>
            <a:r>
              <a:rPr lang="de-DE" sz="2400" dirty="0" err="1">
                <a:solidFill>
                  <a:srgbClr val="FF33CC"/>
                </a:solidFill>
              </a:rPr>
              <a:t>dept</a:t>
            </a:r>
            <a:r>
              <a:rPr lang="de-DE" sz="2400" dirty="0">
                <a:solidFill>
                  <a:srgbClr val="FF33CC"/>
                </a:solidFill>
              </a:rPr>
              <a:t>(</a:t>
            </a:r>
            <a:r>
              <a:rPr lang="de-DE" sz="2400" dirty="0" err="1">
                <a:solidFill>
                  <a:srgbClr val="FF33CC"/>
                </a:solidFill>
              </a:rPr>
              <a:t>sally,D</a:t>
            </a:r>
            <a:r>
              <a:rPr lang="de-DE" sz="2400" dirty="0">
                <a:solidFill>
                  <a:srgbClr val="FF33CC"/>
                </a:solidFill>
              </a:rPr>
              <a:t>).</a:t>
            </a:r>
          </a:p>
          <a:p>
            <a:r>
              <a:rPr lang="de-DE" sz="2400" dirty="0" err="1">
                <a:solidFill>
                  <a:srgbClr val="FF33CC"/>
                </a:solidFill>
              </a:rPr>
              <a:t>query</a:t>
            </a:r>
            <a:r>
              <a:rPr lang="de-DE" sz="2400" dirty="0">
                <a:solidFill>
                  <a:srgbClr val="FF33CC"/>
                </a:solidFill>
              </a:rPr>
              <a:t>(P,O):-</a:t>
            </a:r>
            <a:r>
              <a:rPr lang="de-DE" sz="2400" dirty="0" err="1">
                <a:solidFill>
                  <a:srgbClr val="FF33CC"/>
                </a:solidFill>
              </a:rPr>
              <a:t>emp</a:t>
            </a:r>
            <a:r>
              <a:rPr lang="de-DE" sz="2400" dirty="0">
                <a:solidFill>
                  <a:srgbClr val="FF33CC"/>
                </a:solidFill>
              </a:rPr>
              <a:t>(</a:t>
            </a:r>
            <a:r>
              <a:rPr lang="de-DE" sz="2400" dirty="0" err="1">
                <a:solidFill>
                  <a:srgbClr val="FF33CC"/>
                </a:solidFill>
              </a:rPr>
              <a:t>sally</a:t>
            </a:r>
            <a:r>
              <a:rPr lang="de-DE" sz="2400" dirty="0">
                <a:solidFill>
                  <a:srgbClr val="FF33CC"/>
                </a:solidFill>
              </a:rPr>
              <a:t>) &amp; </a:t>
            </a:r>
            <a:r>
              <a:rPr lang="de-DE" sz="2400" dirty="0" err="1">
                <a:solidFill>
                  <a:srgbClr val="FF33CC"/>
                </a:solidFill>
              </a:rPr>
              <a:t>phone</a:t>
            </a:r>
            <a:r>
              <a:rPr lang="de-DE" sz="2400" dirty="0">
                <a:solidFill>
                  <a:srgbClr val="FF33CC"/>
                </a:solidFill>
              </a:rPr>
              <a:t>(</a:t>
            </a:r>
            <a:r>
              <a:rPr lang="de-DE" sz="2400" dirty="0" err="1">
                <a:solidFill>
                  <a:srgbClr val="FF33CC"/>
                </a:solidFill>
              </a:rPr>
              <a:t>sally,P</a:t>
            </a:r>
            <a:r>
              <a:rPr lang="de-DE" sz="2400" dirty="0">
                <a:solidFill>
                  <a:srgbClr val="FF33CC"/>
                </a:solidFill>
              </a:rPr>
              <a:t>) &amp; </a:t>
            </a:r>
            <a:r>
              <a:rPr lang="de-DE" sz="2400" dirty="0" err="1">
                <a:solidFill>
                  <a:srgbClr val="FF33CC"/>
                </a:solidFill>
              </a:rPr>
              <a:t>dept</a:t>
            </a:r>
            <a:r>
              <a:rPr lang="de-DE" sz="2400" dirty="0">
                <a:solidFill>
                  <a:srgbClr val="FF33CC"/>
                </a:solidFill>
              </a:rPr>
              <a:t>(</a:t>
            </a:r>
            <a:r>
              <a:rPr lang="de-DE" sz="2400" dirty="0" err="1">
                <a:solidFill>
                  <a:srgbClr val="FF33CC"/>
                </a:solidFill>
              </a:rPr>
              <a:t>sally,toy</a:t>
            </a:r>
            <a:r>
              <a:rPr lang="de-DE" sz="2400" dirty="0">
                <a:solidFill>
                  <a:srgbClr val="FF33CC"/>
                </a:solidFill>
              </a:rPr>
              <a:t>) &amp; </a:t>
            </a:r>
            <a:r>
              <a:rPr lang="de-DE" sz="2400" dirty="0" err="1">
                <a:solidFill>
                  <a:srgbClr val="FF33CC"/>
                </a:solidFill>
              </a:rPr>
              <a:t>emp</a:t>
            </a:r>
            <a:r>
              <a:rPr lang="de-DE" sz="2400" dirty="0">
                <a:solidFill>
                  <a:srgbClr val="FF33CC"/>
                </a:solidFill>
              </a:rPr>
              <a:t>(</a:t>
            </a:r>
            <a:r>
              <a:rPr lang="de-DE" sz="2400" dirty="0" err="1">
                <a:solidFill>
                  <a:srgbClr val="FF33CC"/>
                </a:solidFill>
              </a:rPr>
              <a:t>sally</a:t>
            </a:r>
            <a:r>
              <a:rPr lang="de-DE" sz="2400" dirty="0">
                <a:solidFill>
                  <a:srgbClr val="FF33CC"/>
                </a:solidFill>
              </a:rPr>
              <a:t>) &amp; </a:t>
            </a:r>
            <a:r>
              <a:rPr lang="de-DE" sz="2400" dirty="0" err="1">
                <a:solidFill>
                  <a:srgbClr val="FF33CC"/>
                </a:solidFill>
              </a:rPr>
              <a:t>office</a:t>
            </a:r>
            <a:r>
              <a:rPr lang="de-DE" sz="2400" dirty="0">
                <a:solidFill>
                  <a:srgbClr val="FF33CC"/>
                </a:solidFill>
              </a:rPr>
              <a:t>(</a:t>
            </a:r>
            <a:r>
              <a:rPr lang="de-DE" sz="2400" dirty="0" err="1">
                <a:solidFill>
                  <a:srgbClr val="FF33CC"/>
                </a:solidFill>
              </a:rPr>
              <a:t>sally,O</a:t>
            </a:r>
            <a:r>
              <a:rPr lang="de-DE" sz="2400" dirty="0">
                <a:solidFill>
                  <a:srgbClr val="FF33CC"/>
                </a:solidFill>
              </a:rPr>
              <a:t>) &amp; </a:t>
            </a:r>
            <a:r>
              <a:rPr lang="de-DE" sz="2400" dirty="0" err="1">
                <a:solidFill>
                  <a:srgbClr val="FF33CC"/>
                </a:solidFill>
              </a:rPr>
              <a:t>dept</a:t>
            </a:r>
            <a:r>
              <a:rPr lang="de-DE" sz="2400" dirty="0">
                <a:solidFill>
                  <a:srgbClr val="FF33CC"/>
                </a:solidFill>
              </a:rPr>
              <a:t>(</a:t>
            </a:r>
            <a:r>
              <a:rPr lang="de-DE" sz="2400" dirty="0" err="1">
                <a:solidFill>
                  <a:srgbClr val="FF33CC"/>
                </a:solidFill>
              </a:rPr>
              <a:t>sally,D</a:t>
            </a:r>
            <a:r>
              <a:rPr lang="de-DE" sz="2400" dirty="0">
                <a:solidFill>
                  <a:srgbClr val="FF33CC"/>
                </a:solidFill>
              </a:rPr>
              <a:t>).</a:t>
            </a:r>
            <a:endParaRPr lang="de-DE" dirty="0">
              <a:solidFill>
                <a:srgbClr val="0000FF"/>
              </a:solidFill>
            </a:endParaRPr>
          </a:p>
          <a:p>
            <a:pPr algn="ctr"/>
            <a:endParaRPr lang="de-DE" dirty="0">
              <a:solidFill>
                <a:srgbClr val="0000FF"/>
              </a:solidFill>
            </a:endParaRPr>
          </a:p>
          <a:p>
            <a:endParaRPr lang="de-DE" dirty="0">
              <a:solidFill>
                <a:srgbClr val="0000FF"/>
              </a:solidFill>
            </a:endParaRPr>
          </a:p>
          <a:p>
            <a:endParaRPr lang="de-DE" dirty="0">
              <a:solidFill>
                <a:srgbClr val="0000FF"/>
              </a:solidFill>
            </a:endParaRP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B2F5-DC79-488C-8757-A37542FC963A}" type="slidenum">
              <a:rPr lang="en-US"/>
              <a:pPr/>
              <a:t>116</a:t>
            </a:fld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Mediatoren in Tsimmis</a:t>
            </a:r>
            <a:br>
              <a:rPr lang="de-DE"/>
            </a:br>
            <a:endParaRPr lang="de-DE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686800" cy="4171950"/>
          </a:xfrm>
        </p:spPr>
        <p:txBody>
          <a:bodyPr/>
          <a:lstStyle/>
          <a:p>
            <a:r>
              <a:rPr lang="de-DE"/>
              <a:t>Drei Datenquellen</a:t>
            </a:r>
          </a:p>
          <a:p>
            <a:pPr lvl="1">
              <a:lnSpc>
                <a:spcPct val="90000"/>
              </a:lnSpc>
            </a:pPr>
            <a:r>
              <a:rPr lang="de-DE"/>
              <a:t>v1(E,P,M) :- emp(E) &amp; phone(E,P) &amp; mgr(E,M).</a:t>
            </a:r>
          </a:p>
          <a:p>
            <a:pPr lvl="1">
              <a:lnSpc>
                <a:spcPct val="90000"/>
              </a:lnSpc>
            </a:pPr>
            <a:r>
              <a:rPr lang="de-DE"/>
              <a:t>v2(E,O,D) :- emp(E) &amp; office(E,O) &amp; dept(E,D).</a:t>
            </a:r>
          </a:p>
          <a:p>
            <a:pPr lvl="1">
              <a:lnSpc>
                <a:spcPct val="90000"/>
              </a:lnSpc>
            </a:pPr>
            <a:r>
              <a:rPr lang="de-DE"/>
              <a:t>v3(E,P) :- emp(E) &amp; phone(E,P) &amp; dept(E,</a:t>
            </a:r>
            <a:r>
              <a:rPr lang="de-DE">
                <a:solidFill>
                  <a:srgbClr val="33CC33"/>
                </a:solidFill>
              </a:rPr>
              <a:t>toy</a:t>
            </a:r>
            <a:r>
              <a:rPr lang="de-DE"/>
              <a:t>).</a:t>
            </a:r>
          </a:p>
          <a:p>
            <a:r>
              <a:rPr lang="de-DE"/>
              <a:t>Mediatoren:</a:t>
            </a:r>
          </a:p>
          <a:p>
            <a:pPr lvl="1"/>
            <a:r>
              <a:rPr lang="de-DE"/>
              <a:t>epo(E,P,O) :- v1(E,P,M) &amp; v2(E,O,D).</a:t>
            </a:r>
          </a:p>
          <a:p>
            <a:pPr lvl="1"/>
            <a:r>
              <a:rPr lang="de-DE"/>
              <a:t>epo(E,P,O) :- v3(E,P) &amp; v2(E,O,D).</a:t>
            </a:r>
          </a:p>
          <a:p>
            <a:pPr lvl="1"/>
            <a:r>
              <a:rPr lang="de-DE"/>
              <a:t>edm(E,D,M) :- v1(E,P,M) &amp; v2(E,O,D).</a:t>
            </a:r>
          </a:p>
          <a:p>
            <a:r>
              <a:rPr lang="de-DE"/>
              <a:t>Anfragen „gegen die Mediatoren“:</a:t>
            </a:r>
          </a:p>
          <a:p>
            <a:pPr lvl="1"/>
            <a:r>
              <a:rPr lang="de-DE"/>
              <a:t>query(P,O) :- epo(sally,P,O).</a:t>
            </a:r>
          </a:p>
          <a:p>
            <a:endParaRPr lang="de-DE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D803-3612-4277-ABB1-F7B71ECE4AAA}" type="slidenum">
              <a:rPr lang="en-US"/>
              <a:pPr/>
              <a:t>117</a:t>
            </a:fld>
            <a:endParaRPr lang="en-US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de-DE"/>
              <a:t>Anfrageauswertung in Tsimmis</a:t>
            </a:r>
            <a:br>
              <a:rPr lang="de-DE"/>
            </a:br>
            <a:endParaRPr lang="de-DE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4171950"/>
          </a:xfrm>
        </p:spPr>
        <p:txBody>
          <a:bodyPr/>
          <a:lstStyle/>
          <a:p>
            <a:r>
              <a:rPr lang="de-DE"/>
              <a:t>Mediatoren:</a:t>
            </a:r>
          </a:p>
          <a:p>
            <a:pPr lvl="1"/>
            <a:r>
              <a:rPr lang="de-DE"/>
              <a:t>epo(E,P,O) :- v1(E,P,M) &amp; v2(E,O,D).</a:t>
            </a:r>
          </a:p>
          <a:p>
            <a:pPr lvl="1"/>
            <a:r>
              <a:rPr lang="de-DE"/>
              <a:t>epo(E,P,O) :- v3(E,P) &amp; v2(E,O,D).</a:t>
            </a:r>
          </a:p>
          <a:p>
            <a:pPr lvl="1"/>
            <a:r>
              <a:rPr lang="de-DE"/>
              <a:t>edm(E,D,M) :- v1(E,P,M) &amp; v2(E,O,D).</a:t>
            </a:r>
          </a:p>
          <a:p>
            <a:r>
              <a:rPr lang="de-DE"/>
              <a:t>Anfragen „gegen die Mediatoren“:</a:t>
            </a:r>
          </a:p>
          <a:p>
            <a:pPr lvl="1"/>
            <a:r>
              <a:rPr lang="de-DE"/>
              <a:t>query(P,O) :- epo(sally,P,O).</a:t>
            </a:r>
          </a:p>
          <a:p>
            <a:r>
              <a:rPr lang="de-DE"/>
              <a:t>Expansion der Mediator-Definitionen:</a:t>
            </a:r>
          </a:p>
          <a:p>
            <a:pPr lvl="1"/>
            <a:r>
              <a:rPr lang="de-DE"/>
              <a:t>query(P,O) :- v1(sally,P,M) &amp; v2(sally,O,D).</a:t>
            </a:r>
          </a:p>
          <a:p>
            <a:pPr lvl="1"/>
            <a:r>
              <a:rPr lang="de-DE"/>
              <a:t>query(P,O) :- v3(sally,P) &amp; v2(sally,O,D).</a:t>
            </a:r>
          </a:p>
          <a:p>
            <a:endParaRPr lang="de-DE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8B05-70EE-4384-88A2-E33792B1EEA8}" type="slidenum">
              <a:rPr lang="en-US"/>
              <a:pPr/>
              <a:t>118</a:t>
            </a:fld>
            <a:endParaRPr lang="en-US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85200" cy="1143000"/>
          </a:xfrm>
        </p:spPr>
        <p:txBody>
          <a:bodyPr/>
          <a:lstStyle/>
          <a:p>
            <a:r>
              <a:rPr lang="de-DE"/>
              <a:t>Vergleich der beiden Ansätze:</a:t>
            </a:r>
            <a:br>
              <a:rPr lang="de-DE"/>
            </a:br>
            <a:r>
              <a:rPr lang="de-DE" sz="3600"/>
              <a:t>Integration neuer Datenquellen</a:t>
            </a:r>
            <a:endParaRPr lang="de-DE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4486275" cy="5184775"/>
          </a:xfrm>
        </p:spPr>
        <p:txBody>
          <a:bodyPr/>
          <a:lstStyle/>
          <a:p>
            <a:r>
              <a:rPr lang="de-DE"/>
              <a:t>Information Manifold</a:t>
            </a:r>
          </a:p>
          <a:p>
            <a:pPr lvl="1"/>
            <a:r>
              <a:rPr lang="de-DE"/>
              <a:t>Wrapper schreiben</a:t>
            </a:r>
          </a:p>
          <a:p>
            <a:pPr lvl="1"/>
            <a:r>
              <a:rPr lang="de-DE"/>
              <a:t>Wrapper mittels externer Prädikate definieren</a:t>
            </a:r>
          </a:p>
          <a:p>
            <a:pPr lvl="1"/>
            <a:r>
              <a:rPr lang="de-DE"/>
              <a:t>Ab dann werden neue Quellen automatisch mit berücksichtigt</a:t>
            </a:r>
          </a:p>
          <a:p>
            <a:r>
              <a:rPr lang="de-DE" sz="3600"/>
              <a:t>Local as view-Prinzip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7725" y="1268413"/>
            <a:ext cx="4486275" cy="5184775"/>
          </a:xfrm>
        </p:spPr>
        <p:txBody>
          <a:bodyPr/>
          <a:lstStyle/>
          <a:p>
            <a:r>
              <a:rPr lang="de-DE"/>
              <a:t>Tsimmis</a:t>
            </a:r>
          </a:p>
          <a:p>
            <a:pPr lvl="1"/>
            <a:r>
              <a:rPr lang="de-DE"/>
              <a:t>Wrapper schreiben</a:t>
            </a:r>
          </a:p>
          <a:p>
            <a:pPr lvl="1"/>
            <a:r>
              <a:rPr lang="de-DE"/>
              <a:t>Mediatoren „von Hand“ anpassen, damit die neuen Datenquellen mit berücksichtigt werden</a:t>
            </a:r>
          </a:p>
          <a:p>
            <a:r>
              <a:rPr lang="de-DE" sz="3600"/>
              <a:t>Global-as-view Prinzip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ABA8-9599-4941-B7CE-8A4D3C5981FB}" type="slidenum">
              <a:rPr lang="en-US"/>
              <a:pPr/>
              <a:t>119</a:t>
            </a:fld>
            <a:endParaRPr lang="en-US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Anfragebearbeitung in Multi-DBMS-Systemen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Später mehr …</a:t>
            </a:r>
          </a:p>
          <a:p>
            <a:r>
              <a:rPr lang="de-DE"/>
              <a:t>erst beschäftigen wir uns mit der Anfragebearbeitung in homogenen, prä-integrierten DBMS</a:t>
            </a:r>
          </a:p>
        </p:txBody>
      </p:sp>
      <p:sp>
        <p:nvSpPr>
          <p:cNvPr id="370692" name="AutoShape 4">
            <a:hlinkClick r:id="rId3" action="ppaction://hlinkpres?slideindex=1&amp;slidetitle=Anfrage-Optimierung und -Bearbeitung in Verteilten DBMS" highlightClick="1"/>
          </p:cNvPr>
          <p:cNvSpPr>
            <a:spLocks noChangeArrowheads="1"/>
          </p:cNvSpPr>
          <p:nvPr/>
        </p:nvSpPr>
        <p:spPr bwMode="auto">
          <a:xfrm>
            <a:off x="4495800" y="3581400"/>
            <a:ext cx="914400" cy="304800"/>
          </a:xfrm>
          <a:prstGeom prst="actionButtonForwardNex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389-7101-47B1-9E8C-805ABC6274F9}" type="slidenum">
              <a:rPr lang="en-US"/>
              <a:pPr/>
              <a:t>12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Abgeleitete Horizontale Partitionierung</a:t>
            </a:r>
          </a:p>
        </p:txBody>
      </p:sp>
      <p:graphicFrame>
        <p:nvGraphicFramePr>
          <p:cNvPr id="258051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0" y="1295400"/>
          <a:ext cx="546576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7" name="Dokument" r:id="rId5" imgW="5474160" imgH="5698440" progId="Word.Document.8">
                  <p:embed/>
                </p:oleObj>
              </mc:Choice>
              <mc:Fallback>
                <p:oleObj name="Dokument" r:id="rId5" imgW="5474160" imgH="569844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5465763" cy="510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2" name="Object 4"/>
          <p:cNvGraphicFramePr>
            <a:graphicFrameLocks noChangeAspect="1"/>
          </p:cNvGraphicFramePr>
          <p:nvPr/>
        </p:nvGraphicFramePr>
        <p:xfrm>
          <a:off x="5867400" y="1295400"/>
          <a:ext cx="32766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8" name="Dokument" r:id="rId8" imgW="3282480" imgH="5642280" progId="Word.Document.8">
                  <p:embed/>
                </p:oleObj>
              </mc:Choice>
              <mc:Fallback>
                <p:oleObj name="Dokument" r:id="rId8" imgW="3282480" imgH="564228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295400"/>
                        <a:ext cx="32766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B373-997A-4BCE-9522-8191156D2F40}" type="slidenum">
              <a:rPr lang="en-US"/>
              <a:pPr/>
              <a:t>120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de-DE" sz="3200"/>
              <a:t>IDB: Towards the Scalable Integration of Queryable Internet Data Sources</a:t>
            </a:r>
            <a:endParaRPr lang="de-DE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/>
              <a:t>Namespaces zur Beschreibung von Datenobjekten </a:t>
            </a:r>
          </a:p>
          <a:p>
            <a:pPr lvl="1">
              <a:lnSpc>
                <a:spcPct val="90000"/>
              </a:lnSpc>
            </a:pPr>
            <a:r>
              <a:rPr lang="de-DE"/>
              <a:t>Namespace book# </a:t>
            </a:r>
          </a:p>
          <a:p>
            <a:pPr lvl="2">
              <a:lnSpc>
                <a:spcPct val="60000"/>
              </a:lnSpc>
            </a:pPr>
            <a:r>
              <a:rPr lang="de-DE"/>
              <a:t>vendor</a:t>
            </a:r>
          </a:p>
          <a:p>
            <a:pPr lvl="2">
              <a:lnSpc>
                <a:spcPct val="60000"/>
              </a:lnSpc>
            </a:pPr>
            <a:r>
              <a:rPr lang="de-DE"/>
              <a:t>category</a:t>
            </a:r>
          </a:p>
          <a:p>
            <a:pPr lvl="2">
              <a:lnSpc>
                <a:spcPct val="60000"/>
              </a:lnSpc>
            </a:pPr>
            <a:r>
              <a:rPr lang="de-DE"/>
              <a:t>title</a:t>
            </a:r>
          </a:p>
          <a:p>
            <a:pPr lvl="2">
              <a:lnSpc>
                <a:spcPct val="60000"/>
              </a:lnSpc>
            </a:pPr>
            <a:r>
              <a:rPr lang="de-DE"/>
              <a:t>url</a:t>
            </a:r>
          </a:p>
          <a:p>
            <a:pPr lvl="2">
              <a:lnSpc>
                <a:spcPct val="60000"/>
              </a:lnSpc>
            </a:pPr>
            <a:r>
              <a:rPr lang="de-DE"/>
              <a:t>author</a:t>
            </a:r>
          </a:p>
          <a:p>
            <a:pPr lvl="2">
              <a:lnSpc>
                <a:spcPct val="60000"/>
              </a:lnSpc>
            </a:pPr>
            <a:r>
              <a:rPr lang="de-DE"/>
              <a:t>year</a:t>
            </a:r>
          </a:p>
          <a:p>
            <a:pPr lvl="2">
              <a:lnSpc>
                <a:spcPct val="60000"/>
              </a:lnSpc>
            </a:pPr>
            <a:r>
              <a:rPr lang="de-DE"/>
              <a:t>price</a:t>
            </a:r>
          </a:p>
          <a:p>
            <a:pPr lvl="2">
              <a:lnSpc>
                <a:spcPct val="60000"/>
              </a:lnSpc>
            </a:pPr>
            <a:r>
              <a:rPr lang="de-DE"/>
              <a:t>isbn</a:t>
            </a:r>
          </a:p>
          <a:p>
            <a:pPr lvl="2">
              <a:lnSpc>
                <a:spcPct val="60000"/>
              </a:lnSpc>
            </a:pPr>
            <a:r>
              <a:rPr lang="de-DE"/>
              <a:t>publisher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3733800" y="4191000"/>
            <a:ext cx="5181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book(vendor,category,title,url,author,...)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4703-1A8B-4421-A877-BAA0F65D504A}" type="slidenum">
              <a:rPr lang="en-US"/>
              <a:pPr/>
              <a:t>121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Wrapper „exportieren“ Attribute aus Namespaces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Beispiel: Amazon-Wrapper</a:t>
            </a:r>
          </a:p>
          <a:p>
            <a:pPr lvl="1">
              <a:buFont typeface="Wingdings" pitchFamily="2" charset="2"/>
              <a:buNone/>
            </a:pPr>
            <a:r>
              <a:rPr lang="de-DE" b="1"/>
              <a:t>select</a:t>
            </a:r>
            <a:r>
              <a:rPr lang="de-DE"/>
              <a:t> `Amazon` </a:t>
            </a:r>
            <a:r>
              <a:rPr lang="de-DE" b="1"/>
              <a:t>as</a:t>
            </a:r>
            <a:r>
              <a:rPr lang="de-DE"/>
              <a:t> book#vendor, book#title+,book#url, book#author, book#year, book#price+,...                            </a:t>
            </a:r>
          </a:p>
          <a:p>
            <a:pPr lvl="1">
              <a:buFont typeface="Wingdings" pitchFamily="2" charset="2"/>
              <a:buNone/>
            </a:pPr>
            <a:r>
              <a:rPr lang="de-DE" b="1"/>
              <a:t>from</a:t>
            </a:r>
            <a:r>
              <a:rPr lang="de-DE"/>
              <a:t> http://www.amazon.com/ats-query ...       </a:t>
            </a:r>
            <a:r>
              <a:rPr lang="de-DE" b="1"/>
              <a:t>where</a:t>
            </a:r>
            <a:r>
              <a:rPr lang="de-DE"/>
              <a:t> &lt;Wrapper-Implementierung&gt;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D2DB-7C4B-4DDD-A6DC-F15EEAFDE676}" type="slidenum">
              <a:rPr lang="en-US"/>
              <a:pPr/>
              <a:t>122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Anfragen werden in Datalog transformiert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5950"/>
            <a:ext cx="9144000" cy="4171950"/>
          </a:xfrm>
        </p:spPr>
        <p:txBody>
          <a:bodyPr/>
          <a:lstStyle/>
          <a:p>
            <a:r>
              <a:rPr lang="de-DE" sz="2400" b="1"/>
              <a:t>select</a:t>
            </a:r>
            <a:r>
              <a:rPr lang="de-DE" sz="2400"/>
              <a:t> B.vendor, B.title, B.author, B.price,  R.review                                                        </a:t>
            </a:r>
            <a:r>
              <a:rPr lang="de-DE" sz="2400" b="1"/>
              <a:t>from</a:t>
            </a:r>
            <a:r>
              <a:rPr lang="de-DE" sz="2400"/>
              <a:t> book B, review R                                                </a:t>
            </a:r>
            <a:r>
              <a:rPr lang="de-DE" sz="2400" b="1"/>
              <a:t>where </a:t>
            </a:r>
            <a:r>
              <a:rPr lang="de-DE" sz="2400"/>
              <a:t>B.title ~= `Datenbanksysteme` and B.title = R.title</a:t>
            </a:r>
          </a:p>
          <a:p>
            <a:r>
              <a:rPr lang="de-DE"/>
              <a:t>query</a:t>
            </a:r>
            <a:r>
              <a:rPr lang="de-DE" baseline="30000"/>
              <a:t>fbfff</a:t>
            </a:r>
            <a:r>
              <a:rPr lang="de-DE"/>
              <a:t>(vendor,title,author,price,review) :- book</a:t>
            </a:r>
            <a:r>
              <a:rPr lang="de-DE" baseline="30000"/>
              <a:t>fbff</a:t>
            </a:r>
            <a:r>
              <a:rPr lang="de-DE"/>
              <a:t>(vendor,title,author,price) &amp; review</a:t>
            </a:r>
            <a:r>
              <a:rPr lang="de-DE" baseline="30000"/>
              <a:t>bf</a:t>
            </a:r>
            <a:r>
              <a:rPr lang="de-DE"/>
              <a:t>(title,review) &amp;                               title~=`Datenbanksysteme`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40B2-A4AC-4A85-AF81-981976ED3EB8}" type="slidenum">
              <a:rPr lang="en-US"/>
              <a:pPr/>
              <a:t>123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Datenquellen und Bindungen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Bücher</a:t>
            </a:r>
          </a:p>
          <a:p>
            <a:pPr lvl="1"/>
            <a:r>
              <a:rPr lang="de-DE"/>
              <a:t>amazon</a:t>
            </a:r>
            <a:r>
              <a:rPr lang="de-DE" baseline="30000"/>
              <a:t>fbbff</a:t>
            </a:r>
            <a:r>
              <a:rPr lang="de-DE"/>
              <a:t>(vendor,title,author,year,price)</a:t>
            </a:r>
          </a:p>
          <a:p>
            <a:pPr lvl="1"/>
            <a:r>
              <a:rPr lang="de-DE"/>
              <a:t>borders</a:t>
            </a:r>
            <a:r>
              <a:rPr lang="de-DE" baseline="30000"/>
              <a:t>fbff</a:t>
            </a:r>
            <a:r>
              <a:rPr lang="de-DE"/>
              <a:t>(vendor,title,author,price)</a:t>
            </a:r>
          </a:p>
          <a:p>
            <a:pPr lvl="1"/>
            <a:r>
              <a:rPr lang="de-DE"/>
              <a:t>buch.de</a:t>
            </a:r>
            <a:r>
              <a:rPr lang="de-DE" baseline="30000"/>
              <a:t>fbff</a:t>
            </a:r>
            <a:r>
              <a:rPr lang="de-DE"/>
              <a:t>(vendor,title,price,isbn)</a:t>
            </a:r>
          </a:p>
          <a:p>
            <a:pPr lvl="1"/>
            <a:r>
              <a:rPr lang="de-DE"/>
              <a:t>bol</a:t>
            </a:r>
            <a:r>
              <a:rPr lang="de-DE" baseline="30000"/>
              <a:t>fb</a:t>
            </a:r>
            <a:r>
              <a:rPr lang="de-DE"/>
              <a:t>(author,isbn)</a:t>
            </a:r>
          </a:p>
          <a:p>
            <a:r>
              <a:rPr lang="de-DE"/>
              <a:t>Reviews</a:t>
            </a:r>
          </a:p>
          <a:p>
            <a:pPr lvl="1"/>
            <a:r>
              <a:rPr lang="de-DE"/>
              <a:t>nytimes</a:t>
            </a:r>
            <a:r>
              <a:rPr lang="de-DE" baseline="30000"/>
              <a:t>bff</a:t>
            </a:r>
            <a:r>
              <a:rPr lang="de-DE"/>
              <a:t>(title,author,review)</a:t>
            </a:r>
          </a:p>
          <a:p>
            <a:pPr lvl="1"/>
            <a:r>
              <a:rPr lang="de-DE"/>
              <a:t>wpost</a:t>
            </a:r>
            <a:r>
              <a:rPr lang="de-DE" baseline="30000"/>
              <a:t>bbf</a:t>
            </a:r>
            <a:r>
              <a:rPr lang="de-DE"/>
              <a:t>(title,isbn,review)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5300-3558-4EDD-95BC-7E0AAA57D6AE}" type="slidenum">
              <a:rPr lang="en-US"/>
              <a:pPr/>
              <a:t>124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Anfragebearbeitung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Es werden die Datenquellen herangezogen, die alle in der Anfrage referenzierten Attribute „liefern“ und</a:t>
            </a:r>
          </a:p>
          <a:p>
            <a:r>
              <a:rPr lang="de-DE"/>
              <a:t>mit den Bindungen der Anfrage verträglich sind</a:t>
            </a:r>
          </a:p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83EA-F095-4963-8948-49A457442CD9}" type="slidenum">
              <a:rPr lang="en-US"/>
              <a:pPr/>
              <a:t>125</a:t>
            </a:fld>
            <a:endParaRPr lang="en-US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/>
              <a:t>Berücksichtigung der Bindungen in der Anfrageoptimierung</a:t>
            </a:r>
            <a:endParaRPr lang="de-DE"/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327025" y="1562100"/>
            <a:ext cx="1841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378886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178800" cy="417195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2800" b="1"/>
              <a:t>Select</a:t>
            </a:r>
            <a:r>
              <a:rPr lang="de-DE" sz="2800"/>
              <a:t> b.Title, b.Author, b.ISBN, b.Price</a:t>
            </a:r>
          </a:p>
          <a:p>
            <a:pPr>
              <a:buFont typeface="Wingdings" pitchFamily="2" charset="2"/>
              <a:buNone/>
            </a:pPr>
            <a:r>
              <a:rPr lang="de-DE" sz="2800" b="1"/>
              <a:t>From</a:t>
            </a:r>
            <a:r>
              <a:rPr lang="de-DE" sz="2800"/>
              <a:t> Books </a:t>
            </a:r>
            <a:r>
              <a:rPr lang="de-DE" sz="2800" b="1"/>
              <a:t>as</a:t>
            </a:r>
            <a:r>
              <a:rPr lang="de-DE" sz="2800"/>
              <a:t> b,</a:t>
            </a:r>
          </a:p>
          <a:p>
            <a:pPr>
              <a:buFont typeface="Wingdings" pitchFamily="2" charset="2"/>
              <a:buNone/>
            </a:pPr>
            <a:r>
              <a:rPr lang="de-DE" sz="2800"/>
              <a:t>         </a:t>
            </a:r>
            <a:r>
              <a:rPr lang="de-DE" sz="2800">
                <a:solidFill>
                  <a:srgbClr val="FF33CC"/>
                </a:solidFill>
              </a:rPr>
              <a:t>Bestseller </a:t>
            </a:r>
            <a:r>
              <a:rPr lang="de-DE" sz="2800" b="1">
                <a:solidFill>
                  <a:srgbClr val="FF33CC"/>
                </a:solidFill>
              </a:rPr>
              <a:t>as</a:t>
            </a:r>
            <a:r>
              <a:rPr lang="de-DE" sz="2800">
                <a:solidFill>
                  <a:srgbClr val="FF33CC"/>
                </a:solidFill>
              </a:rPr>
              <a:t> bs</a:t>
            </a:r>
          </a:p>
          <a:p>
            <a:pPr>
              <a:buFont typeface="Wingdings" pitchFamily="2" charset="2"/>
              <a:buNone/>
            </a:pPr>
            <a:r>
              <a:rPr lang="de-DE" sz="2800" b="1">
                <a:solidFill>
                  <a:srgbClr val="FF33CC"/>
                </a:solidFill>
              </a:rPr>
              <a:t>where</a:t>
            </a:r>
            <a:r>
              <a:rPr lang="de-DE" sz="2800">
                <a:solidFill>
                  <a:srgbClr val="FF33CC"/>
                </a:solidFill>
              </a:rPr>
              <a:t> bs.Author = b. Author</a:t>
            </a:r>
          </a:p>
          <a:p>
            <a:pPr>
              <a:buFont typeface="Wingdings" pitchFamily="2" charset="2"/>
              <a:buNone/>
            </a:pPr>
            <a:r>
              <a:rPr lang="de-DE"/>
              <a:t>Books</a:t>
            </a:r>
          </a:p>
          <a:p>
            <a:pPr lvl="1"/>
            <a:r>
              <a:rPr lang="de-DE"/>
              <a:t>buecher.de</a:t>
            </a:r>
            <a:r>
              <a:rPr lang="de-DE" baseline="30000"/>
              <a:t>ffbf</a:t>
            </a:r>
            <a:r>
              <a:rPr lang="de-DE"/>
              <a:t>(vendor,title,author,price)</a:t>
            </a:r>
          </a:p>
          <a:p>
            <a:r>
              <a:rPr lang="de-DE"/>
              <a:t>Bestseller</a:t>
            </a:r>
          </a:p>
          <a:p>
            <a:pPr lvl="1"/>
            <a:r>
              <a:rPr lang="de-DE"/>
              <a:t>spiegel.de</a:t>
            </a:r>
            <a:r>
              <a:rPr lang="de-DE" baseline="30000"/>
              <a:t>fff</a:t>
            </a:r>
            <a:r>
              <a:rPr lang="de-DE"/>
              <a:t>(title,author,verlag)</a:t>
            </a:r>
          </a:p>
        </p:txBody>
      </p:sp>
      <p:grpSp>
        <p:nvGrpSpPr>
          <p:cNvPr id="378907" name="Group 27"/>
          <p:cNvGrpSpPr>
            <a:grpSpLocks/>
          </p:cNvGrpSpPr>
          <p:nvPr/>
        </p:nvGrpSpPr>
        <p:grpSpPr bwMode="auto">
          <a:xfrm>
            <a:off x="5181600" y="1371600"/>
            <a:ext cx="3810000" cy="2971800"/>
            <a:chOff x="3264" y="864"/>
            <a:chExt cx="2400" cy="1872"/>
          </a:xfrm>
        </p:grpSpPr>
        <p:sp>
          <p:nvSpPr>
            <p:cNvPr id="378888" name="Rectangle 8"/>
            <p:cNvSpPr>
              <a:spLocks noChangeArrowheads="1"/>
            </p:cNvSpPr>
            <p:nvPr/>
          </p:nvSpPr>
          <p:spPr bwMode="auto">
            <a:xfrm>
              <a:off x="4608" y="2448"/>
              <a:ext cx="1056" cy="28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buecher.de</a:t>
              </a:r>
            </a:p>
          </p:txBody>
        </p:sp>
        <p:sp>
          <p:nvSpPr>
            <p:cNvPr id="378897" name="Rectangle 17"/>
            <p:cNvSpPr>
              <a:spLocks noChangeArrowheads="1"/>
            </p:cNvSpPr>
            <p:nvPr/>
          </p:nvSpPr>
          <p:spPr bwMode="auto">
            <a:xfrm>
              <a:off x="3312" y="2448"/>
              <a:ext cx="1056" cy="28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spiegel.de</a:t>
              </a:r>
            </a:p>
          </p:txBody>
        </p:sp>
        <p:sp>
          <p:nvSpPr>
            <p:cNvPr id="378898" name="AutoShape 18"/>
            <p:cNvSpPr>
              <a:spLocks noChangeArrowheads="1"/>
            </p:cNvSpPr>
            <p:nvPr/>
          </p:nvSpPr>
          <p:spPr bwMode="auto">
            <a:xfrm rot="5463981">
              <a:off x="4344" y="1176"/>
              <a:ext cx="192" cy="336"/>
            </a:xfrm>
            <a:prstGeom prst="flowChartCollat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r>
                <a:rPr lang="de-DE"/>
                <a:t>Bind</a:t>
              </a:r>
            </a:p>
            <a:p>
              <a:r>
                <a:rPr lang="de-DE"/>
                <a:t>Join</a:t>
              </a:r>
            </a:p>
          </p:txBody>
        </p:sp>
        <p:sp>
          <p:nvSpPr>
            <p:cNvPr id="378899" name="AutoShape 19"/>
            <p:cNvSpPr>
              <a:spLocks noChangeArrowheads="1"/>
            </p:cNvSpPr>
            <p:nvPr/>
          </p:nvSpPr>
          <p:spPr bwMode="auto">
            <a:xfrm>
              <a:off x="3264" y="1824"/>
              <a:ext cx="1104" cy="336"/>
            </a:xfrm>
            <a:prstGeom prst="flowChartPreparation">
              <a:avLst/>
            </a:prstGeom>
            <a:solidFill>
              <a:srgbClr val="FFFFFF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Wrapper</a:t>
              </a:r>
            </a:p>
            <a:p>
              <a:pPr>
                <a:lnSpc>
                  <a:spcPct val="60000"/>
                </a:lnSpc>
              </a:pPr>
              <a:r>
                <a:rPr lang="de-DE"/>
                <a:t>Bestseller</a:t>
              </a:r>
            </a:p>
          </p:txBody>
        </p:sp>
        <p:sp>
          <p:nvSpPr>
            <p:cNvPr id="378900" name="AutoShape 20"/>
            <p:cNvSpPr>
              <a:spLocks noChangeArrowheads="1"/>
            </p:cNvSpPr>
            <p:nvPr/>
          </p:nvSpPr>
          <p:spPr bwMode="auto">
            <a:xfrm>
              <a:off x="4560" y="1824"/>
              <a:ext cx="1104" cy="336"/>
            </a:xfrm>
            <a:prstGeom prst="flowChartPreparation">
              <a:avLst/>
            </a:prstGeom>
            <a:solidFill>
              <a:srgbClr val="FFFFFF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Wrapper</a:t>
              </a:r>
            </a:p>
            <a:p>
              <a:pPr>
                <a:lnSpc>
                  <a:spcPct val="60000"/>
                </a:lnSpc>
              </a:pPr>
              <a:r>
                <a:rPr lang="de-DE"/>
                <a:t>Books</a:t>
              </a:r>
            </a:p>
          </p:txBody>
        </p:sp>
        <p:cxnSp>
          <p:nvCxnSpPr>
            <p:cNvPr id="378901" name="AutoShape 21"/>
            <p:cNvCxnSpPr>
              <a:cxnSpLocks noChangeShapeType="1"/>
              <a:stCxn id="378897" idx="0"/>
              <a:endCxn id="378899" idx="2"/>
            </p:cNvCxnSpPr>
            <p:nvPr/>
          </p:nvCxnSpPr>
          <p:spPr bwMode="auto">
            <a:xfrm flipH="1" flipV="1">
              <a:off x="3816" y="2172"/>
              <a:ext cx="24" cy="26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78902" name="AutoShape 22"/>
            <p:cNvCxnSpPr>
              <a:cxnSpLocks noChangeShapeType="1"/>
              <a:stCxn id="378888" idx="0"/>
              <a:endCxn id="378900" idx="2"/>
            </p:cNvCxnSpPr>
            <p:nvPr/>
          </p:nvCxnSpPr>
          <p:spPr bwMode="auto">
            <a:xfrm flipH="1" flipV="1">
              <a:off x="5112" y="2172"/>
              <a:ext cx="24" cy="26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78903" name="AutoShape 23"/>
            <p:cNvCxnSpPr>
              <a:cxnSpLocks noChangeShapeType="1"/>
              <a:stCxn id="378899" idx="0"/>
              <a:endCxn id="378898" idx="2"/>
            </p:cNvCxnSpPr>
            <p:nvPr/>
          </p:nvCxnSpPr>
          <p:spPr bwMode="auto">
            <a:xfrm rot="16200000">
              <a:off x="3802" y="1354"/>
              <a:ext cx="472" cy="444"/>
            </a:xfrm>
            <a:prstGeom prst="curvedConnector2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78905" name="AutoShape 25"/>
            <p:cNvCxnSpPr>
              <a:cxnSpLocks noChangeShapeType="1"/>
              <a:stCxn id="378898" idx="0"/>
              <a:endCxn id="378900" idx="0"/>
            </p:cNvCxnSpPr>
            <p:nvPr/>
          </p:nvCxnSpPr>
          <p:spPr bwMode="auto">
            <a:xfrm>
              <a:off x="4619" y="1347"/>
              <a:ext cx="493" cy="465"/>
            </a:xfrm>
            <a:prstGeom prst="curvedConnector2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78906" name="Line 26"/>
            <p:cNvSpPr>
              <a:spLocks noChangeShapeType="1"/>
            </p:cNvSpPr>
            <p:nvPr/>
          </p:nvSpPr>
          <p:spPr bwMode="auto">
            <a:xfrm flipV="1">
              <a:off x="4464" y="864"/>
              <a:ext cx="0" cy="4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4CCD-B9B0-4B5E-837D-F33F8053D3A4}" type="slidenum">
              <a:rPr lang="en-US"/>
              <a:pPr/>
              <a:t>13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0051" name="Picture 3" descr="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1475"/>
            <a:ext cx="8305800" cy="611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B0C4-446E-4868-9AAC-EB86B93859F5}" type="slidenum">
              <a:rPr lang="en-US"/>
              <a:pPr/>
              <a:t>14</a:t>
            </a:fld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4" cstate="print"/>
          <a:srcRect r="3125"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graphicFrame>
        <p:nvGraphicFramePr>
          <p:cNvPr id="296964" name="Object 4"/>
          <p:cNvGraphicFramePr>
            <a:graphicFrameLocks noChangeAspect="1"/>
          </p:cNvGraphicFramePr>
          <p:nvPr/>
        </p:nvGraphicFramePr>
        <p:xfrm>
          <a:off x="4267200" y="609600"/>
          <a:ext cx="5969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2" name="Formel" r:id="rId5" imgW="596880" imgH="583920" progId="Equation.3">
                  <p:embed/>
                </p:oleObj>
              </mc:Choice>
              <mc:Fallback>
                <p:oleObj name="Formel" r:id="rId5" imgW="596880" imgH="5839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609600"/>
                        <a:ext cx="59690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65" name="AutoShape 5"/>
          <p:cNvSpPr>
            <a:spLocks noChangeArrowheads="1"/>
          </p:cNvSpPr>
          <p:nvPr/>
        </p:nvSpPr>
        <p:spPr bwMode="auto">
          <a:xfrm>
            <a:off x="4038600" y="571500"/>
            <a:ext cx="1066800" cy="685800"/>
          </a:xfrm>
          <a:prstGeom prst="wedgeEllipseCallout">
            <a:avLst>
              <a:gd name="adj1" fmla="val -98810"/>
              <a:gd name="adj2" fmla="val 173611"/>
            </a:avLst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graphicFrame>
        <p:nvGraphicFramePr>
          <p:cNvPr id="296967" name="Object 7"/>
          <p:cNvGraphicFramePr>
            <a:graphicFrameLocks noChangeAspect="1"/>
          </p:cNvGraphicFramePr>
          <p:nvPr/>
        </p:nvGraphicFramePr>
        <p:xfrm>
          <a:off x="4249738" y="3429000"/>
          <a:ext cx="63341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3" name="Formel" r:id="rId7" imgW="634680" imgH="583920" progId="Equation.3">
                  <p:embed/>
                </p:oleObj>
              </mc:Choice>
              <mc:Fallback>
                <p:oleObj name="Formel" r:id="rId7" imgW="634680" imgH="5839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3429000"/>
                        <a:ext cx="633412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68" name="AutoShape 8"/>
          <p:cNvSpPr>
            <a:spLocks noChangeArrowheads="1"/>
          </p:cNvSpPr>
          <p:nvPr/>
        </p:nvSpPr>
        <p:spPr bwMode="auto">
          <a:xfrm>
            <a:off x="4038600" y="3352800"/>
            <a:ext cx="1066800" cy="685800"/>
          </a:xfrm>
          <a:prstGeom prst="wedgeEllipseCallout">
            <a:avLst>
              <a:gd name="adj1" fmla="val -98810"/>
              <a:gd name="adj2" fmla="val 173611"/>
            </a:avLst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7000-0078-40B1-BD3E-1FD40BE0E0AE}" type="slidenum">
              <a:rPr lang="en-US"/>
              <a:pPr/>
              <a:t>15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/>
              <a:t>Algebraische Beschreibung der abgeleiteten Partitionierung</a:t>
            </a:r>
            <a:endParaRPr lang="de-DE"/>
          </a:p>
        </p:txBody>
      </p:sp>
      <p:graphicFrame>
        <p:nvGraphicFramePr>
          <p:cNvPr id="259075" name="Object 3"/>
          <p:cNvGraphicFramePr>
            <a:graphicFrameLocks noChangeAspect="1"/>
          </p:cNvGraphicFramePr>
          <p:nvPr/>
        </p:nvGraphicFramePr>
        <p:xfrm>
          <a:off x="304800" y="2057400"/>
          <a:ext cx="8529638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9" name="Formel" r:id="rId4" imgW="6235560" imgH="2387520" progId="Equation.3">
                  <p:embed/>
                </p:oleObj>
              </mc:Choice>
              <mc:Fallback>
                <p:oleObj name="Formel" r:id="rId4" imgW="6235560" imgH="23875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8529638" cy="326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6974-EA74-49D2-BF55-239D9F51FB00}" type="slidenum">
              <a:rPr lang="en-US"/>
              <a:pPr/>
              <a:t>16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Vertikale Partitionierung</a:t>
            </a: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1143000" y="2057400"/>
            <a:ext cx="6705600" cy="3886200"/>
          </a:xfrm>
          <a:prstGeom prst="rect">
            <a:avLst/>
          </a:prstGeom>
          <a:solidFill>
            <a:srgbClr val="FFFFFF"/>
          </a:solidFill>
          <a:ln w="762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4181475" y="1463675"/>
            <a:ext cx="477838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200" b="1"/>
              <a:t>R</a:t>
            </a:r>
            <a:endParaRPr lang="de-DE"/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1219200" y="2133600"/>
            <a:ext cx="3886200" cy="3733800"/>
          </a:xfrm>
          <a:prstGeom prst="rect">
            <a:avLst/>
          </a:prstGeom>
          <a:solidFill>
            <a:srgbClr val="FFFFFF"/>
          </a:solidFill>
          <a:ln w="5715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3886200" y="2133600"/>
            <a:ext cx="3886200" cy="37338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04" name="Line 8"/>
          <p:cNvSpPr>
            <a:spLocks noChangeShapeType="1"/>
          </p:cNvSpPr>
          <p:nvPr/>
        </p:nvSpPr>
        <p:spPr bwMode="auto">
          <a:xfrm>
            <a:off x="3886200" y="2438400"/>
            <a:ext cx="3886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05" name="Line 9"/>
          <p:cNvSpPr>
            <a:spLocks noChangeShapeType="1"/>
          </p:cNvSpPr>
          <p:nvPr/>
        </p:nvSpPr>
        <p:spPr bwMode="auto">
          <a:xfrm>
            <a:off x="3886200" y="2743200"/>
            <a:ext cx="3886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06" name="Line 10"/>
          <p:cNvSpPr>
            <a:spLocks noChangeShapeType="1"/>
          </p:cNvSpPr>
          <p:nvPr/>
        </p:nvSpPr>
        <p:spPr bwMode="auto">
          <a:xfrm>
            <a:off x="3886200" y="3048000"/>
            <a:ext cx="3886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09" name="Line 13"/>
          <p:cNvSpPr>
            <a:spLocks noChangeShapeType="1"/>
          </p:cNvSpPr>
          <p:nvPr/>
        </p:nvSpPr>
        <p:spPr bwMode="auto">
          <a:xfrm>
            <a:off x="3886200" y="3429000"/>
            <a:ext cx="3886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10" name="Line 14"/>
          <p:cNvSpPr>
            <a:spLocks noChangeShapeType="1"/>
          </p:cNvSpPr>
          <p:nvPr/>
        </p:nvSpPr>
        <p:spPr bwMode="auto">
          <a:xfrm>
            <a:off x="3886200" y="3810000"/>
            <a:ext cx="3886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11" name="Line 15"/>
          <p:cNvSpPr>
            <a:spLocks noChangeShapeType="1"/>
          </p:cNvSpPr>
          <p:nvPr/>
        </p:nvSpPr>
        <p:spPr bwMode="auto">
          <a:xfrm>
            <a:off x="3886200" y="4191000"/>
            <a:ext cx="3886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12" name="Line 16"/>
          <p:cNvSpPr>
            <a:spLocks noChangeShapeType="1"/>
          </p:cNvSpPr>
          <p:nvPr/>
        </p:nvSpPr>
        <p:spPr bwMode="auto">
          <a:xfrm>
            <a:off x="3886200" y="4572000"/>
            <a:ext cx="3886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13" name="Line 17"/>
          <p:cNvSpPr>
            <a:spLocks noChangeShapeType="1"/>
          </p:cNvSpPr>
          <p:nvPr/>
        </p:nvSpPr>
        <p:spPr bwMode="auto">
          <a:xfrm>
            <a:off x="3886200" y="4953000"/>
            <a:ext cx="3886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14" name="Line 18"/>
          <p:cNvSpPr>
            <a:spLocks noChangeShapeType="1"/>
          </p:cNvSpPr>
          <p:nvPr/>
        </p:nvSpPr>
        <p:spPr bwMode="auto">
          <a:xfrm>
            <a:off x="3886200" y="5334000"/>
            <a:ext cx="3886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15" name="Line 19"/>
          <p:cNvSpPr>
            <a:spLocks noChangeShapeType="1"/>
          </p:cNvSpPr>
          <p:nvPr/>
        </p:nvSpPr>
        <p:spPr bwMode="auto">
          <a:xfrm>
            <a:off x="1600200" y="2133600"/>
            <a:ext cx="0" cy="373380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17" name="Line 21"/>
          <p:cNvSpPr>
            <a:spLocks noChangeShapeType="1"/>
          </p:cNvSpPr>
          <p:nvPr/>
        </p:nvSpPr>
        <p:spPr bwMode="auto">
          <a:xfrm>
            <a:off x="1981200" y="2133600"/>
            <a:ext cx="0" cy="373380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18" name="Line 22"/>
          <p:cNvSpPr>
            <a:spLocks noChangeShapeType="1"/>
          </p:cNvSpPr>
          <p:nvPr/>
        </p:nvSpPr>
        <p:spPr bwMode="auto">
          <a:xfrm>
            <a:off x="2362200" y="2133600"/>
            <a:ext cx="0" cy="373380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19" name="Line 23"/>
          <p:cNvSpPr>
            <a:spLocks noChangeShapeType="1"/>
          </p:cNvSpPr>
          <p:nvPr/>
        </p:nvSpPr>
        <p:spPr bwMode="auto">
          <a:xfrm>
            <a:off x="2743200" y="2133600"/>
            <a:ext cx="0" cy="373380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20" name="Line 24"/>
          <p:cNvSpPr>
            <a:spLocks noChangeShapeType="1"/>
          </p:cNvSpPr>
          <p:nvPr/>
        </p:nvSpPr>
        <p:spPr bwMode="auto">
          <a:xfrm>
            <a:off x="3124200" y="2133600"/>
            <a:ext cx="0" cy="373380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21" name="Line 25"/>
          <p:cNvSpPr>
            <a:spLocks noChangeShapeType="1"/>
          </p:cNvSpPr>
          <p:nvPr/>
        </p:nvSpPr>
        <p:spPr bwMode="auto">
          <a:xfrm>
            <a:off x="3505200" y="2133600"/>
            <a:ext cx="0" cy="373380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22" name="Line 26"/>
          <p:cNvSpPr>
            <a:spLocks noChangeShapeType="1"/>
          </p:cNvSpPr>
          <p:nvPr/>
        </p:nvSpPr>
        <p:spPr bwMode="auto">
          <a:xfrm>
            <a:off x="3886200" y="2133600"/>
            <a:ext cx="0" cy="373380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23" name="Line 27"/>
          <p:cNvSpPr>
            <a:spLocks noChangeShapeType="1"/>
          </p:cNvSpPr>
          <p:nvPr/>
        </p:nvSpPr>
        <p:spPr bwMode="auto">
          <a:xfrm>
            <a:off x="4267200" y="2133600"/>
            <a:ext cx="0" cy="373380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24" name="Line 28"/>
          <p:cNvSpPr>
            <a:spLocks noChangeShapeType="1"/>
          </p:cNvSpPr>
          <p:nvPr/>
        </p:nvSpPr>
        <p:spPr bwMode="auto">
          <a:xfrm>
            <a:off x="4648200" y="2133600"/>
            <a:ext cx="0" cy="373380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0125" name="Text Box 29"/>
          <p:cNvSpPr txBox="1">
            <a:spLocks noChangeArrowheads="1"/>
          </p:cNvSpPr>
          <p:nvPr/>
        </p:nvSpPr>
        <p:spPr bwMode="auto">
          <a:xfrm>
            <a:off x="2063750" y="5989638"/>
            <a:ext cx="598488" cy="5191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rgbClr val="FF33CC"/>
                </a:solidFill>
              </a:rPr>
              <a:t>R1</a:t>
            </a:r>
            <a:endParaRPr lang="de-DE" sz="2800"/>
          </a:p>
        </p:txBody>
      </p:sp>
      <p:sp>
        <p:nvSpPr>
          <p:cNvPr id="260127" name="Text Box 31"/>
          <p:cNvSpPr txBox="1">
            <a:spLocks noChangeArrowheads="1"/>
          </p:cNvSpPr>
          <p:nvPr/>
        </p:nvSpPr>
        <p:spPr bwMode="auto">
          <a:xfrm>
            <a:off x="6324600" y="5943600"/>
            <a:ext cx="598488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</a:rPr>
              <a:t>R2</a:t>
            </a:r>
            <a:endParaRPr lang="de-DE" sz="2800"/>
          </a:p>
        </p:txBody>
      </p:sp>
      <p:sp>
        <p:nvSpPr>
          <p:cNvPr id="260128" name="AutoShape 32"/>
          <p:cNvSpPr>
            <a:spLocks noChangeArrowheads="1"/>
          </p:cNvSpPr>
          <p:nvPr/>
        </p:nvSpPr>
        <p:spPr bwMode="auto">
          <a:xfrm>
            <a:off x="3886200" y="6019800"/>
            <a:ext cx="1219200" cy="457200"/>
          </a:xfrm>
          <a:prstGeom prst="leftRightArrow">
            <a:avLst>
              <a:gd name="adj1" fmla="val 50000"/>
              <a:gd name="adj2" fmla="val 53333"/>
            </a:avLst>
          </a:prstGeom>
          <a:solidFill>
            <a:schemeClr val="accent2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7FFD-93AF-46ED-87E3-96F0A163EA2F}" type="slidenum">
              <a:rPr lang="en-US"/>
              <a:pPr/>
              <a:t>17</a:t>
            </a:fld>
            <a:endParaRPr lang="en-US"/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Verlustlosigkeit und Rekonstruktion von R</a:t>
            </a:r>
          </a:p>
        </p:txBody>
      </p:sp>
      <p:graphicFrame>
        <p:nvGraphicFramePr>
          <p:cNvPr id="400389" name="Object 5"/>
          <p:cNvGraphicFramePr>
            <a:graphicFrameLocks noChangeAspect="1"/>
          </p:cNvGraphicFramePr>
          <p:nvPr/>
        </p:nvGraphicFramePr>
        <p:xfrm>
          <a:off x="0" y="1666875"/>
          <a:ext cx="9144000" cy="36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3" name="Formel" r:id="rId4" imgW="4012920" imgH="1523880" progId="Equation.3">
                  <p:embed/>
                </p:oleObj>
              </mc:Choice>
              <mc:Fallback>
                <p:oleObj name="Formel" r:id="rId4" imgW="4012920" imgH="1523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66875"/>
                        <a:ext cx="9144000" cy="361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391" name="Text Box 7"/>
          <p:cNvSpPr txBox="1">
            <a:spLocks noChangeArrowheads="1"/>
          </p:cNvSpPr>
          <p:nvPr/>
        </p:nvSpPr>
        <p:spPr bwMode="auto">
          <a:xfrm>
            <a:off x="4067175" y="4437063"/>
            <a:ext cx="4751388" cy="1917700"/>
          </a:xfrm>
          <a:prstGeom prst="rect">
            <a:avLst/>
          </a:prstGeom>
          <a:solidFill>
            <a:schemeClr val="accent2"/>
          </a:solidFill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Eigentlich reicht für</a:t>
            </a:r>
          </a:p>
          <a:p>
            <a:r>
              <a:rPr lang="de-DE"/>
              <a:t>die Verlustlosigkeit</a:t>
            </a:r>
          </a:p>
          <a:p>
            <a:r>
              <a:rPr lang="de-DE"/>
              <a:t>K</a:t>
            </a:r>
            <a:r>
              <a:rPr lang="de-DE">
                <a:sym typeface="Wingdings" pitchFamily="2" charset="2"/>
              </a:rPr>
              <a:t></a:t>
            </a:r>
            <a:r>
              <a:rPr lang="de-DE"/>
              <a:t>schema(R1)</a:t>
            </a:r>
          </a:p>
          <a:p>
            <a:r>
              <a:rPr lang="de-DE">
                <a:solidFill>
                  <a:srgbClr val="FF33CC"/>
                </a:solidFill>
              </a:rPr>
              <a:t>oder</a:t>
            </a:r>
          </a:p>
          <a:p>
            <a:r>
              <a:rPr lang="de-DE"/>
              <a:t>K</a:t>
            </a:r>
            <a:r>
              <a:rPr lang="de-DE">
                <a:sym typeface="Wingdings" pitchFamily="2" charset="2"/>
              </a:rPr>
              <a:t></a:t>
            </a:r>
            <a:r>
              <a:rPr lang="de-DE"/>
              <a:t>schema(R2)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9230-2AF0-4FA0-BC7F-F4238F3F834B}" type="slidenum">
              <a:rPr lang="en-US"/>
              <a:pPr/>
              <a:t>18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de-DE"/>
              <a:t>Kombinierte Partitionierung:</a:t>
            </a:r>
            <a:r>
              <a:rPr lang="de-DE" sz="3600"/>
              <a:t> </a:t>
            </a:r>
            <a:r>
              <a:rPr lang="de-DE">
                <a:solidFill>
                  <a:srgbClr val="33CC33"/>
                </a:solidFill>
              </a:rPr>
              <a:t>Vertikale und Horizontale Part.</a:t>
            </a:r>
            <a:endParaRPr lang="de-DE"/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4181475" y="1463675"/>
            <a:ext cx="477838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200" b="1">
                <a:solidFill>
                  <a:srgbClr val="33CC33"/>
                </a:solidFill>
              </a:rPr>
              <a:t>R</a:t>
            </a:r>
            <a:endParaRPr lang="de-DE"/>
          </a:p>
        </p:txBody>
      </p:sp>
      <p:sp>
        <p:nvSpPr>
          <p:cNvPr id="261145" name="Text Box 25"/>
          <p:cNvSpPr txBox="1">
            <a:spLocks noChangeArrowheads="1"/>
          </p:cNvSpPr>
          <p:nvPr/>
        </p:nvSpPr>
        <p:spPr bwMode="auto">
          <a:xfrm>
            <a:off x="2063750" y="5989638"/>
            <a:ext cx="598488" cy="5191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rgbClr val="FF33CC"/>
                </a:solidFill>
              </a:rPr>
              <a:t>R1</a:t>
            </a:r>
            <a:endParaRPr lang="de-DE" sz="2800"/>
          </a:p>
        </p:txBody>
      </p:sp>
      <p:sp>
        <p:nvSpPr>
          <p:cNvPr id="261146" name="Text Box 26"/>
          <p:cNvSpPr txBox="1">
            <a:spLocks noChangeArrowheads="1"/>
          </p:cNvSpPr>
          <p:nvPr/>
        </p:nvSpPr>
        <p:spPr bwMode="auto">
          <a:xfrm>
            <a:off x="7988300" y="2133600"/>
            <a:ext cx="776288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</a:rPr>
              <a:t>R21</a:t>
            </a:r>
            <a:endParaRPr lang="de-DE" sz="2800"/>
          </a:p>
        </p:txBody>
      </p:sp>
      <p:sp>
        <p:nvSpPr>
          <p:cNvPr id="261148" name="Rectangle 28"/>
          <p:cNvSpPr>
            <a:spLocks noChangeArrowheads="1"/>
          </p:cNvSpPr>
          <p:nvPr/>
        </p:nvSpPr>
        <p:spPr bwMode="auto">
          <a:xfrm>
            <a:off x="1219200" y="1981200"/>
            <a:ext cx="6781800" cy="3962400"/>
          </a:xfrm>
          <a:prstGeom prst="rect">
            <a:avLst/>
          </a:prstGeom>
          <a:solidFill>
            <a:srgbClr val="FFFFFF"/>
          </a:solidFill>
          <a:ln w="762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1149" name="Line 29"/>
          <p:cNvSpPr>
            <a:spLocks noChangeShapeType="1"/>
          </p:cNvSpPr>
          <p:nvPr/>
        </p:nvSpPr>
        <p:spPr bwMode="auto">
          <a:xfrm>
            <a:off x="3352800" y="1981200"/>
            <a:ext cx="0" cy="3962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1150" name="Line 30"/>
          <p:cNvSpPr>
            <a:spLocks noChangeShapeType="1"/>
          </p:cNvSpPr>
          <p:nvPr/>
        </p:nvSpPr>
        <p:spPr bwMode="auto">
          <a:xfrm>
            <a:off x="3352800" y="2819400"/>
            <a:ext cx="46482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1151" name="Line 31"/>
          <p:cNvSpPr>
            <a:spLocks noChangeShapeType="1"/>
          </p:cNvSpPr>
          <p:nvPr/>
        </p:nvSpPr>
        <p:spPr bwMode="auto">
          <a:xfrm>
            <a:off x="3352800" y="4191000"/>
            <a:ext cx="46482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1152" name="Text Box 32"/>
          <p:cNvSpPr txBox="1">
            <a:spLocks noChangeArrowheads="1"/>
          </p:cNvSpPr>
          <p:nvPr/>
        </p:nvSpPr>
        <p:spPr bwMode="auto">
          <a:xfrm>
            <a:off x="6248400" y="5943600"/>
            <a:ext cx="598488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</a:rPr>
              <a:t>R2</a:t>
            </a:r>
            <a:endParaRPr lang="de-DE" sz="2800"/>
          </a:p>
        </p:txBody>
      </p:sp>
      <p:sp>
        <p:nvSpPr>
          <p:cNvPr id="261153" name="Text Box 33"/>
          <p:cNvSpPr txBox="1">
            <a:spLocks noChangeArrowheads="1"/>
          </p:cNvSpPr>
          <p:nvPr/>
        </p:nvSpPr>
        <p:spPr bwMode="auto">
          <a:xfrm>
            <a:off x="7988300" y="3276600"/>
            <a:ext cx="776288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</a:rPr>
              <a:t>R22</a:t>
            </a:r>
            <a:endParaRPr lang="de-DE" sz="2800"/>
          </a:p>
        </p:txBody>
      </p:sp>
      <p:sp>
        <p:nvSpPr>
          <p:cNvPr id="261154" name="Text Box 34"/>
          <p:cNvSpPr txBox="1">
            <a:spLocks noChangeArrowheads="1"/>
          </p:cNvSpPr>
          <p:nvPr/>
        </p:nvSpPr>
        <p:spPr bwMode="auto">
          <a:xfrm>
            <a:off x="7988300" y="4876800"/>
            <a:ext cx="776288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</a:rPr>
              <a:t>R23</a:t>
            </a:r>
            <a:endParaRPr lang="de-DE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07D1-D0BC-41DD-96DF-20A665CC4B53}" type="slidenum">
              <a:rPr lang="en-US"/>
              <a:pPr/>
              <a:t>19</a:t>
            </a:fld>
            <a:endParaRPr lang="en-U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de-DE"/>
              <a:t>Kombinierte Partitionierung:</a:t>
            </a:r>
            <a:r>
              <a:rPr lang="de-DE" sz="3600"/>
              <a:t> </a:t>
            </a:r>
            <a:r>
              <a:rPr lang="de-DE">
                <a:solidFill>
                  <a:srgbClr val="33CC33"/>
                </a:solidFill>
              </a:rPr>
              <a:t>Vertikale und Horizontale Part.</a:t>
            </a:r>
            <a:endParaRPr lang="de-DE"/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4181475" y="1463675"/>
            <a:ext cx="477838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200" b="1">
                <a:solidFill>
                  <a:srgbClr val="33CC33"/>
                </a:solidFill>
              </a:rPr>
              <a:t>R</a:t>
            </a:r>
            <a:endParaRPr lang="de-DE"/>
          </a:p>
        </p:txBody>
      </p:sp>
      <p:grpSp>
        <p:nvGrpSpPr>
          <p:cNvPr id="285709" name="Group 13"/>
          <p:cNvGrpSpPr>
            <a:grpSpLocks/>
          </p:cNvGrpSpPr>
          <p:nvPr/>
        </p:nvGrpSpPr>
        <p:grpSpPr bwMode="auto">
          <a:xfrm>
            <a:off x="1828800" y="1981200"/>
            <a:ext cx="5959475" cy="3076575"/>
            <a:chOff x="768" y="1248"/>
            <a:chExt cx="4824" cy="2937"/>
          </a:xfrm>
        </p:grpSpPr>
        <p:sp>
          <p:nvSpPr>
            <p:cNvPr id="285700" name="Text Box 4"/>
            <p:cNvSpPr txBox="1">
              <a:spLocks noChangeArrowheads="1"/>
            </p:cNvSpPr>
            <p:nvPr/>
          </p:nvSpPr>
          <p:spPr bwMode="auto">
            <a:xfrm>
              <a:off x="1247" y="3690"/>
              <a:ext cx="485" cy="49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800">
                  <a:solidFill>
                    <a:srgbClr val="FF33CC"/>
                  </a:solidFill>
                </a:rPr>
                <a:t>R1</a:t>
              </a:r>
              <a:endParaRPr lang="de-DE" sz="2800"/>
            </a:p>
          </p:txBody>
        </p:sp>
        <p:sp>
          <p:nvSpPr>
            <p:cNvPr id="285701" name="Text Box 5"/>
            <p:cNvSpPr txBox="1">
              <a:spLocks noChangeArrowheads="1"/>
            </p:cNvSpPr>
            <p:nvPr/>
          </p:nvSpPr>
          <p:spPr bwMode="auto">
            <a:xfrm>
              <a:off x="4964" y="1260"/>
              <a:ext cx="628" cy="496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800">
                  <a:solidFill>
                    <a:srgbClr val="0000FF"/>
                  </a:solidFill>
                </a:rPr>
                <a:t>R21</a:t>
              </a:r>
              <a:endParaRPr lang="de-DE" sz="2800"/>
            </a:p>
          </p:txBody>
        </p:sp>
        <p:sp>
          <p:nvSpPr>
            <p:cNvPr id="285702" name="Rectangle 6"/>
            <p:cNvSpPr>
              <a:spLocks noChangeArrowheads="1"/>
            </p:cNvSpPr>
            <p:nvPr/>
          </p:nvSpPr>
          <p:spPr bwMode="auto">
            <a:xfrm>
              <a:off x="768" y="1248"/>
              <a:ext cx="4272" cy="2496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5703" name="Line 7"/>
            <p:cNvSpPr>
              <a:spLocks noChangeShapeType="1"/>
            </p:cNvSpPr>
            <p:nvPr/>
          </p:nvSpPr>
          <p:spPr bwMode="auto">
            <a:xfrm>
              <a:off x="2112" y="1248"/>
              <a:ext cx="0" cy="249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5704" name="Line 8"/>
            <p:cNvSpPr>
              <a:spLocks noChangeShapeType="1"/>
            </p:cNvSpPr>
            <p:nvPr/>
          </p:nvSpPr>
          <p:spPr bwMode="auto">
            <a:xfrm>
              <a:off x="2112" y="1776"/>
              <a:ext cx="2928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5705" name="Line 9"/>
            <p:cNvSpPr>
              <a:spLocks noChangeShapeType="1"/>
            </p:cNvSpPr>
            <p:nvPr/>
          </p:nvSpPr>
          <p:spPr bwMode="auto">
            <a:xfrm>
              <a:off x="2112" y="2640"/>
              <a:ext cx="2928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5706" name="Text Box 10"/>
            <p:cNvSpPr txBox="1">
              <a:spLocks noChangeArrowheads="1"/>
            </p:cNvSpPr>
            <p:nvPr/>
          </p:nvSpPr>
          <p:spPr bwMode="auto">
            <a:xfrm>
              <a:off x="3883" y="3659"/>
              <a:ext cx="484" cy="496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800">
                  <a:solidFill>
                    <a:srgbClr val="0000FF"/>
                  </a:solidFill>
                </a:rPr>
                <a:t>R2</a:t>
              </a:r>
              <a:endParaRPr lang="de-DE" sz="2800"/>
            </a:p>
          </p:txBody>
        </p:sp>
        <p:sp>
          <p:nvSpPr>
            <p:cNvPr id="285707" name="Text Box 11"/>
            <p:cNvSpPr txBox="1">
              <a:spLocks noChangeArrowheads="1"/>
            </p:cNvSpPr>
            <p:nvPr/>
          </p:nvSpPr>
          <p:spPr bwMode="auto">
            <a:xfrm>
              <a:off x="4964" y="1980"/>
              <a:ext cx="628" cy="496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800">
                  <a:solidFill>
                    <a:srgbClr val="0000FF"/>
                  </a:solidFill>
                </a:rPr>
                <a:t>R22</a:t>
              </a:r>
              <a:endParaRPr lang="de-DE" sz="2800"/>
            </a:p>
          </p:txBody>
        </p:sp>
        <p:sp>
          <p:nvSpPr>
            <p:cNvPr id="285708" name="Text Box 12"/>
            <p:cNvSpPr txBox="1">
              <a:spLocks noChangeArrowheads="1"/>
            </p:cNvSpPr>
            <p:nvPr/>
          </p:nvSpPr>
          <p:spPr bwMode="auto">
            <a:xfrm>
              <a:off x="4963" y="2989"/>
              <a:ext cx="629" cy="496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800">
                  <a:solidFill>
                    <a:srgbClr val="0000FF"/>
                  </a:solidFill>
                </a:rPr>
                <a:t>R23</a:t>
              </a:r>
              <a:endParaRPr lang="de-DE" sz="2800"/>
            </a:p>
          </p:txBody>
        </p:sp>
      </p:grpSp>
      <p:graphicFrame>
        <p:nvGraphicFramePr>
          <p:cNvPr id="285710" name="Object 14"/>
          <p:cNvGraphicFramePr>
            <a:graphicFrameLocks noChangeAspect="1"/>
          </p:cNvGraphicFramePr>
          <p:nvPr/>
        </p:nvGraphicFramePr>
        <p:xfrm>
          <a:off x="2590800" y="5410200"/>
          <a:ext cx="39370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14" name="Formel" r:id="rId4" imgW="3936960" imgH="431640" progId="Equation.3">
                  <p:embed/>
                </p:oleObj>
              </mc:Choice>
              <mc:Fallback>
                <p:oleObj name="Formel" r:id="rId4" imgW="3936960" imgH="4316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410200"/>
                        <a:ext cx="39370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31F5-8E68-4086-BA1C-ECCFD1DD5D63}" type="slidenum">
              <a:rPr lang="en-US"/>
              <a:pPr/>
              <a:t>2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1143000"/>
          </a:xfrm>
        </p:spPr>
        <p:txBody>
          <a:bodyPr/>
          <a:lstStyle/>
          <a:p>
            <a:r>
              <a:rPr lang="de-DE" sz="3200"/>
              <a:t>Schema-Integration bei homogenen, eng integrierten vDBMS</a:t>
            </a:r>
            <a:endParaRPr lang="de-DE"/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685800" y="4876800"/>
            <a:ext cx="2362200" cy="1371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2800"/>
          </a:p>
        </p:txBody>
      </p:sp>
      <p:graphicFrame>
        <p:nvGraphicFramePr>
          <p:cNvPr id="248836" name="Object 4"/>
          <p:cNvGraphicFramePr>
            <a:graphicFrameLocks noChangeAspect="1"/>
          </p:cNvGraphicFramePr>
          <p:nvPr/>
        </p:nvGraphicFramePr>
        <p:xfrm>
          <a:off x="762000" y="4953000"/>
          <a:ext cx="584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7" name="Dokument" r:id="rId5" imgW="2129040" imgH="2916360" progId="Word.Document.8">
                  <p:embed/>
                </p:oleObj>
              </mc:Choice>
              <mc:Fallback>
                <p:oleObj name="Dokument" r:id="rId5" imgW="2129040" imgH="291636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53000"/>
                        <a:ext cx="5842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7" name="Object 5"/>
          <p:cNvGraphicFramePr>
            <a:graphicFrameLocks noChangeAspect="1"/>
          </p:cNvGraphicFramePr>
          <p:nvPr/>
        </p:nvGraphicFramePr>
        <p:xfrm>
          <a:off x="1447800" y="49530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8" name="Dokument" r:id="rId8" imgW="2452320" imgH="3223080" progId="Word.Document.8">
                  <p:embed/>
                </p:oleObj>
              </mc:Choice>
              <mc:Fallback>
                <p:oleObj name="Dokument" r:id="rId8" imgW="2452320" imgH="3223080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953000"/>
                        <a:ext cx="762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8" name="Object 6"/>
          <p:cNvGraphicFramePr>
            <a:graphicFrameLocks noChangeAspect="1"/>
          </p:cNvGraphicFramePr>
          <p:nvPr/>
        </p:nvGraphicFramePr>
        <p:xfrm>
          <a:off x="2286000" y="49530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9" name="Dokument" r:id="rId11" imgW="2124720" imgH="2945160" progId="Word.Document.8">
                  <p:embed/>
                </p:oleObj>
              </mc:Choice>
              <mc:Fallback>
                <p:oleObj name="Dokument" r:id="rId11" imgW="2124720" imgH="2945160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53000"/>
                        <a:ext cx="685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727075" y="5805488"/>
            <a:ext cx="23177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Lokales Schema LDB1</a:t>
            </a:r>
            <a:endParaRPr lang="de-DE" sz="2800"/>
          </a:p>
        </p:txBody>
      </p:sp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3505200" y="4876800"/>
            <a:ext cx="2362200" cy="1371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2800"/>
          </a:p>
        </p:txBody>
      </p:sp>
      <p:graphicFrame>
        <p:nvGraphicFramePr>
          <p:cNvPr id="248841" name="Object 9"/>
          <p:cNvGraphicFramePr>
            <a:graphicFrameLocks noChangeAspect="1"/>
          </p:cNvGraphicFramePr>
          <p:nvPr/>
        </p:nvGraphicFramePr>
        <p:xfrm>
          <a:off x="3581400" y="4953000"/>
          <a:ext cx="584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70" name="Dokument" r:id="rId14" imgW="2129040" imgH="2916360" progId="Word.Document.8">
                  <p:embed/>
                </p:oleObj>
              </mc:Choice>
              <mc:Fallback>
                <p:oleObj name="Dokument" r:id="rId14" imgW="2129040" imgH="2916360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953000"/>
                        <a:ext cx="5842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2" name="Object 10"/>
          <p:cNvGraphicFramePr>
            <a:graphicFrameLocks noChangeAspect="1"/>
          </p:cNvGraphicFramePr>
          <p:nvPr/>
        </p:nvGraphicFramePr>
        <p:xfrm>
          <a:off x="5105400" y="49530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71" name="Dokument" r:id="rId17" imgW="2115360" imgH="2944800" progId="Word.Document.8">
                  <p:embed/>
                </p:oleObj>
              </mc:Choice>
              <mc:Fallback>
                <p:oleObj name="Dokument" r:id="rId17" imgW="2115360" imgH="2944800" progId="Word.Documen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953000"/>
                        <a:ext cx="685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43" name="Text Box 11"/>
          <p:cNvSpPr txBox="1">
            <a:spLocks noChangeArrowheads="1"/>
          </p:cNvSpPr>
          <p:nvPr/>
        </p:nvSpPr>
        <p:spPr bwMode="auto">
          <a:xfrm>
            <a:off x="3546475" y="5805488"/>
            <a:ext cx="23177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Lokales Schema LDB2</a:t>
            </a:r>
            <a:endParaRPr lang="de-DE" sz="2800"/>
          </a:p>
        </p:txBody>
      </p:sp>
      <p:sp>
        <p:nvSpPr>
          <p:cNvPr id="248844" name="Rectangle 12"/>
          <p:cNvSpPr>
            <a:spLocks noChangeArrowheads="1"/>
          </p:cNvSpPr>
          <p:nvPr/>
        </p:nvSpPr>
        <p:spPr bwMode="auto">
          <a:xfrm>
            <a:off x="6400800" y="4876800"/>
            <a:ext cx="2362200" cy="1371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2800"/>
          </a:p>
        </p:txBody>
      </p:sp>
      <p:graphicFrame>
        <p:nvGraphicFramePr>
          <p:cNvPr id="248845" name="Object 13"/>
          <p:cNvGraphicFramePr>
            <a:graphicFrameLocks noChangeAspect="1"/>
          </p:cNvGraphicFramePr>
          <p:nvPr/>
        </p:nvGraphicFramePr>
        <p:xfrm>
          <a:off x="6477000" y="4953000"/>
          <a:ext cx="584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72" name="Dokument" r:id="rId20" imgW="2129040" imgH="2916360" progId="Word.Document.8">
                  <p:embed/>
                </p:oleObj>
              </mc:Choice>
              <mc:Fallback>
                <p:oleObj name="Dokument" r:id="rId20" imgW="2129040" imgH="2916360" progId="Word.Documen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953000"/>
                        <a:ext cx="5842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6" name="Object 14"/>
          <p:cNvGraphicFramePr>
            <a:graphicFrameLocks noChangeAspect="1"/>
          </p:cNvGraphicFramePr>
          <p:nvPr/>
        </p:nvGraphicFramePr>
        <p:xfrm>
          <a:off x="7162800" y="49530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73" name="Dokument" r:id="rId23" imgW="2452320" imgH="3222720" progId="Word.Document.8">
                  <p:embed/>
                </p:oleObj>
              </mc:Choice>
              <mc:Fallback>
                <p:oleObj name="Dokument" r:id="rId23" imgW="2452320" imgH="3222720" progId="Word.Documen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953000"/>
                        <a:ext cx="762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7" name="Object 15"/>
          <p:cNvGraphicFramePr>
            <a:graphicFrameLocks noChangeAspect="1"/>
          </p:cNvGraphicFramePr>
          <p:nvPr/>
        </p:nvGraphicFramePr>
        <p:xfrm>
          <a:off x="8001000" y="49530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74" name="Dokument" r:id="rId26" imgW="2115360" imgH="2944800" progId="Word.Document.8">
                  <p:embed/>
                </p:oleObj>
              </mc:Choice>
              <mc:Fallback>
                <p:oleObj name="Dokument" r:id="rId26" imgW="2115360" imgH="2944800" progId="Word.Documen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953000"/>
                        <a:ext cx="685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48" name="Text Box 16"/>
          <p:cNvSpPr txBox="1">
            <a:spLocks noChangeArrowheads="1"/>
          </p:cNvSpPr>
          <p:nvPr/>
        </p:nvSpPr>
        <p:spPr bwMode="auto">
          <a:xfrm>
            <a:off x="6442075" y="5805488"/>
            <a:ext cx="23177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Lokales Schema LDB3</a:t>
            </a:r>
            <a:endParaRPr lang="de-DE" sz="2800"/>
          </a:p>
        </p:txBody>
      </p:sp>
      <p:grpSp>
        <p:nvGrpSpPr>
          <p:cNvPr id="248849" name="Group 17"/>
          <p:cNvGrpSpPr>
            <a:grpSpLocks/>
          </p:cNvGrpSpPr>
          <p:nvPr/>
        </p:nvGrpSpPr>
        <p:grpSpPr bwMode="auto">
          <a:xfrm>
            <a:off x="2590800" y="2057400"/>
            <a:ext cx="3048000" cy="2057400"/>
            <a:chOff x="1680" y="1056"/>
            <a:chExt cx="1920" cy="1296"/>
          </a:xfrm>
        </p:grpSpPr>
        <p:sp>
          <p:nvSpPr>
            <p:cNvPr id="248850" name="Rectangle 18"/>
            <p:cNvSpPr>
              <a:spLocks noChangeArrowheads="1"/>
            </p:cNvSpPr>
            <p:nvPr/>
          </p:nvSpPr>
          <p:spPr bwMode="auto">
            <a:xfrm>
              <a:off x="1680" y="1056"/>
              <a:ext cx="1920" cy="129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2800"/>
            </a:p>
          </p:txBody>
        </p:sp>
        <p:graphicFrame>
          <p:nvGraphicFramePr>
            <p:cNvPr id="248851" name="Object 19"/>
            <p:cNvGraphicFramePr>
              <a:graphicFrameLocks noChangeAspect="1"/>
            </p:cNvGraphicFramePr>
            <p:nvPr/>
          </p:nvGraphicFramePr>
          <p:xfrm>
            <a:off x="1742" y="1152"/>
            <a:ext cx="475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875" name="Dokument" r:id="rId29" imgW="2129040" imgH="2916360" progId="Word.Document.8">
                    <p:embed/>
                  </p:oleObj>
                </mc:Choice>
                <mc:Fallback>
                  <p:oleObj name="Dokument" r:id="rId29" imgW="2129040" imgH="2916360" progId="Word.Document.8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2" y="1152"/>
                          <a:ext cx="475" cy="1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8852" name="Object 20"/>
            <p:cNvGraphicFramePr>
              <a:graphicFrameLocks noChangeAspect="1"/>
            </p:cNvGraphicFramePr>
            <p:nvPr/>
          </p:nvGraphicFramePr>
          <p:xfrm>
            <a:off x="2304" y="1152"/>
            <a:ext cx="624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876" name="Dokument" r:id="rId32" imgW="2463840" imgH="2952000" progId="Word.Document.8">
                    <p:embed/>
                  </p:oleObj>
                </mc:Choice>
                <mc:Fallback>
                  <p:oleObj name="Dokument" r:id="rId32" imgW="2463840" imgH="2952000" progId="Word.Document.8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1152"/>
                          <a:ext cx="624" cy="1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8853" name="Object 21"/>
            <p:cNvGraphicFramePr>
              <a:graphicFrameLocks noChangeAspect="1"/>
            </p:cNvGraphicFramePr>
            <p:nvPr/>
          </p:nvGraphicFramePr>
          <p:xfrm>
            <a:off x="2984" y="1152"/>
            <a:ext cx="552" cy="1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877" name="Dokument" r:id="rId35" imgW="2103840" imgH="2916360" progId="Word.Document.8">
                    <p:embed/>
                  </p:oleObj>
                </mc:Choice>
                <mc:Fallback>
                  <p:oleObj name="Dokument" r:id="rId35" imgW="2103840" imgH="2916360" progId="Word.Document.8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4" y="1152"/>
                          <a:ext cx="552" cy="11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8854" name="Text Box 22"/>
          <p:cNvSpPr txBox="1">
            <a:spLocks noChangeArrowheads="1"/>
          </p:cNvSpPr>
          <p:nvPr/>
        </p:nvSpPr>
        <p:spPr bwMode="auto">
          <a:xfrm>
            <a:off x="2438400" y="1368425"/>
            <a:ext cx="3192463" cy="676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/>
              <a:t>Globales Schema</a:t>
            </a:r>
          </a:p>
          <a:p>
            <a:pPr>
              <a:lnSpc>
                <a:spcPct val="80000"/>
              </a:lnSpc>
            </a:pPr>
            <a:r>
              <a:rPr lang="de-DE"/>
              <a:t>der verteilten Datenbank</a:t>
            </a:r>
            <a:endParaRPr lang="de-DE" sz="3600"/>
          </a:p>
        </p:txBody>
      </p:sp>
      <p:cxnSp>
        <p:nvCxnSpPr>
          <p:cNvPr id="248855" name="AutoShape 23"/>
          <p:cNvCxnSpPr>
            <a:cxnSpLocks noChangeShapeType="1"/>
            <a:stCxn id="0" idx="0"/>
            <a:endCxn id="0" idx="2"/>
          </p:cNvCxnSpPr>
          <p:nvPr/>
        </p:nvCxnSpPr>
        <p:spPr bwMode="auto">
          <a:xfrm flipV="1">
            <a:off x="1054100" y="4038600"/>
            <a:ext cx="2012950" cy="914400"/>
          </a:xfrm>
          <a:prstGeom prst="straightConnector1">
            <a:avLst/>
          </a:prstGeom>
          <a:noFill/>
          <a:ln w="38100">
            <a:solidFill>
              <a:srgbClr val="FF33CC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48856" name="AutoShape 24"/>
          <p:cNvCxnSpPr>
            <a:cxnSpLocks noChangeShapeType="1"/>
            <a:stCxn id="0" idx="0"/>
            <a:endCxn id="0" idx="2"/>
          </p:cNvCxnSpPr>
          <p:nvPr/>
        </p:nvCxnSpPr>
        <p:spPr bwMode="auto">
          <a:xfrm flipH="1" flipV="1">
            <a:off x="3067050" y="4038600"/>
            <a:ext cx="806450" cy="914400"/>
          </a:xfrm>
          <a:prstGeom prst="straightConnector1">
            <a:avLst/>
          </a:prstGeom>
          <a:noFill/>
          <a:ln w="38100">
            <a:solidFill>
              <a:srgbClr val="FF33CC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48857" name="AutoShape 25"/>
          <p:cNvCxnSpPr>
            <a:cxnSpLocks noChangeShapeType="1"/>
            <a:stCxn id="0" idx="0"/>
            <a:endCxn id="0" idx="2"/>
          </p:cNvCxnSpPr>
          <p:nvPr/>
        </p:nvCxnSpPr>
        <p:spPr bwMode="auto">
          <a:xfrm flipH="1" flipV="1">
            <a:off x="3067050" y="4038600"/>
            <a:ext cx="3702050" cy="914400"/>
          </a:xfrm>
          <a:prstGeom prst="straightConnector1">
            <a:avLst/>
          </a:prstGeom>
          <a:noFill/>
          <a:ln w="38100">
            <a:solidFill>
              <a:srgbClr val="FF33CC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48858" name="AutoShape 26"/>
          <p:cNvCxnSpPr>
            <a:cxnSpLocks noChangeShapeType="1"/>
            <a:stCxn id="0" idx="0"/>
            <a:endCxn id="0" idx="2"/>
          </p:cNvCxnSpPr>
          <p:nvPr/>
        </p:nvCxnSpPr>
        <p:spPr bwMode="auto">
          <a:xfrm flipV="1">
            <a:off x="1828800" y="4038600"/>
            <a:ext cx="2247900" cy="914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48859" name="AutoShape 27"/>
          <p:cNvCxnSpPr>
            <a:cxnSpLocks noChangeShapeType="1"/>
            <a:stCxn id="0" idx="0"/>
            <a:endCxn id="0" idx="2"/>
          </p:cNvCxnSpPr>
          <p:nvPr/>
        </p:nvCxnSpPr>
        <p:spPr bwMode="auto">
          <a:xfrm flipH="1" flipV="1">
            <a:off x="4076700" y="4038600"/>
            <a:ext cx="3467100" cy="914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48860" name="AutoShape 28"/>
          <p:cNvCxnSpPr>
            <a:cxnSpLocks noChangeShapeType="1"/>
            <a:stCxn id="0" idx="0"/>
            <a:endCxn id="0" idx="2"/>
          </p:cNvCxnSpPr>
          <p:nvPr/>
        </p:nvCxnSpPr>
        <p:spPr bwMode="auto">
          <a:xfrm flipV="1">
            <a:off x="2628900" y="3962400"/>
            <a:ext cx="2470150" cy="990600"/>
          </a:xfrm>
          <a:prstGeom prst="straightConnector1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48861" name="AutoShape 29"/>
          <p:cNvCxnSpPr>
            <a:cxnSpLocks noChangeShapeType="1"/>
            <a:stCxn id="0" idx="0"/>
            <a:endCxn id="0" idx="2"/>
          </p:cNvCxnSpPr>
          <p:nvPr/>
        </p:nvCxnSpPr>
        <p:spPr bwMode="auto">
          <a:xfrm flipH="1" flipV="1">
            <a:off x="5099050" y="3962400"/>
            <a:ext cx="349250" cy="990600"/>
          </a:xfrm>
          <a:prstGeom prst="straightConnector1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48862" name="AutoShape 30"/>
          <p:cNvCxnSpPr>
            <a:cxnSpLocks noChangeShapeType="1"/>
            <a:stCxn id="0" idx="0"/>
            <a:endCxn id="0" idx="2"/>
          </p:cNvCxnSpPr>
          <p:nvPr/>
        </p:nvCxnSpPr>
        <p:spPr bwMode="auto">
          <a:xfrm flipH="1" flipV="1">
            <a:off x="5099050" y="3962400"/>
            <a:ext cx="3244850" cy="990600"/>
          </a:xfrm>
          <a:prstGeom prst="straightConnector1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/>
          </a:ln>
          <a:effectLst/>
        </p:spPr>
      </p:cxnSp>
      <p:sp>
        <p:nvSpPr>
          <p:cNvPr id="248863" name="Rectangle 31"/>
          <p:cNvSpPr>
            <a:spLocks noChangeArrowheads="1"/>
          </p:cNvSpPr>
          <p:nvPr/>
        </p:nvSpPr>
        <p:spPr bwMode="auto">
          <a:xfrm>
            <a:off x="304800" y="1371600"/>
            <a:ext cx="15240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AP 1</a:t>
            </a:r>
          </a:p>
        </p:txBody>
      </p:sp>
      <p:sp>
        <p:nvSpPr>
          <p:cNvPr id="248864" name="Rectangle 32"/>
          <p:cNvSpPr>
            <a:spLocks noChangeArrowheads="1"/>
          </p:cNvSpPr>
          <p:nvPr/>
        </p:nvSpPr>
        <p:spPr bwMode="auto">
          <a:xfrm>
            <a:off x="6629400" y="1143000"/>
            <a:ext cx="15240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AP 2</a:t>
            </a:r>
          </a:p>
        </p:txBody>
      </p:sp>
      <p:cxnSp>
        <p:nvCxnSpPr>
          <p:cNvPr id="248865" name="AutoShape 33"/>
          <p:cNvCxnSpPr>
            <a:cxnSpLocks noChangeShapeType="1"/>
            <a:stCxn id="248864" idx="2"/>
            <a:endCxn id="248850" idx="3"/>
          </p:cNvCxnSpPr>
          <p:nvPr/>
        </p:nvCxnSpPr>
        <p:spPr bwMode="auto">
          <a:xfrm rot="5400000">
            <a:off x="5905500" y="1600200"/>
            <a:ext cx="1238250" cy="17335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48866" name="AutoShape 34"/>
          <p:cNvCxnSpPr>
            <a:cxnSpLocks noChangeShapeType="1"/>
            <a:stCxn id="248863" idx="2"/>
            <a:endCxn id="248850" idx="1"/>
          </p:cNvCxnSpPr>
          <p:nvPr/>
        </p:nvCxnSpPr>
        <p:spPr bwMode="auto">
          <a:xfrm rot="16200000" flipH="1">
            <a:off x="1314450" y="1828800"/>
            <a:ext cx="1009650" cy="15049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FF3B-CC20-46E3-A921-2AD93AEBAD39}" type="slidenum">
              <a:rPr lang="en-US"/>
              <a:pPr/>
              <a:t>20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de-DE"/>
              <a:t>Kombinierte Partitionierung:</a:t>
            </a:r>
            <a:r>
              <a:rPr lang="de-DE" sz="3600"/>
              <a:t> </a:t>
            </a:r>
            <a:r>
              <a:rPr lang="de-DE">
                <a:solidFill>
                  <a:srgbClr val="33CC33"/>
                </a:solidFill>
              </a:rPr>
              <a:t>Horizontale und VertikalePart.</a:t>
            </a:r>
            <a:endParaRPr lang="de-DE"/>
          </a:p>
        </p:txBody>
      </p:sp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4181475" y="1463675"/>
            <a:ext cx="477838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200" b="1">
                <a:solidFill>
                  <a:srgbClr val="33CC33"/>
                </a:solidFill>
              </a:rPr>
              <a:t>R</a:t>
            </a:r>
            <a:endParaRPr lang="de-DE"/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1447800" y="1447800"/>
            <a:ext cx="776288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rgbClr val="FF33CC"/>
                </a:solidFill>
              </a:rPr>
              <a:t>R11</a:t>
            </a:r>
            <a:endParaRPr lang="de-DE" sz="2800"/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8077200" y="2133600"/>
            <a:ext cx="598488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</a:rPr>
              <a:t>R1</a:t>
            </a:r>
            <a:endParaRPr lang="de-DE" sz="2800"/>
          </a:p>
        </p:txBody>
      </p:sp>
      <p:sp>
        <p:nvSpPr>
          <p:cNvPr id="262150" name="Rectangle 6"/>
          <p:cNvSpPr>
            <a:spLocks noChangeArrowheads="1"/>
          </p:cNvSpPr>
          <p:nvPr/>
        </p:nvSpPr>
        <p:spPr bwMode="auto">
          <a:xfrm>
            <a:off x="1219200" y="1981200"/>
            <a:ext cx="6781800" cy="3962400"/>
          </a:xfrm>
          <a:prstGeom prst="rect">
            <a:avLst/>
          </a:prstGeom>
          <a:solidFill>
            <a:srgbClr val="FFFFFF"/>
          </a:solidFill>
          <a:ln w="762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2152" name="Line 8"/>
          <p:cNvSpPr>
            <a:spLocks noChangeShapeType="1"/>
          </p:cNvSpPr>
          <p:nvPr/>
        </p:nvSpPr>
        <p:spPr bwMode="auto">
          <a:xfrm>
            <a:off x="1219200" y="2819400"/>
            <a:ext cx="67818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>
            <a:off x="1219200" y="4191000"/>
            <a:ext cx="67818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2155" name="Text Box 11"/>
          <p:cNvSpPr txBox="1">
            <a:spLocks noChangeArrowheads="1"/>
          </p:cNvSpPr>
          <p:nvPr/>
        </p:nvSpPr>
        <p:spPr bwMode="auto">
          <a:xfrm>
            <a:off x="8077200" y="3276600"/>
            <a:ext cx="598488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</a:rPr>
              <a:t>R2</a:t>
            </a:r>
            <a:endParaRPr lang="de-DE" sz="2800"/>
          </a:p>
        </p:txBody>
      </p:sp>
      <p:sp>
        <p:nvSpPr>
          <p:cNvPr id="262156" name="Text Box 12"/>
          <p:cNvSpPr txBox="1">
            <a:spLocks noChangeArrowheads="1"/>
          </p:cNvSpPr>
          <p:nvPr/>
        </p:nvSpPr>
        <p:spPr bwMode="auto">
          <a:xfrm>
            <a:off x="8077200" y="4876800"/>
            <a:ext cx="598488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</a:rPr>
              <a:t>R3</a:t>
            </a:r>
            <a:endParaRPr lang="de-DE" sz="2800"/>
          </a:p>
        </p:txBody>
      </p:sp>
      <p:sp>
        <p:nvSpPr>
          <p:cNvPr id="262157" name="Line 13"/>
          <p:cNvSpPr>
            <a:spLocks noChangeShapeType="1"/>
          </p:cNvSpPr>
          <p:nvPr/>
        </p:nvSpPr>
        <p:spPr bwMode="auto">
          <a:xfrm>
            <a:off x="3352800" y="4191000"/>
            <a:ext cx="0" cy="1752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2158" name="Line 14"/>
          <p:cNvSpPr>
            <a:spLocks noChangeShapeType="1"/>
          </p:cNvSpPr>
          <p:nvPr/>
        </p:nvSpPr>
        <p:spPr bwMode="auto">
          <a:xfrm>
            <a:off x="5715000" y="4191000"/>
            <a:ext cx="0" cy="1752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2159" name="Text Box 15"/>
          <p:cNvSpPr txBox="1">
            <a:spLocks noChangeArrowheads="1"/>
          </p:cNvSpPr>
          <p:nvPr/>
        </p:nvSpPr>
        <p:spPr bwMode="auto">
          <a:xfrm>
            <a:off x="1752600" y="5943600"/>
            <a:ext cx="776288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rgbClr val="FF33CC"/>
                </a:solidFill>
              </a:rPr>
              <a:t>R31</a:t>
            </a:r>
            <a:endParaRPr lang="de-DE" sz="2800"/>
          </a:p>
        </p:txBody>
      </p:sp>
      <p:sp>
        <p:nvSpPr>
          <p:cNvPr id="262160" name="Text Box 16"/>
          <p:cNvSpPr txBox="1">
            <a:spLocks noChangeArrowheads="1"/>
          </p:cNvSpPr>
          <p:nvPr/>
        </p:nvSpPr>
        <p:spPr bwMode="auto">
          <a:xfrm>
            <a:off x="6477000" y="5989638"/>
            <a:ext cx="776288" cy="5191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rgbClr val="FF33CC"/>
                </a:solidFill>
              </a:rPr>
              <a:t>R33</a:t>
            </a:r>
            <a:endParaRPr lang="de-DE" sz="2800"/>
          </a:p>
        </p:txBody>
      </p:sp>
      <p:sp>
        <p:nvSpPr>
          <p:cNvPr id="262161" name="Line 17"/>
          <p:cNvSpPr>
            <a:spLocks noChangeShapeType="1"/>
          </p:cNvSpPr>
          <p:nvPr/>
        </p:nvSpPr>
        <p:spPr bwMode="auto">
          <a:xfrm>
            <a:off x="2514600" y="1981200"/>
            <a:ext cx="0" cy="838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2162" name="Text Box 18"/>
          <p:cNvSpPr txBox="1">
            <a:spLocks noChangeArrowheads="1"/>
          </p:cNvSpPr>
          <p:nvPr/>
        </p:nvSpPr>
        <p:spPr bwMode="auto">
          <a:xfrm>
            <a:off x="5486400" y="1524000"/>
            <a:ext cx="776288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rgbClr val="FF33CC"/>
                </a:solidFill>
              </a:rPr>
              <a:t>R12</a:t>
            </a:r>
            <a:endParaRPr lang="de-DE" sz="2800"/>
          </a:p>
        </p:txBody>
      </p:sp>
      <p:sp>
        <p:nvSpPr>
          <p:cNvPr id="262163" name="Text Box 19"/>
          <p:cNvSpPr txBox="1">
            <a:spLocks noChangeArrowheads="1"/>
          </p:cNvSpPr>
          <p:nvPr/>
        </p:nvSpPr>
        <p:spPr bwMode="auto">
          <a:xfrm>
            <a:off x="4191000" y="5943600"/>
            <a:ext cx="776288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rgbClr val="FF33CC"/>
                </a:solidFill>
              </a:rPr>
              <a:t>R32</a:t>
            </a:r>
            <a:endParaRPr lang="de-DE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4B49-A65E-47CB-91BA-6FB4C8F2E1C7}" type="slidenum">
              <a:rPr lang="en-US"/>
              <a:pPr/>
              <a:t>21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de-DE"/>
              <a:t>Kombinierte Partitionierung:</a:t>
            </a:r>
            <a:r>
              <a:rPr lang="de-DE" sz="3600"/>
              <a:t> </a:t>
            </a:r>
            <a:r>
              <a:rPr lang="de-DE">
                <a:solidFill>
                  <a:srgbClr val="33CC33"/>
                </a:solidFill>
              </a:rPr>
              <a:t>Horizontale und VertikalePart.</a:t>
            </a:r>
            <a:endParaRPr lang="de-DE"/>
          </a:p>
        </p:txBody>
      </p:sp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4181475" y="1463675"/>
            <a:ext cx="477838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200" b="1">
                <a:solidFill>
                  <a:srgbClr val="33CC33"/>
                </a:solidFill>
              </a:rPr>
              <a:t>R</a:t>
            </a:r>
            <a:endParaRPr lang="de-DE"/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1143000" y="1524000"/>
            <a:ext cx="776288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rgbClr val="FF33CC"/>
                </a:solidFill>
              </a:rPr>
              <a:t>R11</a:t>
            </a:r>
            <a:endParaRPr lang="de-DE" sz="2800"/>
          </a:p>
        </p:txBody>
      </p:sp>
      <p:grpSp>
        <p:nvGrpSpPr>
          <p:cNvPr id="286737" name="Group 17"/>
          <p:cNvGrpSpPr>
            <a:grpSpLocks/>
          </p:cNvGrpSpPr>
          <p:nvPr/>
        </p:nvGrpSpPr>
        <p:grpSpPr bwMode="auto">
          <a:xfrm>
            <a:off x="838200" y="1976438"/>
            <a:ext cx="7434263" cy="2895600"/>
            <a:chOff x="768" y="1243"/>
            <a:chExt cx="4698" cy="2959"/>
          </a:xfrm>
        </p:grpSpPr>
        <p:sp>
          <p:nvSpPr>
            <p:cNvPr id="286725" name="Text Box 5"/>
            <p:cNvSpPr txBox="1">
              <a:spLocks noChangeArrowheads="1"/>
            </p:cNvSpPr>
            <p:nvPr/>
          </p:nvSpPr>
          <p:spPr bwMode="auto">
            <a:xfrm>
              <a:off x="5088" y="1243"/>
              <a:ext cx="378" cy="53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800">
                  <a:solidFill>
                    <a:srgbClr val="0000FF"/>
                  </a:solidFill>
                </a:rPr>
                <a:t>R1</a:t>
              </a:r>
              <a:endParaRPr lang="de-DE" sz="2800"/>
            </a:p>
          </p:txBody>
        </p:sp>
        <p:sp>
          <p:nvSpPr>
            <p:cNvPr id="286726" name="Rectangle 6"/>
            <p:cNvSpPr>
              <a:spLocks noChangeArrowheads="1"/>
            </p:cNvSpPr>
            <p:nvPr/>
          </p:nvSpPr>
          <p:spPr bwMode="auto">
            <a:xfrm>
              <a:off x="768" y="1248"/>
              <a:ext cx="4272" cy="2496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6727" name="Line 7"/>
            <p:cNvSpPr>
              <a:spLocks noChangeShapeType="1"/>
            </p:cNvSpPr>
            <p:nvPr/>
          </p:nvSpPr>
          <p:spPr bwMode="auto">
            <a:xfrm>
              <a:off x="768" y="1776"/>
              <a:ext cx="4272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6728" name="Line 8"/>
            <p:cNvSpPr>
              <a:spLocks noChangeShapeType="1"/>
            </p:cNvSpPr>
            <p:nvPr/>
          </p:nvSpPr>
          <p:spPr bwMode="auto">
            <a:xfrm>
              <a:off x="768" y="2640"/>
              <a:ext cx="4272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6729" name="Text Box 9"/>
            <p:cNvSpPr txBox="1">
              <a:spLocks noChangeArrowheads="1"/>
            </p:cNvSpPr>
            <p:nvPr/>
          </p:nvSpPr>
          <p:spPr bwMode="auto">
            <a:xfrm>
              <a:off x="5088" y="1962"/>
              <a:ext cx="378" cy="53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800">
                  <a:solidFill>
                    <a:srgbClr val="0000FF"/>
                  </a:solidFill>
                </a:rPr>
                <a:t>R2</a:t>
              </a:r>
              <a:endParaRPr lang="de-DE" sz="2800"/>
            </a:p>
          </p:txBody>
        </p:sp>
        <p:sp>
          <p:nvSpPr>
            <p:cNvPr id="286730" name="Text Box 10"/>
            <p:cNvSpPr txBox="1">
              <a:spLocks noChangeArrowheads="1"/>
            </p:cNvSpPr>
            <p:nvPr/>
          </p:nvSpPr>
          <p:spPr bwMode="auto">
            <a:xfrm>
              <a:off x="5088" y="2971"/>
              <a:ext cx="378" cy="53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800">
                  <a:solidFill>
                    <a:srgbClr val="0000FF"/>
                  </a:solidFill>
                </a:rPr>
                <a:t>R3</a:t>
              </a:r>
              <a:endParaRPr lang="de-DE" sz="2800"/>
            </a:p>
          </p:txBody>
        </p:sp>
        <p:sp>
          <p:nvSpPr>
            <p:cNvPr id="286731" name="Line 11"/>
            <p:cNvSpPr>
              <a:spLocks noChangeShapeType="1"/>
            </p:cNvSpPr>
            <p:nvPr/>
          </p:nvSpPr>
          <p:spPr bwMode="auto">
            <a:xfrm>
              <a:off x="2112" y="2640"/>
              <a:ext cx="0" cy="110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6732" name="Line 12"/>
            <p:cNvSpPr>
              <a:spLocks noChangeShapeType="1"/>
            </p:cNvSpPr>
            <p:nvPr/>
          </p:nvSpPr>
          <p:spPr bwMode="auto">
            <a:xfrm>
              <a:off x="3600" y="2640"/>
              <a:ext cx="0" cy="110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6733" name="Text Box 13"/>
            <p:cNvSpPr txBox="1">
              <a:spLocks noChangeArrowheads="1"/>
            </p:cNvSpPr>
            <p:nvPr/>
          </p:nvSpPr>
          <p:spPr bwMode="auto">
            <a:xfrm>
              <a:off x="2543" y="3672"/>
              <a:ext cx="490" cy="53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800">
                  <a:solidFill>
                    <a:srgbClr val="FF33CC"/>
                  </a:solidFill>
                </a:rPr>
                <a:t>R32</a:t>
              </a:r>
              <a:endParaRPr lang="de-DE" sz="2800"/>
            </a:p>
          </p:txBody>
        </p:sp>
        <p:sp>
          <p:nvSpPr>
            <p:cNvPr id="286734" name="Text Box 14"/>
            <p:cNvSpPr txBox="1">
              <a:spLocks noChangeArrowheads="1"/>
            </p:cNvSpPr>
            <p:nvPr/>
          </p:nvSpPr>
          <p:spPr bwMode="auto">
            <a:xfrm>
              <a:off x="4080" y="3672"/>
              <a:ext cx="490" cy="53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800">
                  <a:solidFill>
                    <a:srgbClr val="FF33CC"/>
                  </a:solidFill>
                </a:rPr>
                <a:t>R33</a:t>
              </a:r>
              <a:endParaRPr lang="de-DE" sz="2800"/>
            </a:p>
          </p:txBody>
        </p:sp>
        <p:sp>
          <p:nvSpPr>
            <p:cNvPr id="286735" name="Line 15"/>
            <p:cNvSpPr>
              <a:spLocks noChangeShapeType="1"/>
            </p:cNvSpPr>
            <p:nvPr/>
          </p:nvSpPr>
          <p:spPr bwMode="auto">
            <a:xfrm>
              <a:off x="1584" y="1248"/>
              <a:ext cx="0" cy="528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6736" name="Text Box 16"/>
          <p:cNvSpPr txBox="1">
            <a:spLocks noChangeArrowheads="1"/>
          </p:cNvSpPr>
          <p:nvPr/>
        </p:nvSpPr>
        <p:spPr bwMode="auto">
          <a:xfrm>
            <a:off x="5486400" y="1524000"/>
            <a:ext cx="776288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rgbClr val="FF33CC"/>
                </a:solidFill>
              </a:rPr>
              <a:t>R12</a:t>
            </a:r>
            <a:endParaRPr lang="de-DE" sz="2800"/>
          </a:p>
        </p:txBody>
      </p:sp>
      <p:graphicFrame>
        <p:nvGraphicFramePr>
          <p:cNvPr id="286738" name="Object 18"/>
          <p:cNvGraphicFramePr>
            <a:graphicFrameLocks noChangeAspect="1"/>
          </p:cNvGraphicFramePr>
          <p:nvPr/>
        </p:nvGraphicFramePr>
        <p:xfrm>
          <a:off x="107505" y="5157788"/>
          <a:ext cx="8856984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2" name="Formel" r:id="rId4" imgW="2565360" imgH="228600" progId="Equation.3">
                  <p:embed/>
                </p:oleObj>
              </mc:Choice>
              <mc:Fallback>
                <p:oleObj name="Formel" r:id="rId4" imgW="2565360" imgH="228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5157788"/>
                        <a:ext cx="8856984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39" name="Text Box 19"/>
          <p:cNvSpPr txBox="1">
            <a:spLocks noChangeArrowheads="1"/>
          </p:cNvSpPr>
          <p:nvPr/>
        </p:nvSpPr>
        <p:spPr bwMode="auto">
          <a:xfrm>
            <a:off x="1524000" y="4343400"/>
            <a:ext cx="776288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rgbClr val="FF33CC"/>
                </a:solidFill>
              </a:rPr>
              <a:t>R31</a:t>
            </a:r>
            <a:endParaRPr lang="de-DE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6E9B-A60E-4A93-9C52-1FEE98DEC0E1}" type="slidenum">
              <a:rPr lang="en-US"/>
              <a:pPr/>
              <a:t>22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Korrektheits-Anforderungen</a:t>
            </a:r>
            <a:endParaRPr lang="de-DE" sz="480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459038"/>
            <a:ext cx="7772400" cy="3784600"/>
          </a:xfrm>
        </p:spPr>
        <p:txBody>
          <a:bodyPr/>
          <a:lstStyle/>
          <a:p>
            <a:pPr>
              <a:buClr>
                <a:srgbClr val="FFCC00"/>
              </a:buClr>
            </a:pPr>
            <a:r>
              <a:rPr lang="de-DE"/>
              <a:t>Rekonstruierbarkeit</a:t>
            </a:r>
          </a:p>
          <a:p>
            <a:pPr>
              <a:buClr>
                <a:srgbClr val="FFCC00"/>
              </a:buClr>
            </a:pPr>
            <a:endParaRPr lang="de-DE"/>
          </a:p>
          <a:p>
            <a:pPr>
              <a:buClr>
                <a:srgbClr val="FFCC00"/>
              </a:buClr>
            </a:pPr>
            <a:r>
              <a:rPr lang="de-DE"/>
              <a:t>Vollständigkeit</a:t>
            </a:r>
          </a:p>
          <a:p>
            <a:pPr>
              <a:buClr>
                <a:srgbClr val="FFCC00"/>
              </a:buClr>
            </a:pPr>
            <a:endParaRPr lang="de-DE"/>
          </a:p>
          <a:p>
            <a:pPr>
              <a:buClr>
                <a:srgbClr val="FFCC00"/>
              </a:buClr>
            </a:pPr>
            <a:r>
              <a:rPr lang="de-DE"/>
              <a:t>Disjunktheit</a:t>
            </a:r>
            <a:endParaRPr lang="de-DE" sz="4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EBD1-FFED-4464-9331-F9B5899A95F8}" type="slidenum">
              <a:rPr lang="en-US"/>
              <a:pPr/>
              <a:t>23</a:t>
            </a:fld>
            <a:endParaRPr lang="en-US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Beispiel-Schema</a:t>
            </a:r>
          </a:p>
        </p:txBody>
      </p:sp>
      <p:graphicFrame>
        <p:nvGraphicFramePr>
          <p:cNvPr id="263171" name="Object 3"/>
          <p:cNvGraphicFramePr>
            <a:graphicFrameLocks noChangeAspect="1"/>
          </p:cNvGraphicFramePr>
          <p:nvPr/>
        </p:nvGraphicFramePr>
        <p:xfrm>
          <a:off x="0" y="1989138"/>
          <a:ext cx="9174163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5" name="Formel" r:id="rId4" imgW="9385200" imgH="3098520" progId="Equation.3">
                  <p:embed/>
                </p:oleObj>
              </mc:Choice>
              <mc:Fallback>
                <p:oleObj name="Formel" r:id="rId4" imgW="9385200" imgH="30985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9138"/>
                        <a:ext cx="9174163" cy="302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6956-76CF-4A2F-BF13-AE54B77C4720}" type="slidenum">
              <a:rPr lang="en-US"/>
              <a:pPr/>
              <a:t>24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Beispiel-Partitionierung</a:t>
            </a:r>
          </a:p>
        </p:txBody>
      </p:sp>
      <p:graphicFrame>
        <p:nvGraphicFramePr>
          <p:cNvPr id="264195" name="Object 3"/>
          <p:cNvGraphicFramePr>
            <a:graphicFrameLocks noChangeAspect="1"/>
          </p:cNvGraphicFramePr>
          <p:nvPr/>
        </p:nvGraphicFramePr>
        <p:xfrm>
          <a:off x="1981200" y="1524000"/>
          <a:ext cx="41910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1" name="Formel" r:id="rId4" imgW="4190760" imgH="2082600" progId="Equation.3">
                  <p:embed/>
                </p:oleObj>
              </mc:Choice>
              <mc:Fallback>
                <p:oleObj name="Formel" r:id="rId4" imgW="4190760" imgH="2082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4191000" cy="208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6" name="Object 4"/>
          <p:cNvGraphicFramePr>
            <a:graphicFrameLocks noChangeAspect="1"/>
          </p:cNvGraphicFramePr>
          <p:nvPr/>
        </p:nvGraphicFramePr>
        <p:xfrm>
          <a:off x="914400" y="3962400"/>
          <a:ext cx="7469188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2" name="Formel" r:id="rId6" imgW="7467480" imgH="2082600" progId="Equation.3">
                  <p:embed/>
                </p:oleObj>
              </mc:Choice>
              <mc:Fallback>
                <p:oleObj name="Formel" r:id="rId6" imgW="7467480" imgH="2082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2400"/>
                        <a:ext cx="7469188" cy="208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1578-548A-44CE-8C2B-5B780E76C265}" type="slidenum">
              <a:rPr lang="en-US"/>
              <a:pPr/>
              <a:t>25</a:t>
            </a:fld>
            <a:endParaRPr lang="en-US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Beispiel: Gemischte Partitionierung</a:t>
            </a:r>
          </a:p>
        </p:txBody>
      </p:sp>
      <p:graphicFrame>
        <p:nvGraphicFramePr>
          <p:cNvPr id="265219" name="Object 3"/>
          <p:cNvGraphicFramePr>
            <a:graphicFrameLocks noChangeAspect="1"/>
          </p:cNvGraphicFramePr>
          <p:nvPr/>
        </p:nvGraphicFramePr>
        <p:xfrm>
          <a:off x="152400" y="1600200"/>
          <a:ext cx="89916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3" name="Formel" r:id="rId4" imgW="9778680" imgH="2209680" progId="Equation.3">
                  <p:embed/>
                </p:oleObj>
              </mc:Choice>
              <mc:Fallback>
                <p:oleObj name="Formel" r:id="rId4" imgW="9778680" imgH="2209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00200"/>
                        <a:ext cx="8991600" cy="218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1295400" y="4114800"/>
            <a:ext cx="6781800" cy="2209800"/>
          </a:xfrm>
          <a:prstGeom prst="rect">
            <a:avLst/>
          </a:prstGeom>
          <a:solidFill>
            <a:srgbClr val="FFFFFF"/>
          </a:solidFill>
          <a:ln w="762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5221" name="Line 5"/>
          <p:cNvSpPr>
            <a:spLocks noChangeShapeType="1"/>
          </p:cNvSpPr>
          <p:nvPr/>
        </p:nvSpPr>
        <p:spPr bwMode="auto">
          <a:xfrm>
            <a:off x="3429000" y="4114800"/>
            <a:ext cx="0" cy="2209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5222" name="Line 6"/>
          <p:cNvSpPr>
            <a:spLocks noChangeShapeType="1"/>
          </p:cNvSpPr>
          <p:nvPr/>
        </p:nvSpPr>
        <p:spPr bwMode="auto">
          <a:xfrm>
            <a:off x="3429000" y="5181600"/>
            <a:ext cx="46482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5225" name="Line 9"/>
          <p:cNvSpPr>
            <a:spLocks noChangeShapeType="1"/>
          </p:cNvSpPr>
          <p:nvPr/>
        </p:nvSpPr>
        <p:spPr bwMode="auto">
          <a:xfrm>
            <a:off x="381000" y="1905000"/>
            <a:ext cx="1524000" cy="289560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5226" name="Line 10"/>
          <p:cNvSpPr>
            <a:spLocks noChangeShapeType="1"/>
          </p:cNvSpPr>
          <p:nvPr/>
        </p:nvSpPr>
        <p:spPr bwMode="auto">
          <a:xfrm>
            <a:off x="1295400" y="2514600"/>
            <a:ext cx="4191000" cy="152400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5227" name="Line 11"/>
          <p:cNvSpPr>
            <a:spLocks noChangeShapeType="1"/>
          </p:cNvSpPr>
          <p:nvPr/>
        </p:nvSpPr>
        <p:spPr bwMode="auto">
          <a:xfrm>
            <a:off x="1295400" y="3048000"/>
            <a:ext cx="3200400" cy="160020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5228" name="Line 12"/>
          <p:cNvSpPr>
            <a:spLocks noChangeShapeType="1"/>
          </p:cNvSpPr>
          <p:nvPr/>
        </p:nvSpPr>
        <p:spPr bwMode="auto">
          <a:xfrm>
            <a:off x="609600" y="3657600"/>
            <a:ext cx="4038600" cy="213360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0" grpId="0" animBg="1" autoUpdateAnimBg="0"/>
      <p:bldP spid="265221" grpId="0" animBg="1"/>
      <p:bldP spid="265222" grpId="0" animBg="1"/>
      <p:bldP spid="265225" grpId="0" animBg="1"/>
      <p:bldP spid="265226" grpId="0" animBg="1"/>
      <p:bldP spid="265227" grpId="0" animBg="1"/>
      <p:bldP spid="2652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E385-500A-46C1-8231-A20877EA55E5}" type="slidenum">
              <a:rPr lang="en-US"/>
              <a:pPr/>
              <a:t>26</a:t>
            </a:fld>
            <a:endParaRPr 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 aus dem Kemper/Eickler-Buch</a:t>
            </a:r>
          </a:p>
        </p:txBody>
      </p:sp>
      <p:sp>
        <p:nvSpPr>
          <p:cNvPr id="295939" name="AutoShape 3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2895600" y="1752600"/>
            <a:ext cx="2286000" cy="2133600"/>
          </a:xfrm>
          <a:prstGeom prst="actionButtonDocument">
            <a:avLst/>
          </a:prstGeom>
          <a:solidFill>
            <a:srgbClr val="FFFFFF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2819400" y="3048000"/>
            <a:ext cx="2452688" cy="8223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Ab Seite 440</a:t>
            </a:r>
          </a:p>
          <a:p>
            <a:r>
              <a:rPr lang="de-DE"/>
              <a:t>in den PDF-Folien</a:t>
            </a:r>
          </a:p>
        </p:txBody>
      </p:sp>
      <p:sp>
        <p:nvSpPr>
          <p:cNvPr id="295941" name="AutoShape 5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3124200" y="4191000"/>
            <a:ext cx="1905000" cy="1524000"/>
          </a:xfrm>
          <a:prstGeom prst="actionButtonHome">
            <a:avLst/>
          </a:prstGeom>
          <a:solidFill>
            <a:srgbClr val="FFFFFF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0" y="5734050"/>
            <a:ext cx="8878888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de-DE"/>
              <a:t>URL: http://www-db.in.tum.de/research/publications/books/DBMSeinf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8FAB-FD24-4F90-BE11-71797407BEF2}" type="slidenum">
              <a:rPr lang="en-US"/>
              <a:pPr/>
              <a:t>27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Beispielrelation Professoren</a:t>
            </a:r>
            <a:endParaRPr lang="de-DE" sz="4800"/>
          </a:p>
        </p:txBody>
      </p:sp>
      <p:graphicFrame>
        <p:nvGraphicFramePr>
          <p:cNvPr id="386142" name="Group 94"/>
          <p:cNvGraphicFramePr>
            <a:graphicFrameLocks noGrp="1"/>
          </p:cNvGraphicFramePr>
          <p:nvPr/>
        </p:nvGraphicFramePr>
        <p:xfrm>
          <a:off x="257175" y="2233613"/>
          <a:ext cx="8851900" cy="792480"/>
        </p:xfrm>
        <a:graphic>
          <a:graphicData uri="http://schemas.openxmlformats.org/drawingml/2006/table">
            <a:tbl>
              <a:tblPr/>
              <a:tblGrid>
                <a:gridCol w="1066800"/>
                <a:gridCol w="1663700"/>
                <a:gridCol w="850900"/>
                <a:gridCol w="990600"/>
                <a:gridCol w="1687513"/>
                <a:gridCol w="1223962"/>
                <a:gridCol w="1368425"/>
              </a:tblGrid>
              <a:tr h="187325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Professoren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Fakultät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Gehalt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Steuerkl.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6143" name="Group 95"/>
          <p:cNvGraphicFramePr>
            <a:graphicFrameLocks noGrp="1"/>
          </p:cNvGraphicFramePr>
          <p:nvPr/>
        </p:nvGraphicFramePr>
        <p:xfrm>
          <a:off x="257175" y="3003550"/>
          <a:ext cx="8851900" cy="2773680"/>
        </p:xfrm>
        <a:graphic>
          <a:graphicData uri="http://schemas.openxmlformats.org/drawingml/2006/table">
            <a:tbl>
              <a:tblPr/>
              <a:tblGrid>
                <a:gridCol w="1066800"/>
                <a:gridCol w="1663700"/>
                <a:gridCol w="850900"/>
                <a:gridCol w="990600"/>
                <a:gridCol w="1687513"/>
                <a:gridCol w="1223962"/>
                <a:gridCol w="1368425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Russel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Kopernikus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Physik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Popper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Augustinus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Theologie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Curie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Physik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AA4C-267F-4A0A-A44D-C50CAA4C4A70}" type="slidenum">
              <a:rPr lang="en-US"/>
              <a:pPr/>
              <a:t>28</a:t>
            </a:fld>
            <a:endParaRPr lang="en-US"/>
          </a:p>
        </p:txBody>
      </p:sp>
      <p:sp>
        <p:nvSpPr>
          <p:cNvPr id="387074" name="Rectangle 2"/>
          <p:cNvSpPr>
            <a:spLocks noChangeArrowheads="1"/>
          </p:cNvSpPr>
          <p:nvPr/>
        </p:nvSpPr>
        <p:spPr bwMode="auto">
          <a:xfrm>
            <a:off x="990600" y="6245225"/>
            <a:ext cx="7543800" cy="555625"/>
          </a:xfrm>
          <a:prstGeom prst="rect">
            <a:avLst/>
          </a:prstGeom>
          <a:solidFill>
            <a:schemeClr val="bg1"/>
          </a:solidFill>
          <a:ln w="28575">
            <a:solidFill>
              <a:srgbClr val="FFCC00"/>
            </a:solidFill>
            <a:miter lim="800000"/>
            <a:headEnd/>
            <a:tailEnd/>
          </a:ln>
          <a:effectLst>
            <a:prstShdw prst="shdw17" dist="17961" dir="2700000">
              <a:srgbClr val="FF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5775"/>
            <a:ext cx="9144000" cy="1143000"/>
          </a:xfrm>
        </p:spPr>
        <p:txBody>
          <a:bodyPr/>
          <a:lstStyle/>
          <a:p>
            <a:pPr algn="ctr"/>
            <a:r>
              <a:rPr lang="de-DE"/>
              <a:t>Horizontale Fragmentierung</a:t>
            </a:r>
            <a:endParaRPr lang="de-DE" sz="4800"/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0" y="1028700"/>
            <a:ext cx="3160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abstrakte Darstellung:</a:t>
            </a:r>
            <a:endParaRPr lang="de-DE"/>
          </a:p>
        </p:txBody>
      </p:sp>
      <p:sp>
        <p:nvSpPr>
          <p:cNvPr id="387077" name="Text Box 5"/>
          <p:cNvSpPr txBox="1">
            <a:spLocks noChangeArrowheads="1"/>
          </p:cNvSpPr>
          <p:nvPr/>
        </p:nvSpPr>
        <p:spPr bwMode="auto">
          <a:xfrm>
            <a:off x="0" y="3810000"/>
            <a:ext cx="756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Für 2 Prädikate p</a:t>
            </a:r>
            <a:r>
              <a:rPr lang="de-DE" b="1" baseline="-25000">
                <a:latin typeface="Tahoma" pitchFamily="34" charset="0"/>
              </a:rPr>
              <a:t>1</a:t>
            </a:r>
            <a:r>
              <a:rPr lang="de-DE">
                <a:latin typeface="Tahoma" pitchFamily="34" charset="0"/>
              </a:rPr>
              <a:t> und p</a:t>
            </a:r>
            <a:r>
              <a:rPr lang="de-DE" b="1" baseline="-25000">
                <a:latin typeface="Tahoma" pitchFamily="34" charset="0"/>
              </a:rPr>
              <a:t>2</a:t>
            </a:r>
            <a:r>
              <a:rPr lang="de-DE">
                <a:latin typeface="Tahoma" pitchFamily="34" charset="0"/>
              </a:rPr>
              <a:t> ergeben sich 4 Zerlegungen:</a:t>
            </a:r>
          </a:p>
        </p:txBody>
      </p:sp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990600" y="6262688"/>
            <a:ext cx="7459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n Zerlegungsprädikate p</a:t>
            </a:r>
            <a:r>
              <a:rPr lang="de-DE" b="1" baseline="-25000">
                <a:latin typeface="Tahoma" pitchFamily="34" charset="0"/>
              </a:rPr>
              <a:t>1</a:t>
            </a:r>
            <a:r>
              <a:rPr lang="de-DE">
                <a:latin typeface="Tahoma" pitchFamily="34" charset="0"/>
              </a:rPr>
              <a:t>,...,p</a:t>
            </a:r>
            <a:r>
              <a:rPr lang="de-DE" b="1" baseline="-25000">
                <a:latin typeface="Tahoma" pitchFamily="34" charset="0"/>
              </a:rPr>
              <a:t>n</a:t>
            </a:r>
            <a:r>
              <a:rPr lang="de-DE">
                <a:latin typeface="Tahoma" pitchFamily="34" charset="0"/>
              </a:rPr>
              <a:t> ergeben 2</a:t>
            </a:r>
            <a:r>
              <a:rPr lang="de-DE" b="1" baseline="30000">
                <a:latin typeface="Tahoma" pitchFamily="34" charset="0"/>
              </a:rPr>
              <a:t>n</a:t>
            </a:r>
            <a:r>
              <a:rPr lang="de-DE">
                <a:latin typeface="Tahoma" pitchFamily="34" charset="0"/>
              </a:rPr>
              <a:t> Fragmente</a:t>
            </a:r>
          </a:p>
        </p:txBody>
      </p:sp>
      <p:sp>
        <p:nvSpPr>
          <p:cNvPr id="387079" name="AutoShape 7"/>
          <p:cNvSpPr>
            <a:spLocks noChangeArrowheads="1"/>
          </p:cNvSpPr>
          <p:nvPr/>
        </p:nvSpPr>
        <p:spPr bwMode="auto">
          <a:xfrm>
            <a:off x="152400" y="6367463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7080" name="Rectangle 8"/>
          <p:cNvSpPr>
            <a:spLocks noChangeArrowheads="1"/>
          </p:cNvSpPr>
          <p:nvPr/>
        </p:nvSpPr>
        <p:spPr bwMode="auto">
          <a:xfrm>
            <a:off x="1547813" y="1773238"/>
            <a:ext cx="6532562" cy="1782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87081" name="Group 9"/>
          <p:cNvGrpSpPr>
            <a:grpSpLocks/>
          </p:cNvGrpSpPr>
          <p:nvPr/>
        </p:nvGrpSpPr>
        <p:grpSpPr bwMode="auto">
          <a:xfrm>
            <a:off x="1554163" y="2387600"/>
            <a:ext cx="2860675" cy="601663"/>
            <a:chOff x="786" y="2121"/>
            <a:chExt cx="1802" cy="379"/>
          </a:xfrm>
        </p:grpSpPr>
        <p:sp>
          <p:nvSpPr>
            <p:cNvPr id="387082" name="Rectangle 10"/>
            <p:cNvSpPr>
              <a:spLocks noChangeArrowheads="1"/>
            </p:cNvSpPr>
            <p:nvPr/>
          </p:nvSpPr>
          <p:spPr bwMode="auto">
            <a:xfrm>
              <a:off x="786" y="2121"/>
              <a:ext cx="257" cy="3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083" name="Rectangle 11"/>
            <p:cNvSpPr>
              <a:spLocks noChangeArrowheads="1"/>
            </p:cNvSpPr>
            <p:nvPr/>
          </p:nvSpPr>
          <p:spPr bwMode="auto">
            <a:xfrm>
              <a:off x="1046" y="2125"/>
              <a:ext cx="257" cy="3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084" name="Rectangle 12"/>
            <p:cNvSpPr>
              <a:spLocks noChangeArrowheads="1"/>
            </p:cNvSpPr>
            <p:nvPr/>
          </p:nvSpPr>
          <p:spPr bwMode="auto">
            <a:xfrm>
              <a:off x="1819" y="2121"/>
              <a:ext cx="257" cy="3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085" name="Rectangle 13"/>
            <p:cNvSpPr>
              <a:spLocks noChangeArrowheads="1"/>
            </p:cNvSpPr>
            <p:nvPr/>
          </p:nvSpPr>
          <p:spPr bwMode="auto">
            <a:xfrm>
              <a:off x="1302" y="2125"/>
              <a:ext cx="257" cy="3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086" name="Rectangle 14"/>
            <p:cNvSpPr>
              <a:spLocks noChangeArrowheads="1"/>
            </p:cNvSpPr>
            <p:nvPr/>
          </p:nvSpPr>
          <p:spPr bwMode="auto">
            <a:xfrm>
              <a:off x="1563" y="2121"/>
              <a:ext cx="257" cy="3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087" name="Rectangle 15"/>
            <p:cNvSpPr>
              <a:spLocks noChangeArrowheads="1"/>
            </p:cNvSpPr>
            <p:nvPr/>
          </p:nvSpPr>
          <p:spPr bwMode="auto">
            <a:xfrm>
              <a:off x="2071" y="2125"/>
              <a:ext cx="257" cy="3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088" name="Rectangle 16"/>
            <p:cNvSpPr>
              <a:spLocks noChangeArrowheads="1"/>
            </p:cNvSpPr>
            <p:nvPr/>
          </p:nvSpPr>
          <p:spPr bwMode="auto">
            <a:xfrm>
              <a:off x="2331" y="2121"/>
              <a:ext cx="257" cy="3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87089" name="Rectangle 17"/>
          <p:cNvSpPr>
            <a:spLocks noChangeArrowheads="1"/>
          </p:cNvSpPr>
          <p:nvPr/>
        </p:nvSpPr>
        <p:spPr bwMode="auto">
          <a:xfrm>
            <a:off x="4419600" y="2393950"/>
            <a:ext cx="407988" cy="5953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7090" name="Rectangle 18"/>
          <p:cNvSpPr>
            <a:spLocks noChangeArrowheads="1"/>
          </p:cNvSpPr>
          <p:nvPr/>
        </p:nvSpPr>
        <p:spPr bwMode="auto">
          <a:xfrm>
            <a:off x="4832350" y="2386013"/>
            <a:ext cx="407988" cy="5953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7091" name="Rectangle 19"/>
          <p:cNvSpPr>
            <a:spLocks noChangeArrowheads="1"/>
          </p:cNvSpPr>
          <p:nvPr/>
        </p:nvSpPr>
        <p:spPr bwMode="auto">
          <a:xfrm>
            <a:off x="6059488" y="2393950"/>
            <a:ext cx="407987" cy="5953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7092" name="Rectangle 20"/>
          <p:cNvSpPr>
            <a:spLocks noChangeArrowheads="1"/>
          </p:cNvSpPr>
          <p:nvPr/>
        </p:nvSpPr>
        <p:spPr bwMode="auto">
          <a:xfrm>
            <a:off x="5238750" y="2386013"/>
            <a:ext cx="407988" cy="5953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7093" name="Rectangle 21"/>
          <p:cNvSpPr>
            <a:spLocks noChangeArrowheads="1"/>
          </p:cNvSpPr>
          <p:nvPr/>
        </p:nvSpPr>
        <p:spPr bwMode="auto">
          <a:xfrm>
            <a:off x="5653088" y="2393950"/>
            <a:ext cx="407987" cy="5953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7094" name="Rectangle 22"/>
          <p:cNvSpPr>
            <a:spLocks noChangeArrowheads="1"/>
          </p:cNvSpPr>
          <p:nvPr/>
        </p:nvSpPr>
        <p:spPr bwMode="auto">
          <a:xfrm>
            <a:off x="6459538" y="2386013"/>
            <a:ext cx="407987" cy="5953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7095" name="Rectangle 23"/>
          <p:cNvSpPr>
            <a:spLocks noChangeArrowheads="1"/>
          </p:cNvSpPr>
          <p:nvPr/>
        </p:nvSpPr>
        <p:spPr bwMode="auto">
          <a:xfrm>
            <a:off x="6872288" y="2393950"/>
            <a:ext cx="407987" cy="5953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7096" name="Rectangle 24"/>
          <p:cNvSpPr>
            <a:spLocks noChangeArrowheads="1"/>
          </p:cNvSpPr>
          <p:nvPr/>
        </p:nvSpPr>
        <p:spPr bwMode="auto">
          <a:xfrm>
            <a:off x="7272338" y="2387600"/>
            <a:ext cx="407987" cy="5953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7097" name="Rectangle 25"/>
          <p:cNvSpPr>
            <a:spLocks noChangeArrowheads="1"/>
          </p:cNvSpPr>
          <p:nvPr/>
        </p:nvSpPr>
        <p:spPr bwMode="auto">
          <a:xfrm>
            <a:off x="7685088" y="2393950"/>
            <a:ext cx="393700" cy="5953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87098" name="Group 26"/>
          <p:cNvGrpSpPr>
            <a:grpSpLocks/>
          </p:cNvGrpSpPr>
          <p:nvPr/>
        </p:nvGrpSpPr>
        <p:grpSpPr bwMode="auto">
          <a:xfrm>
            <a:off x="1539875" y="1801813"/>
            <a:ext cx="6567488" cy="585787"/>
            <a:chOff x="970" y="1052"/>
            <a:chExt cx="4137" cy="497"/>
          </a:xfrm>
        </p:grpSpPr>
        <p:sp>
          <p:nvSpPr>
            <p:cNvPr id="387099" name="Line 27"/>
            <p:cNvSpPr>
              <a:spLocks noChangeShapeType="1"/>
            </p:cNvSpPr>
            <p:nvPr/>
          </p:nvSpPr>
          <p:spPr bwMode="auto">
            <a:xfrm flipV="1">
              <a:off x="970" y="1065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00" name="Line 28"/>
            <p:cNvSpPr>
              <a:spLocks noChangeShapeType="1"/>
            </p:cNvSpPr>
            <p:nvPr/>
          </p:nvSpPr>
          <p:spPr bwMode="auto">
            <a:xfrm flipV="1">
              <a:off x="1231" y="1069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01" name="Line 29"/>
            <p:cNvSpPr>
              <a:spLocks noChangeShapeType="1"/>
            </p:cNvSpPr>
            <p:nvPr/>
          </p:nvSpPr>
          <p:spPr bwMode="auto">
            <a:xfrm flipV="1">
              <a:off x="1491" y="1065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02" name="Line 30"/>
            <p:cNvSpPr>
              <a:spLocks noChangeShapeType="1"/>
            </p:cNvSpPr>
            <p:nvPr/>
          </p:nvSpPr>
          <p:spPr bwMode="auto">
            <a:xfrm flipV="1">
              <a:off x="1751" y="1061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03" name="Line 31"/>
            <p:cNvSpPr>
              <a:spLocks noChangeShapeType="1"/>
            </p:cNvSpPr>
            <p:nvPr/>
          </p:nvSpPr>
          <p:spPr bwMode="auto">
            <a:xfrm flipV="1">
              <a:off x="2013" y="1065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04" name="Line 32"/>
            <p:cNvSpPr>
              <a:spLocks noChangeShapeType="1"/>
            </p:cNvSpPr>
            <p:nvPr/>
          </p:nvSpPr>
          <p:spPr bwMode="auto">
            <a:xfrm flipV="1">
              <a:off x="2272" y="1069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05" name="Line 33"/>
            <p:cNvSpPr>
              <a:spLocks noChangeShapeType="1"/>
            </p:cNvSpPr>
            <p:nvPr/>
          </p:nvSpPr>
          <p:spPr bwMode="auto">
            <a:xfrm flipV="1">
              <a:off x="2525" y="1056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06" name="Line 34"/>
            <p:cNvSpPr>
              <a:spLocks noChangeShapeType="1"/>
            </p:cNvSpPr>
            <p:nvPr/>
          </p:nvSpPr>
          <p:spPr bwMode="auto">
            <a:xfrm flipV="1">
              <a:off x="2776" y="1061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07" name="Line 35"/>
            <p:cNvSpPr>
              <a:spLocks noChangeShapeType="1"/>
            </p:cNvSpPr>
            <p:nvPr/>
          </p:nvSpPr>
          <p:spPr bwMode="auto">
            <a:xfrm flipV="1">
              <a:off x="3045" y="1065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08" name="Line 36"/>
            <p:cNvSpPr>
              <a:spLocks noChangeShapeType="1"/>
            </p:cNvSpPr>
            <p:nvPr/>
          </p:nvSpPr>
          <p:spPr bwMode="auto">
            <a:xfrm flipV="1">
              <a:off x="3306" y="1060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09" name="Line 37"/>
            <p:cNvSpPr>
              <a:spLocks noChangeShapeType="1"/>
            </p:cNvSpPr>
            <p:nvPr/>
          </p:nvSpPr>
          <p:spPr bwMode="auto">
            <a:xfrm flipV="1">
              <a:off x="3558" y="1056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10" name="Line 38"/>
            <p:cNvSpPr>
              <a:spLocks noChangeShapeType="1"/>
            </p:cNvSpPr>
            <p:nvPr/>
          </p:nvSpPr>
          <p:spPr bwMode="auto">
            <a:xfrm flipV="1">
              <a:off x="3818" y="1061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11" name="Line 39"/>
            <p:cNvSpPr>
              <a:spLocks noChangeShapeType="1"/>
            </p:cNvSpPr>
            <p:nvPr/>
          </p:nvSpPr>
          <p:spPr bwMode="auto">
            <a:xfrm flipV="1">
              <a:off x="4069" y="1056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12" name="Line 40"/>
            <p:cNvSpPr>
              <a:spLocks noChangeShapeType="1"/>
            </p:cNvSpPr>
            <p:nvPr/>
          </p:nvSpPr>
          <p:spPr bwMode="auto">
            <a:xfrm flipV="1">
              <a:off x="4339" y="1052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13" name="Line 41"/>
            <p:cNvSpPr>
              <a:spLocks noChangeShapeType="1"/>
            </p:cNvSpPr>
            <p:nvPr/>
          </p:nvSpPr>
          <p:spPr bwMode="auto">
            <a:xfrm flipV="1">
              <a:off x="4581" y="1056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14" name="Line 42"/>
            <p:cNvSpPr>
              <a:spLocks noChangeShapeType="1"/>
            </p:cNvSpPr>
            <p:nvPr/>
          </p:nvSpPr>
          <p:spPr bwMode="auto">
            <a:xfrm flipV="1">
              <a:off x="4842" y="1052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15" name="Line 43"/>
            <p:cNvSpPr>
              <a:spLocks noChangeShapeType="1"/>
            </p:cNvSpPr>
            <p:nvPr/>
          </p:nvSpPr>
          <p:spPr bwMode="auto">
            <a:xfrm>
              <a:off x="979" y="1540"/>
              <a:ext cx="4105" cy="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87116" name="Group 44"/>
          <p:cNvGrpSpPr>
            <a:grpSpLocks/>
          </p:cNvGrpSpPr>
          <p:nvPr/>
        </p:nvGrpSpPr>
        <p:grpSpPr bwMode="auto">
          <a:xfrm>
            <a:off x="1554163" y="2978150"/>
            <a:ext cx="6530975" cy="611188"/>
            <a:chOff x="979" y="1921"/>
            <a:chExt cx="4114" cy="485"/>
          </a:xfrm>
        </p:grpSpPr>
        <p:sp>
          <p:nvSpPr>
            <p:cNvPr id="387117" name="Line 45"/>
            <p:cNvSpPr>
              <a:spLocks noChangeShapeType="1"/>
            </p:cNvSpPr>
            <p:nvPr/>
          </p:nvSpPr>
          <p:spPr bwMode="auto">
            <a:xfrm>
              <a:off x="984" y="1922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18" name="Line 46"/>
            <p:cNvSpPr>
              <a:spLocks noChangeShapeType="1"/>
            </p:cNvSpPr>
            <p:nvPr/>
          </p:nvSpPr>
          <p:spPr bwMode="auto">
            <a:xfrm>
              <a:off x="1245" y="1925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19" name="Line 47"/>
            <p:cNvSpPr>
              <a:spLocks noChangeShapeType="1"/>
            </p:cNvSpPr>
            <p:nvPr/>
          </p:nvSpPr>
          <p:spPr bwMode="auto">
            <a:xfrm>
              <a:off x="1496" y="1931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20" name="Line 48"/>
            <p:cNvSpPr>
              <a:spLocks noChangeShapeType="1"/>
            </p:cNvSpPr>
            <p:nvPr/>
          </p:nvSpPr>
          <p:spPr bwMode="auto">
            <a:xfrm>
              <a:off x="1747" y="1927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21" name="Line 49"/>
            <p:cNvSpPr>
              <a:spLocks noChangeShapeType="1"/>
            </p:cNvSpPr>
            <p:nvPr/>
          </p:nvSpPr>
          <p:spPr bwMode="auto">
            <a:xfrm>
              <a:off x="2018" y="1921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22" name="Line 50"/>
            <p:cNvSpPr>
              <a:spLocks noChangeShapeType="1"/>
            </p:cNvSpPr>
            <p:nvPr/>
          </p:nvSpPr>
          <p:spPr bwMode="auto">
            <a:xfrm>
              <a:off x="2268" y="1925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23" name="Line 51"/>
            <p:cNvSpPr>
              <a:spLocks noChangeShapeType="1"/>
            </p:cNvSpPr>
            <p:nvPr/>
          </p:nvSpPr>
          <p:spPr bwMode="auto">
            <a:xfrm>
              <a:off x="2521" y="1921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24" name="Line 52"/>
            <p:cNvSpPr>
              <a:spLocks noChangeShapeType="1"/>
            </p:cNvSpPr>
            <p:nvPr/>
          </p:nvSpPr>
          <p:spPr bwMode="auto">
            <a:xfrm>
              <a:off x="2781" y="1927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25" name="Line 53"/>
            <p:cNvSpPr>
              <a:spLocks noChangeShapeType="1"/>
            </p:cNvSpPr>
            <p:nvPr/>
          </p:nvSpPr>
          <p:spPr bwMode="auto">
            <a:xfrm>
              <a:off x="3050" y="1931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26" name="Line 54"/>
            <p:cNvSpPr>
              <a:spLocks noChangeShapeType="1"/>
            </p:cNvSpPr>
            <p:nvPr/>
          </p:nvSpPr>
          <p:spPr bwMode="auto">
            <a:xfrm>
              <a:off x="3302" y="1925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27" name="Line 55"/>
            <p:cNvSpPr>
              <a:spLocks noChangeShapeType="1"/>
            </p:cNvSpPr>
            <p:nvPr/>
          </p:nvSpPr>
          <p:spPr bwMode="auto">
            <a:xfrm>
              <a:off x="3563" y="1922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28" name="Line 56"/>
            <p:cNvSpPr>
              <a:spLocks noChangeShapeType="1"/>
            </p:cNvSpPr>
            <p:nvPr/>
          </p:nvSpPr>
          <p:spPr bwMode="auto">
            <a:xfrm>
              <a:off x="3823" y="1927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29" name="Line 57"/>
            <p:cNvSpPr>
              <a:spLocks noChangeShapeType="1"/>
            </p:cNvSpPr>
            <p:nvPr/>
          </p:nvSpPr>
          <p:spPr bwMode="auto">
            <a:xfrm>
              <a:off x="4065" y="1931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30" name="Line 58"/>
            <p:cNvSpPr>
              <a:spLocks noChangeShapeType="1"/>
            </p:cNvSpPr>
            <p:nvPr/>
          </p:nvSpPr>
          <p:spPr bwMode="auto">
            <a:xfrm>
              <a:off x="4335" y="1927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31" name="Line 59"/>
            <p:cNvSpPr>
              <a:spLocks noChangeShapeType="1"/>
            </p:cNvSpPr>
            <p:nvPr/>
          </p:nvSpPr>
          <p:spPr bwMode="auto">
            <a:xfrm>
              <a:off x="4595" y="1931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32" name="Line 60"/>
            <p:cNvSpPr>
              <a:spLocks noChangeShapeType="1"/>
            </p:cNvSpPr>
            <p:nvPr/>
          </p:nvSpPr>
          <p:spPr bwMode="auto">
            <a:xfrm>
              <a:off x="4828" y="1927"/>
              <a:ext cx="265" cy="4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7133" name="Line 61"/>
            <p:cNvSpPr>
              <a:spLocks noChangeShapeType="1"/>
            </p:cNvSpPr>
            <p:nvPr/>
          </p:nvSpPr>
          <p:spPr bwMode="auto">
            <a:xfrm>
              <a:off x="979" y="1924"/>
              <a:ext cx="410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87134" name="Text Box 62"/>
          <p:cNvSpPr txBox="1">
            <a:spLocks noChangeArrowheads="1"/>
          </p:cNvSpPr>
          <p:nvPr/>
        </p:nvSpPr>
        <p:spPr bwMode="auto">
          <a:xfrm>
            <a:off x="4546600" y="1058863"/>
            <a:ext cx="40481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i="1">
                <a:latin typeface="Arial" charset="0"/>
              </a:rPr>
              <a:t>R</a:t>
            </a:r>
          </a:p>
        </p:txBody>
      </p:sp>
      <p:sp>
        <p:nvSpPr>
          <p:cNvPr id="387135" name="Text Box 63"/>
          <p:cNvSpPr txBox="1">
            <a:spLocks noChangeArrowheads="1"/>
          </p:cNvSpPr>
          <p:nvPr/>
        </p:nvSpPr>
        <p:spPr bwMode="auto">
          <a:xfrm>
            <a:off x="919163" y="1741488"/>
            <a:ext cx="5175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i="1">
                <a:latin typeface="Arial" charset="0"/>
              </a:rPr>
              <a:t>R</a:t>
            </a:r>
            <a:r>
              <a:rPr lang="de-DE" b="1" i="1" baseline="-25000">
                <a:latin typeface="Arial" charset="0"/>
              </a:rPr>
              <a:t>1</a:t>
            </a:r>
          </a:p>
        </p:txBody>
      </p:sp>
      <p:sp>
        <p:nvSpPr>
          <p:cNvPr id="387136" name="Text Box 64"/>
          <p:cNvSpPr txBox="1">
            <a:spLocks noChangeArrowheads="1"/>
          </p:cNvSpPr>
          <p:nvPr/>
        </p:nvSpPr>
        <p:spPr bwMode="auto">
          <a:xfrm>
            <a:off x="925513" y="2473325"/>
            <a:ext cx="5175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i="1">
                <a:latin typeface="Arial" charset="0"/>
              </a:rPr>
              <a:t>R</a:t>
            </a:r>
            <a:r>
              <a:rPr lang="de-DE" b="1" i="1" baseline="-25000">
                <a:latin typeface="Arial" charset="0"/>
              </a:rPr>
              <a:t>2</a:t>
            </a:r>
          </a:p>
        </p:txBody>
      </p:sp>
      <p:sp>
        <p:nvSpPr>
          <p:cNvPr id="387137" name="Text Box 65"/>
          <p:cNvSpPr txBox="1">
            <a:spLocks noChangeArrowheads="1"/>
          </p:cNvSpPr>
          <p:nvPr/>
        </p:nvSpPr>
        <p:spPr bwMode="auto">
          <a:xfrm>
            <a:off x="919163" y="3121025"/>
            <a:ext cx="5175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i="1">
                <a:latin typeface="Arial" charset="0"/>
              </a:rPr>
              <a:t>R</a:t>
            </a:r>
            <a:r>
              <a:rPr lang="de-DE" b="1" i="1" baseline="-25000">
                <a:latin typeface="Arial" charset="0"/>
              </a:rPr>
              <a:t>3</a:t>
            </a:r>
          </a:p>
        </p:txBody>
      </p:sp>
      <p:sp>
        <p:nvSpPr>
          <p:cNvPr id="387138" name="Text Box 66"/>
          <p:cNvSpPr txBox="1">
            <a:spLocks noChangeArrowheads="1"/>
          </p:cNvSpPr>
          <p:nvPr/>
        </p:nvSpPr>
        <p:spPr bwMode="auto">
          <a:xfrm>
            <a:off x="2771775" y="4221163"/>
            <a:ext cx="4391025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de-DE" i="1">
                <a:latin typeface="Arial" charset="0"/>
              </a:rPr>
              <a:t>R1   :=   </a:t>
            </a:r>
            <a:r>
              <a:rPr lang="de-DE" i="1">
                <a:latin typeface="Arial" charset="0"/>
                <a:sym typeface="Symbol" pitchFamily="18" charset="2"/>
              </a:rPr>
              <a:t></a:t>
            </a:r>
            <a:r>
              <a:rPr lang="de-DE" b="1" i="1" baseline="-25000">
                <a:latin typeface="Arial" charset="0"/>
                <a:sym typeface="Symbol" pitchFamily="18" charset="2"/>
              </a:rPr>
              <a:t>p</a:t>
            </a:r>
            <a:r>
              <a:rPr lang="de-DE" b="1" i="1" baseline="-50000">
                <a:latin typeface="Arial" charset="0"/>
                <a:sym typeface="Symbol" pitchFamily="18" charset="2"/>
              </a:rPr>
              <a:t>1</a:t>
            </a:r>
            <a:r>
              <a:rPr lang="de-DE" b="1" i="1" baseline="-25000">
                <a:latin typeface="Arial" charset="0"/>
                <a:sym typeface="StarMath" pitchFamily="2" charset="2"/>
              </a:rPr>
              <a:t> </a:t>
            </a:r>
            <a:r>
              <a:rPr lang="de-DE" b="1" i="1" baseline="-25000">
                <a:latin typeface="Arial" charset="0"/>
                <a:sym typeface="Symbol" pitchFamily="18" charset="2"/>
              </a:rPr>
              <a:t></a:t>
            </a:r>
            <a:r>
              <a:rPr lang="de-DE" b="1" i="1" baseline="-25000">
                <a:latin typeface="Arial" charset="0"/>
                <a:sym typeface="StarMath" pitchFamily="2" charset="2"/>
              </a:rPr>
              <a:t>p</a:t>
            </a:r>
            <a:r>
              <a:rPr lang="de-DE" b="1" i="1" baseline="-50000">
                <a:latin typeface="Arial" charset="0"/>
                <a:sym typeface="StarMath" pitchFamily="2" charset="2"/>
              </a:rPr>
              <a:t>2</a:t>
            </a:r>
            <a:r>
              <a:rPr lang="de-DE" i="1">
                <a:latin typeface="Arial" charset="0"/>
                <a:sym typeface="StarMath" pitchFamily="2" charset="2"/>
              </a:rPr>
              <a:t>(R)</a:t>
            </a:r>
          </a:p>
          <a:p>
            <a:pPr algn="l">
              <a:lnSpc>
                <a:spcPct val="125000"/>
              </a:lnSpc>
            </a:pPr>
            <a:r>
              <a:rPr lang="de-DE" i="1">
                <a:latin typeface="Arial" charset="0"/>
                <a:sym typeface="Symbol" pitchFamily="18" charset="2"/>
              </a:rPr>
              <a:t>R2   :=   </a:t>
            </a:r>
            <a:r>
              <a:rPr lang="de-DE" b="1" i="1" baseline="-25000">
                <a:latin typeface="Arial" charset="0"/>
                <a:sym typeface="Symbol" pitchFamily="18" charset="2"/>
              </a:rPr>
              <a:t>p</a:t>
            </a:r>
            <a:r>
              <a:rPr lang="de-DE" b="1" i="1" baseline="-50000">
                <a:latin typeface="Arial" charset="0"/>
                <a:sym typeface="Symbol" pitchFamily="18" charset="2"/>
              </a:rPr>
              <a:t>1</a:t>
            </a:r>
            <a:r>
              <a:rPr lang="de-DE" b="1" i="1" baseline="-25000">
                <a:latin typeface="Arial" charset="0"/>
                <a:sym typeface="StarMath" pitchFamily="2" charset="2"/>
              </a:rPr>
              <a:t> </a:t>
            </a:r>
            <a:r>
              <a:rPr lang="de-DE" b="1" i="1" baseline="-25000">
                <a:latin typeface="Arial" charset="0"/>
                <a:sym typeface="Symbol" pitchFamily="18" charset="2"/>
              </a:rPr>
              <a:t></a:t>
            </a:r>
            <a:r>
              <a:rPr lang="de-DE" b="1" i="1" baseline="-25000">
                <a:latin typeface="Arial" charset="0"/>
                <a:sym typeface="StarMath" pitchFamily="2" charset="2"/>
              </a:rPr>
              <a:t>p</a:t>
            </a:r>
            <a:r>
              <a:rPr lang="de-DE" b="1" i="1" baseline="-50000">
                <a:latin typeface="Arial" charset="0"/>
                <a:sym typeface="StarMath" pitchFamily="2" charset="2"/>
              </a:rPr>
              <a:t>2</a:t>
            </a:r>
            <a:r>
              <a:rPr lang="de-DE" i="1">
                <a:latin typeface="Arial" charset="0"/>
                <a:sym typeface="StarMath" pitchFamily="2" charset="2"/>
              </a:rPr>
              <a:t>(R)</a:t>
            </a:r>
          </a:p>
          <a:p>
            <a:pPr algn="l">
              <a:lnSpc>
                <a:spcPct val="125000"/>
              </a:lnSpc>
            </a:pPr>
            <a:r>
              <a:rPr lang="de-DE" i="1">
                <a:latin typeface="Arial" charset="0"/>
                <a:sym typeface="Symbol" pitchFamily="18" charset="2"/>
              </a:rPr>
              <a:t>R3   :=   </a:t>
            </a:r>
            <a:r>
              <a:rPr lang="de-DE" b="1" i="1" baseline="-25000">
                <a:latin typeface="Arial" charset="0"/>
                <a:sym typeface="Symbol" pitchFamily="18" charset="2"/>
              </a:rPr>
              <a:t></a:t>
            </a:r>
            <a:r>
              <a:rPr lang="de-DE" b="1" i="1" baseline="-25000">
                <a:latin typeface="Arial" charset="0"/>
                <a:sym typeface="StarMath" pitchFamily="2" charset="2"/>
              </a:rPr>
              <a:t>p</a:t>
            </a:r>
            <a:r>
              <a:rPr lang="de-DE" b="1" i="1" baseline="-50000">
                <a:latin typeface="Arial" charset="0"/>
                <a:sym typeface="StarMath" pitchFamily="2" charset="2"/>
              </a:rPr>
              <a:t>1 </a:t>
            </a:r>
            <a:r>
              <a:rPr lang="de-DE" b="1" i="1" baseline="-25000">
                <a:latin typeface="Arial" charset="0"/>
                <a:sym typeface="Symbol" pitchFamily="18" charset="2"/>
              </a:rPr>
              <a:t></a:t>
            </a:r>
            <a:r>
              <a:rPr lang="de-DE" b="1" i="1" baseline="-50000">
                <a:latin typeface="Arial" charset="0"/>
                <a:sym typeface="StarMath" pitchFamily="2" charset="2"/>
              </a:rPr>
              <a:t> </a:t>
            </a:r>
            <a:r>
              <a:rPr lang="de-DE" b="1" i="1" baseline="-25000">
                <a:latin typeface="Arial" charset="0"/>
                <a:sym typeface="Symbol" pitchFamily="18" charset="2"/>
              </a:rPr>
              <a:t>p</a:t>
            </a:r>
            <a:r>
              <a:rPr lang="de-DE" b="1" i="1" baseline="-50000">
                <a:latin typeface="Arial" charset="0"/>
                <a:sym typeface="Symbol" pitchFamily="18" charset="2"/>
              </a:rPr>
              <a:t>2</a:t>
            </a:r>
            <a:r>
              <a:rPr lang="de-DE" b="1" i="1" baseline="-25000">
                <a:latin typeface="Arial" charset="0"/>
                <a:sym typeface="StarMath" pitchFamily="2" charset="2"/>
              </a:rPr>
              <a:t> </a:t>
            </a:r>
            <a:r>
              <a:rPr lang="de-DE" i="1">
                <a:latin typeface="Arial" charset="0"/>
                <a:sym typeface="StarMath" pitchFamily="2" charset="2"/>
              </a:rPr>
              <a:t>(R)</a:t>
            </a:r>
          </a:p>
          <a:p>
            <a:pPr algn="l">
              <a:lnSpc>
                <a:spcPct val="125000"/>
              </a:lnSpc>
            </a:pPr>
            <a:r>
              <a:rPr lang="de-DE" i="1">
                <a:latin typeface="Arial" charset="0"/>
                <a:sym typeface="Symbol" pitchFamily="18" charset="2"/>
              </a:rPr>
              <a:t>R4   :=   </a:t>
            </a:r>
            <a:r>
              <a:rPr lang="de-DE" b="1" i="1" baseline="-25000">
                <a:latin typeface="Arial" charset="0"/>
                <a:sym typeface="Symbol" pitchFamily="18" charset="2"/>
              </a:rPr>
              <a:t></a:t>
            </a:r>
            <a:r>
              <a:rPr lang="de-DE" b="1" i="1" baseline="-25000">
                <a:latin typeface="Arial" charset="0"/>
                <a:sym typeface="StarMath" pitchFamily="2" charset="2"/>
              </a:rPr>
              <a:t>p</a:t>
            </a:r>
            <a:r>
              <a:rPr lang="de-DE" b="1" i="1" baseline="-50000">
                <a:latin typeface="Arial" charset="0"/>
                <a:sym typeface="StarMath" pitchFamily="2" charset="2"/>
              </a:rPr>
              <a:t>1 </a:t>
            </a:r>
            <a:r>
              <a:rPr lang="de-DE" b="1" i="1" baseline="-25000">
                <a:latin typeface="Arial" charset="0"/>
                <a:sym typeface="Symbol" pitchFamily="18" charset="2"/>
              </a:rPr>
              <a:t></a:t>
            </a:r>
            <a:r>
              <a:rPr lang="de-DE" b="1" i="1" baseline="-50000">
                <a:latin typeface="Arial" charset="0"/>
                <a:sym typeface="StarMath" pitchFamily="2" charset="2"/>
              </a:rPr>
              <a:t> </a:t>
            </a:r>
            <a:r>
              <a:rPr lang="de-DE" b="1" i="1" baseline="-25000">
                <a:latin typeface="Arial" charset="0"/>
                <a:sym typeface="Symbol" pitchFamily="18" charset="2"/>
              </a:rPr>
              <a:t>p</a:t>
            </a:r>
            <a:r>
              <a:rPr lang="de-DE" b="1" i="1" baseline="-50000">
                <a:latin typeface="Arial" charset="0"/>
                <a:sym typeface="Symbol" pitchFamily="18" charset="2"/>
              </a:rPr>
              <a:t>2</a:t>
            </a:r>
            <a:r>
              <a:rPr lang="de-DE" b="1" i="1" baseline="-25000">
                <a:latin typeface="Arial" charset="0"/>
                <a:sym typeface="StarMath" pitchFamily="2" charset="2"/>
              </a:rPr>
              <a:t> </a:t>
            </a:r>
            <a:r>
              <a:rPr lang="de-DE" i="1">
                <a:latin typeface="Arial" charset="0"/>
                <a:sym typeface="StarMath" pitchFamily="2" charset="2"/>
              </a:rPr>
              <a:t>(R)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45B4-0266-4C8F-AE16-67B52F753897}" type="slidenum">
              <a:rPr lang="en-US"/>
              <a:pPr/>
              <a:t>29</a:t>
            </a:fld>
            <a:endParaRPr lang="en-US"/>
          </a:p>
        </p:txBody>
      </p:sp>
      <p:sp>
        <p:nvSpPr>
          <p:cNvPr id="388098" name="Text Box 2"/>
          <p:cNvSpPr txBox="1">
            <a:spLocks noChangeArrowheads="1"/>
          </p:cNvSpPr>
          <p:nvPr/>
        </p:nvSpPr>
        <p:spPr bwMode="auto">
          <a:xfrm>
            <a:off x="-76200" y="228600"/>
            <a:ext cx="926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sinnvolle Gruppierung der Professoren nach Fakultätszugehörigkeit:</a:t>
            </a:r>
            <a:endParaRPr lang="de-DE"/>
          </a:p>
        </p:txBody>
      </p:sp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3260725" y="1066800"/>
            <a:ext cx="328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3 Zerlegungsprädikate:</a:t>
            </a:r>
          </a:p>
        </p:txBody>
      </p:sp>
      <p:sp>
        <p:nvSpPr>
          <p:cNvPr id="388100" name="AutoShape 4"/>
          <p:cNvSpPr>
            <a:spLocks noChangeArrowheads="1"/>
          </p:cNvSpPr>
          <p:nvPr/>
        </p:nvSpPr>
        <p:spPr bwMode="auto">
          <a:xfrm>
            <a:off x="2362200" y="1143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8101" name="Text Box 5"/>
          <p:cNvSpPr txBox="1">
            <a:spLocks noChangeArrowheads="1"/>
          </p:cNvSpPr>
          <p:nvPr/>
        </p:nvSpPr>
        <p:spPr bwMode="auto">
          <a:xfrm>
            <a:off x="2362200" y="1905000"/>
            <a:ext cx="40274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i="1">
                <a:latin typeface="Tahoma" pitchFamily="34" charset="0"/>
              </a:rPr>
              <a:t>p</a:t>
            </a:r>
            <a:r>
              <a:rPr lang="de-DE" b="1" i="1" baseline="-25000">
                <a:latin typeface="Tahoma" pitchFamily="34" charset="0"/>
              </a:rPr>
              <a:t>1</a:t>
            </a:r>
            <a:r>
              <a:rPr lang="de-DE">
                <a:latin typeface="Tahoma" pitchFamily="34" charset="0"/>
              </a:rPr>
              <a:t> </a:t>
            </a:r>
            <a:r>
              <a:rPr lang="de-DE" sz="3200" b="1">
                <a:latin typeface="Tahoma" pitchFamily="34" charset="0"/>
                <a:sym typeface="Symbol" pitchFamily="18" charset="2"/>
              </a:rPr>
              <a:t></a:t>
            </a:r>
            <a:r>
              <a:rPr lang="de-DE">
                <a:latin typeface="Tahoma" pitchFamily="34" charset="0"/>
              </a:rPr>
              <a:t> Fakultät = ‚Theologie‘</a:t>
            </a:r>
          </a:p>
          <a:p>
            <a:pPr algn="l"/>
            <a:r>
              <a:rPr lang="de-DE" i="1">
                <a:latin typeface="Tahoma" pitchFamily="34" charset="0"/>
              </a:rPr>
              <a:t>p</a:t>
            </a:r>
            <a:r>
              <a:rPr lang="de-DE" b="1" i="1" baseline="-25000">
                <a:latin typeface="Tahoma" pitchFamily="34" charset="0"/>
              </a:rPr>
              <a:t>2</a:t>
            </a:r>
            <a:r>
              <a:rPr lang="de-DE">
                <a:latin typeface="Tahoma" pitchFamily="34" charset="0"/>
              </a:rPr>
              <a:t> </a:t>
            </a:r>
            <a:r>
              <a:rPr lang="de-DE" sz="3200" b="1">
                <a:latin typeface="Tahoma" pitchFamily="34" charset="0"/>
                <a:sym typeface="Symbol" pitchFamily="18" charset="2"/>
              </a:rPr>
              <a:t></a:t>
            </a:r>
            <a:r>
              <a:rPr lang="de-DE">
                <a:latin typeface="Tahoma" pitchFamily="34" charset="0"/>
              </a:rPr>
              <a:t> Fakultät = ‚Physik‘</a:t>
            </a:r>
          </a:p>
          <a:p>
            <a:pPr algn="l"/>
            <a:r>
              <a:rPr lang="de-DE" i="1">
                <a:latin typeface="Tahoma" pitchFamily="34" charset="0"/>
              </a:rPr>
              <a:t>p</a:t>
            </a:r>
            <a:r>
              <a:rPr lang="de-DE" b="1" i="1" baseline="-25000">
                <a:latin typeface="Tahoma" pitchFamily="34" charset="0"/>
              </a:rPr>
              <a:t>3</a:t>
            </a:r>
            <a:r>
              <a:rPr lang="de-DE">
                <a:latin typeface="Tahoma" pitchFamily="34" charset="0"/>
              </a:rPr>
              <a:t> </a:t>
            </a:r>
            <a:r>
              <a:rPr lang="de-DE" sz="3200" b="1">
                <a:latin typeface="Tahoma" pitchFamily="34" charset="0"/>
                <a:sym typeface="Symbol" pitchFamily="18" charset="2"/>
              </a:rPr>
              <a:t></a:t>
            </a:r>
            <a:r>
              <a:rPr lang="de-DE">
                <a:latin typeface="Tahoma" pitchFamily="34" charset="0"/>
              </a:rPr>
              <a:t> Fakultät = ‚Philosophie‘</a:t>
            </a:r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0" y="4343400"/>
            <a:ext cx="891381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de-DE" dirty="0" err="1">
                <a:latin typeface="Tahoma" pitchFamily="34" charset="0"/>
              </a:rPr>
              <a:t>TheolProfs</a:t>
            </a:r>
            <a:r>
              <a:rPr lang="de-DE" dirty="0">
                <a:latin typeface="Tahoma" pitchFamily="34" charset="0"/>
              </a:rPr>
              <a:t>´ 	:= σ</a:t>
            </a:r>
            <a:r>
              <a:rPr lang="de-DE" b="1" baseline="-25000" dirty="0">
                <a:latin typeface="Tahoma" pitchFamily="34" charset="0"/>
              </a:rPr>
              <a:t>p1</a:t>
            </a:r>
            <a:r>
              <a:rPr lang="de-DE" b="1" baseline="-25000" dirty="0">
                <a:latin typeface="Tahoma" pitchFamily="34" charset="0"/>
                <a:sym typeface="Symbol" pitchFamily="18" charset="2"/>
              </a:rPr>
              <a:t></a:t>
            </a:r>
            <a:r>
              <a:rPr lang="de-DE" b="1" baseline="-25000" dirty="0">
                <a:latin typeface="Tahoma" pitchFamily="34" charset="0"/>
              </a:rPr>
              <a:t>p2 </a:t>
            </a:r>
            <a:r>
              <a:rPr lang="de-DE" b="1" baseline="-25000" dirty="0">
                <a:latin typeface="Tahoma" pitchFamily="34" charset="0"/>
                <a:sym typeface="Symbol" pitchFamily="18" charset="2"/>
              </a:rPr>
              <a:t></a:t>
            </a:r>
            <a:r>
              <a:rPr lang="de-DE" b="1" baseline="-25000" dirty="0">
                <a:latin typeface="Tahoma" pitchFamily="34" charset="0"/>
              </a:rPr>
              <a:t> p3</a:t>
            </a:r>
            <a:r>
              <a:rPr lang="de-DE" dirty="0">
                <a:latin typeface="Tahoma" pitchFamily="34" charset="0"/>
              </a:rPr>
              <a:t>(Professoren) = σ</a:t>
            </a:r>
            <a:r>
              <a:rPr lang="de-DE" b="1" baseline="-25000" dirty="0">
                <a:latin typeface="Tahoma" pitchFamily="34" charset="0"/>
              </a:rPr>
              <a:t>p1</a:t>
            </a:r>
            <a:r>
              <a:rPr lang="de-DE" dirty="0">
                <a:latin typeface="Tahoma" pitchFamily="34" charset="0"/>
              </a:rPr>
              <a:t>(Professoren)</a:t>
            </a:r>
          </a:p>
          <a:p>
            <a:pPr algn="l">
              <a:lnSpc>
                <a:spcPct val="130000"/>
              </a:lnSpc>
            </a:pPr>
            <a:r>
              <a:rPr lang="de-DE" dirty="0" err="1">
                <a:latin typeface="Tahoma" pitchFamily="34" charset="0"/>
              </a:rPr>
              <a:t>PhysikProfs</a:t>
            </a:r>
            <a:r>
              <a:rPr lang="de-DE" dirty="0">
                <a:latin typeface="Tahoma" pitchFamily="34" charset="0"/>
              </a:rPr>
              <a:t>´ 	:= σ</a:t>
            </a:r>
            <a:r>
              <a:rPr lang="de-DE" b="1" baseline="-25000" dirty="0">
                <a:latin typeface="Tahoma" pitchFamily="34" charset="0"/>
                <a:sym typeface="Symbol" pitchFamily="18" charset="2"/>
              </a:rPr>
              <a:t></a:t>
            </a:r>
            <a:r>
              <a:rPr lang="de-DE" b="1" baseline="-25000" dirty="0">
                <a:latin typeface="Tahoma" pitchFamily="34" charset="0"/>
              </a:rPr>
              <a:t>p1</a:t>
            </a:r>
            <a:r>
              <a:rPr lang="de-DE" b="1" baseline="-25000" dirty="0">
                <a:latin typeface="Tahoma" pitchFamily="34" charset="0"/>
                <a:sym typeface="Symbol" pitchFamily="18" charset="2"/>
              </a:rPr>
              <a:t></a:t>
            </a:r>
            <a:r>
              <a:rPr lang="de-DE" b="1" baseline="-25000" dirty="0">
                <a:latin typeface="Tahoma" pitchFamily="34" charset="0"/>
              </a:rPr>
              <a:t>p2 </a:t>
            </a:r>
            <a:r>
              <a:rPr lang="de-DE" b="1" baseline="-25000" dirty="0">
                <a:latin typeface="Tahoma" pitchFamily="34" charset="0"/>
                <a:sym typeface="Symbol" pitchFamily="18" charset="2"/>
              </a:rPr>
              <a:t></a:t>
            </a:r>
            <a:r>
              <a:rPr lang="de-DE" b="1" baseline="-25000" dirty="0">
                <a:latin typeface="Tahoma" pitchFamily="34" charset="0"/>
              </a:rPr>
              <a:t> p3</a:t>
            </a:r>
            <a:r>
              <a:rPr lang="de-DE" dirty="0">
                <a:latin typeface="Tahoma" pitchFamily="34" charset="0"/>
              </a:rPr>
              <a:t>(Professoren) = σ</a:t>
            </a:r>
            <a:r>
              <a:rPr lang="de-DE" b="1" baseline="-25000" dirty="0">
                <a:latin typeface="Tahoma" pitchFamily="34" charset="0"/>
              </a:rPr>
              <a:t>p2</a:t>
            </a:r>
            <a:r>
              <a:rPr lang="de-DE" dirty="0">
                <a:latin typeface="Tahoma" pitchFamily="34" charset="0"/>
              </a:rPr>
              <a:t>(Professoren)</a:t>
            </a:r>
          </a:p>
          <a:p>
            <a:pPr algn="l">
              <a:lnSpc>
                <a:spcPct val="130000"/>
              </a:lnSpc>
            </a:pPr>
            <a:r>
              <a:rPr lang="de-DE" dirty="0" err="1">
                <a:latin typeface="Tahoma" pitchFamily="34" charset="0"/>
              </a:rPr>
              <a:t>PhiloProfs</a:t>
            </a:r>
            <a:r>
              <a:rPr lang="de-DE" dirty="0">
                <a:latin typeface="Tahoma" pitchFamily="34" charset="0"/>
              </a:rPr>
              <a:t>´ 	:= σ</a:t>
            </a:r>
            <a:r>
              <a:rPr lang="de-DE" b="1" baseline="-25000" dirty="0">
                <a:latin typeface="Tahoma" pitchFamily="34" charset="0"/>
                <a:sym typeface="Symbol" pitchFamily="18" charset="2"/>
              </a:rPr>
              <a:t></a:t>
            </a:r>
            <a:r>
              <a:rPr lang="de-DE" b="1" baseline="-25000" dirty="0">
                <a:latin typeface="Tahoma" pitchFamily="34" charset="0"/>
              </a:rPr>
              <a:t>p1</a:t>
            </a:r>
            <a:r>
              <a:rPr lang="de-DE" b="1" baseline="-25000" dirty="0">
                <a:latin typeface="Tahoma" pitchFamily="34" charset="0"/>
                <a:sym typeface="Symbol" pitchFamily="18" charset="2"/>
              </a:rPr>
              <a:t></a:t>
            </a:r>
            <a:r>
              <a:rPr lang="de-DE" b="1" baseline="-25000" dirty="0">
                <a:latin typeface="Tahoma" pitchFamily="34" charset="0"/>
              </a:rPr>
              <a:t>p2 </a:t>
            </a:r>
            <a:r>
              <a:rPr lang="de-DE" b="1" baseline="-25000" dirty="0">
                <a:latin typeface="Tahoma" pitchFamily="34" charset="0"/>
                <a:sym typeface="Symbol" pitchFamily="18" charset="2"/>
              </a:rPr>
              <a:t></a:t>
            </a:r>
            <a:r>
              <a:rPr lang="de-DE" b="1" baseline="-25000" dirty="0">
                <a:latin typeface="Tahoma" pitchFamily="34" charset="0"/>
              </a:rPr>
              <a:t>p3</a:t>
            </a:r>
            <a:r>
              <a:rPr lang="de-DE" dirty="0">
                <a:latin typeface="Tahoma" pitchFamily="34" charset="0"/>
              </a:rPr>
              <a:t>(Professoren) = σ</a:t>
            </a:r>
            <a:r>
              <a:rPr lang="de-DE" b="1" baseline="-25000" dirty="0">
                <a:latin typeface="Tahoma" pitchFamily="34" charset="0"/>
              </a:rPr>
              <a:t>p3</a:t>
            </a:r>
            <a:r>
              <a:rPr lang="de-DE" dirty="0">
                <a:latin typeface="Tahoma" pitchFamily="34" charset="0"/>
              </a:rPr>
              <a:t>(Professoren)</a:t>
            </a:r>
          </a:p>
          <a:p>
            <a:pPr algn="l">
              <a:lnSpc>
                <a:spcPct val="130000"/>
              </a:lnSpc>
            </a:pPr>
            <a:r>
              <a:rPr lang="de-DE" dirty="0" err="1">
                <a:latin typeface="Tahoma" pitchFamily="34" charset="0"/>
              </a:rPr>
              <a:t>AndereProfs</a:t>
            </a:r>
            <a:r>
              <a:rPr lang="de-DE" dirty="0">
                <a:latin typeface="Tahoma" pitchFamily="34" charset="0"/>
              </a:rPr>
              <a:t>´	:= σ</a:t>
            </a:r>
            <a:r>
              <a:rPr lang="de-DE" b="1" baseline="-25000" dirty="0">
                <a:latin typeface="Tahoma" pitchFamily="34" charset="0"/>
                <a:sym typeface="Symbol" pitchFamily="18" charset="2"/>
              </a:rPr>
              <a:t></a:t>
            </a:r>
            <a:r>
              <a:rPr lang="de-DE" b="1" baseline="-25000" dirty="0">
                <a:latin typeface="Tahoma" pitchFamily="34" charset="0"/>
              </a:rPr>
              <a:t>p1</a:t>
            </a:r>
            <a:r>
              <a:rPr lang="de-DE" b="1" baseline="-25000" dirty="0">
                <a:latin typeface="Tahoma" pitchFamily="34" charset="0"/>
                <a:sym typeface="Symbol" pitchFamily="18" charset="2"/>
              </a:rPr>
              <a:t></a:t>
            </a:r>
            <a:r>
              <a:rPr lang="de-DE" b="1" baseline="-25000" dirty="0">
                <a:latin typeface="Tahoma" pitchFamily="34" charset="0"/>
              </a:rPr>
              <a:t>p2 </a:t>
            </a:r>
            <a:r>
              <a:rPr lang="de-DE" b="1" baseline="-25000" dirty="0">
                <a:latin typeface="Tahoma" pitchFamily="34" charset="0"/>
                <a:sym typeface="Symbol" pitchFamily="18" charset="2"/>
              </a:rPr>
              <a:t></a:t>
            </a:r>
            <a:r>
              <a:rPr lang="de-DE" b="1" baseline="-25000" dirty="0">
                <a:latin typeface="Tahoma" pitchFamily="34" charset="0"/>
              </a:rPr>
              <a:t> p3</a:t>
            </a:r>
            <a:r>
              <a:rPr lang="de-DE" dirty="0">
                <a:latin typeface="Tahoma" pitchFamily="34" charset="0"/>
              </a:rPr>
              <a:t>(Professoren)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C312-E32F-4557-BEF0-ED27646AE6F8}" type="slidenum">
              <a:rPr lang="en-US"/>
              <a:pPr/>
              <a:t>3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de-DE"/>
              <a:t>Klassifikation verteilter DBMS</a:t>
            </a:r>
          </a:p>
        </p:txBody>
      </p:sp>
      <p:sp>
        <p:nvSpPr>
          <p:cNvPr id="247811" name="AutoShape 3"/>
          <p:cNvSpPr>
            <a:spLocks noChangeArrowheads="1"/>
          </p:cNvSpPr>
          <p:nvPr/>
        </p:nvSpPr>
        <p:spPr bwMode="auto">
          <a:xfrm>
            <a:off x="1295400" y="2057400"/>
            <a:ext cx="7086600" cy="4114800"/>
          </a:xfrm>
          <a:prstGeom prst="cube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7812" name="Line 4"/>
          <p:cNvSpPr>
            <a:spLocks noChangeShapeType="1"/>
          </p:cNvSpPr>
          <p:nvPr/>
        </p:nvSpPr>
        <p:spPr bwMode="auto">
          <a:xfrm flipV="1">
            <a:off x="1295400" y="5105400"/>
            <a:ext cx="106680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7813" name="Line 5"/>
          <p:cNvSpPr>
            <a:spLocks noChangeShapeType="1"/>
          </p:cNvSpPr>
          <p:nvPr/>
        </p:nvSpPr>
        <p:spPr bwMode="auto">
          <a:xfrm flipH="1">
            <a:off x="2362200" y="5105400"/>
            <a:ext cx="6019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7814" name="Line 6"/>
          <p:cNvSpPr>
            <a:spLocks noChangeShapeType="1"/>
          </p:cNvSpPr>
          <p:nvPr/>
        </p:nvSpPr>
        <p:spPr bwMode="auto">
          <a:xfrm>
            <a:off x="2286000" y="2057400"/>
            <a:ext cx="76200" cy="3048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7815" name="Line 7"/>
          <p:cNvSpPr>
            <a:spLocks noChangeShapeType="1"/>
          </p:cNvSpPr>
          <p:nvPr/>
        </p:nvSpPr>
        <p:spPr bwMode="auto">
          <a:xfrm>
            <a:off x="8382000" y="5105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7816" name="Line 8"/>
          <p:cNvSpPr>
            <a:spLocks noChangeShapeType="1"/>
          </p:cNvSpPr>
          <p:nvPr/>
        </p:nvSpPr>
        <p:spPr bwMode="auto">
          <a:xfrm flipV="1">
            <a:off x="2286000" y="1371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7817" name="Line 9"/>
          <p:cNvSpPr>
            <a:spLocks noChangeShapeType="1"/>
          </p:cNvSpPr>
          <p:nvPr/>
        </p:nvSpPr>
        <p:spPr bwMode="auto">
          <a:xfrm flipH="1">
            <a:off x="838200" y="61722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7818" name="Text Box 10"/>
          <p:cNvSpPr txBox="1">
            <a:spLocks noChangeArrowheads="1"/>
          </p:cNvSpPr>
          <p:nvPr/>
        </p:nvSpPr>
        <p:spPr bwMode="auto">
          <a:xfrm>
            <a:off x="7361238" y="4648200"/>
            <a:ext cx="1782762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/>
              <a:t>Autonomie</a:t>
            </a:r>
          </a:p>
        </p:txBody>
      </p:sp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2209800" y="1524000"/>
            <a:ext cx="211613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Heterogenität</a:t>
            </a:r>
          </a:p>
        </p:txBody>
      </p:sp>
      <p:sp>
        <p:nvSpPr>
          <p:cNvPr id="247820" name="Text Box 12"/>
          <p:cNvSpPr txBox="1">
            <a:spLocks noChangeArrowheads="1"/>
          </p:cNvSpPr>
          <p:nvPr/>
        </p:nvSpPr>
        <p:spPr bwMode="auto">
          <a:xfrm rot="-2749707">
            <a:off x="169863" y="5746750"/>
            <a:ext cx="1703387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/>
              <a:t>Verteilung</a:t>
            </a:r>
          </a:p>
        </p:txBody>
      </p:sp>
      <p:sp>
        <p:nvSpPr>
          <p:cNvPr id="247821" name="Oval 13"/>
          <p:cNvSpPr>
            <a:spLocks noChangeArrowheads="1"/>
          </p:cNvSpPr>
          <p:nvPr/>
        </p:nvSpPr>
        <p:spPr bwMode="auto">
          <a:xfrm>
            <a:off x="4724400" y="50292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7822" name="Oval 14"/>
          <p:cNvSpPr>
            <a:spLocks noChangeArrowheads="1"/>
          </p:cNvSpPr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7823" name="Oval 15"/>
          <p:cNvSpPr>
            <a:spLocks noChangeArrowheads="1"/>
          </p:cNvSpPr>
          <p:nvPr/>
        </p:nvSpPr>
        <p:spPr bwMode="auto">
          <a:xfrm>
            <a:off x="4800600" y="3048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7824" name="Oval 16"/>
          <p:cNvSpPr>
            <a:spLocks noChangeArrowheads="1"/>
          </p:cNvSpPr>
          <p:nvPr/>
        </p:nvSpPr>
        <p:spPr bwMode="auto">
          <a:xfrm>
            <a:off x="7239000" y="3048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7825" name="Oval 17"/>
          <p:cNvSpPr>
            <a:spLocks noChangeArrowheads="1"/>
          </p:cNvSpPr>
          <p:nvPr/>
        </p:nvSpPr>
        <p:spPr bwMode="auto">
          <a:xfrm>
            <a:off x="72390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7826" name="Oval 18"/>
          <p:cNvSpPr>
            <a:spLocks noChangeArrowheads="1"/>
          </p:cNvSpPr>
          <p:nvPr/>
        </p:nvSpPr>
        <p:spPr bwMode="auto">
          <a:xfrm>
            <a:off x="12192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7827" name="Oval 19"/>
          <p:cNvSpPr>
            <a:spLocks noChangeArrowheads="1"/>
          </p:cNvSpPr>
          <p:nvPr/>
        </p:nvSpPr>
        <p:spPr bwMode="auto">
          <a:xfrm>
            <a:off x="43434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7828" name="AutoShape 20"/>
          <p:cNvSpPr>
            <a:spLocks noChangeArrowheads="1"/>
          </p:cNvSpPr>
          <p:nvPr/>
        </p:nvSpPr>
        <p:spPr bwMode="auto">
          <a:xfrm>
            <a:off x="4876800" y="4114800"/>
            <a:ext cx="1905000" cy="609600"/>
          </a:xfrm>
          <a:prstGeom prst="cloudCallout">
            <a:avLst>
              <a:gd name="adj1" fmla="val -53750"/>
              <a:gd name="adj2" fmla="val 107815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Zentrales DBs</a:t>
            </a:r>
          </a:p>
        </p:txBody>
      </p:sp>
      <p:sp>
        <p:nvSpPr>
          <p:cNvPr id="247829" name="AutoShape 21"/>
          <p:cNvSpPr>
            <a:spLocks noChangeArrowheads="1"/>
          </p:cNvSpPr>
          <p:nvPr/>
        </p:nvSpPr>
        <p:spPr bwMode="auto">
          <a:xfrm>
            <a:off x="6400800" y="1905000"/>
            <a:ext cx="1905000" cy="609600"/>
          </a:xfrm>
          <a:prstGeom prst="cloudCallout">
            <a:avLst>
              <a:gd name="adj1" fmla="val -2417"/>
              <a:gd name="adj2" fmla="val 145315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Heterogenes</a:t>
            </a:r>
          </a:p>
          <a:p>
            <a:pPr>
              <a:lnSpc>
                <a:spcPct val="80000"/>
              </a:lnSpc>
            </a:pPr>
            <a:r>
              <a:rPr lang="de-DE" sz="2000"/>
              <a:t>Multi-DBMS</a:t>
            </a:r>
          </a:p>
        </p:txBody>
      </p:sp>
      <p:sp>
        <p:nvSpPr>
          <p:cNvPr id="247830" name="AutoShape 22"/>
          <p:cNvSpPr>
            <a:spLocks noChangeArrowheads="1"/>
          </p:cNvSpPr>
          <p:nvPr/>
        </p:nvSpPr>
        <p:spPr bwMode="auto">
          <a:xfrm>
            <a:off x="2819400" y="2133600"/>
            <a:ext cx="2362200" cy="762000"/>
          </a:xfrm>
          <a:prstGeom prst="cloudCallout">
            <a:avLst>
              <a:gd name="adj1" fmla="val 37838"/>
              <a:gd name="adj2" fmla="val 69583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Heterogenes,</a:t>
            </a:r>
          </a:p>
          <a:p>
            <a:pPr>
              <a:lnSpc>
                <a:spcPct val="80000"/>
              </a:lnSpc>
            </a:pPr>
            <a:r>
              <a:rPr lang="de-DE" sz="2000"/>
              <a:t>föderiertes vDBMS</a:t>
            </a:r>
          </a:p>
        </p:txBody>
      </p:sp>
      <p:sp>
        <p:nvSpPr>
          <p:cNvPr id="247831" name="AutoShape 23"/>
          <p:cNvSpPr>
            <a:spLocks noChangeArrowheads="1"/>
          </p:cNvSpPr>
          <p:nvPr/>
        </p:nvSpPr>
        <p:spPr bwMode="auto">
          <a:xfrm>
            <a:off x="0" y="1447800"/>
            <a:ext cx="2057400" cy="1066800"/>
          </a:xfrm>
          <a:prstGeom prst="cloudCallout">
            <a:avLst>
              <a:gd name="adj1" fmla="val 13116"/>
              <a:gd name="adj2" fmla="val 102083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Heterogenes, </a:t>
            </a:r>
          </a:p>
          <a:p>
            <a:pPr>
              <a:lnSpc>
                <a:spcPct val="80000"/>
              </a:lnSpc>
            </a:pPr>
            <a:r>
              <a:rPr lang="de-DE" sz="2000"/>
              <a:t>eng integriertes </a:t>
            </a:r>
          </a:p>
          <a:p>
            <a:pPr>
              <a:lnSpc>
                <a:spcPct val="80000"/>
              </a:lnSpc>
            </a:pPr>
            <a:r>
              <a:rPr lang="de-DE" sz="2000"/>
              <a:t>vDBMs</a:t>
            </a:r>
          </a:p>
        </p:txBody>
      </p:sp>
      <p:sp>
        <p:nvSpPr>
          <p:cNvPr id="247832" name="AutoShape 24"/>
          <p:cNvSpPr>
            <a:spLocks noChangeArrowheads="1"/>
          </p:cNvSpPr>
          <p:nvPr/>
        </p:nvSpPr>
        <p:spPr bwMode="auto">
          <a:xfrm>
            <a:off x="0" y="4343400"/>
            <a:ext cx="2286000" cy="990600"/>
          </a:xfrm>
          <a:prstGeom prst="cloudCallout">
            <a:avLst>
              <a:gd name="adj1" fmla="val 7431"/>
              <a:gd name="adj2" fmla="val 135579"/>
            </a:avLst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de-DE" sz="2000"/>
              <a:t>Homogenes, </a:t>
            </a:r>
          </a:p>
          <a:p>
            <a:pPr>
              <a:lnSpc>
                <a:spcPct val="70000"/>
              </a:lnSpc>
            </a:pPr>
            <a:r>
              <a:rPr lang="de-DE" sz="2000"/>
              <a:t>eng integriertes</a:t>
            </a:r>
          </a:p>
          <a:p>
            <a:pPr>
              <a:lnSpc>
                <a:spcPct val="70000"/>
              </a:lnSpc>
            </a:pPr>
            <a:r>
              <a:rPr lang="de-DE" sz="2000"/>
              <a:t> vDBMs</a:t>
            </a:r>
          </a:p>
        </p:txBody>
      </p:sp>
      <p:sp>
        <p:nvSpPr>
          <p:cNvPr id="247833" name="AutoShape 25"/>
          <p:cNvSpPr>
            <a:spLocks noChangeArrowheads="1"/>
          </p:cNvSpPr>
          <p:nvPr/>
        </p:nvSpPr>
        <p:spPr bwMode="auto">
          <a:xfrm>
            <a:off x="4267200" y="5334000"/>
            <a:ext cx="2362200" cy="762000"/>
          </a:xfrm>
          <a:prstGeom prst="cloudCallout">
            <a:avLst>
              <a:gd name="adj1" fmla="val -43347"/>
              <a:gd name="adj2" fmla="val 61250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Homogenes,</a:t>
            </a:r>
          </a:p>
          <a:p>
            <a:r>
              <a:rPr lang="de-DE" sz="2000"/>
              <a:t>föderiertes vDBMS</a:t>
            </a:r>
          </a:p>
        </p:txBody>
      </p:sp>
      <p:sp>
        <p:nvSpPr>
          <p:cNvPr id="247834" name="AutoShape 26"/>
          <p:cNvSpPr>
            <a:spLocks noChangeArrowheads="1"/>
          </p:cNvSpPr>
          <p:nvPr/>
        </p:nvSpPr>
        <p:spPr bwMode="auto">
          <a:xfrm>
            <a:off x="7086600" y="6248400"/>
            <a:ext cx="1905000" cy="609600"/>
          </a:xfrm>
          <a:prstGeom prst="cloudCallout">
            <a:avLst>
              <a:gd name="adj1" fmla="val -39083"/>
              <a:gd name="adj2" fmla="val -63023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Homogenes</a:t>
            </a:r>
          </a:p>
          <a:p>
            <a:pPr>
              <a:lnSpc>
                <a:spcPct val="80000"/>
              </a:lnSpc>
            </a:pPr>
            <a:r>
              <a:rPr lang="de-DE" sz="2000"/>
              <a:t>Multi-DBMS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4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4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4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4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8" grpId="0" animBg="1" autoUpdateAnimBg="0"/>
      <p:bldP spid="247829" grpId="0" animBg="1" autoUpdateAnimBg="0"/>
      <p:bldP spid="247830" grpId="0" animBg="1" autoUpdateAnimBg="0"/>
      <p:bldP spid="247831" grpId="0" animBg="1" autoUpdateAnimBg="0"/>
      <p:bldP spid="247832" grpId="0" animBg="1" autoUpdateAnimBg="0"/>
      <p:bldP spid="247833" grpId="0" animBg="1" autoUpdateAnimBg="0"/>
      <p:bldP spid="247834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159E-3A40-48BA-B783-8199DE168FDF}" type="slidenum">
              <a:rPr lang="en-US"/>
              <a:pPr/>
              <a:t>30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/>
            <a:r>
              <a:rPr lang="de-DE"/>
              <a:t>Abgeleitete horizontale Fragmentierung</a:t>
            </a:r>
            <a:endParaRPr lang="de-DE" sz="4800"/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6992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Beispiel </a:t>
            </a:r>
            <a:r>
              <a:rPr lang="de-DE" i="1">
                <a:latin typeface="Tahoma" pitchFamily="34" charset="0"/>
              </a:rPr>
              <a:t>Vorlesungen</a:t>
            </a:r>
            <a:r>
              <a:rPr lang="de-DE">
                <a:latin typeface="Tahoma" pitchFamily="34" charset="0"/>
              </a:rPr>
              <a:t> aus dem Universitätsschema:</a:t>
            </a:r>
          </a:p>
          <a:p>
            <a:pPr algn="l"/>
            <a:r>
              <a:rPr lang="de-DE">
                <a:latin typeface="Tahoma" pitchFamily="34" charset="0"/>
              </a:rPr>
              <a:t>Zerlegung in Gruppen mit gleicher SWS-Zahl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1905000" y="2819400"/>
            <a:ext cx="655543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</a:pPr>
            <a:r>
              <a:rPr lang="de-DE" dirty="0">
                <a:latin typeface="Tahoma" pitchFamily="34" charset="0"/>
              </a:rPr>
              <a:t>2SWSVorls := </a:t>
            </a:r>
            <a:r>
              <a:rPr lang="de-DE" dirty="0" err="1">
                <a:latin typeface="Tahoma" pitchFamily="34" charset="0"/>
              </a:rPr>
              <a:t>σ</a:t>
            </a:r>
            <a:r>
              <a:rPr lang="de-DE" b="1" baseline="-25000" dirty="0" err="1">
                <a:latin typeface="Tahoma" pitchFamily="34" charset="0"/>
              </a:rPr>
              <a:t>SWS</a:t>
            </a:r>
            <a:r>
              <a:rPr lang="de-DE" b="1" baseline="-25000" dirty="0">
                <a:latin typeface="Tahoma" pitchFamily="34" charset="0"/>
              </a:rPr>
              <a:t>=2 </a:t>
            </a:r>
            <a:r>
              <a:rPr lang="de-DE" dirty="0">
                <a:latin typeface="Tahoma" pitchFamily="34" charset="0"/>
              </a:rPr>
              <a:t>(Vorlesungen)</a:t>
            </a:r>
          </a:p>
          <a:p>
            <a:pPr algn="l">
              <a:lnSpc>
                <a:spcPct val="125000"/>
              </a:lnSpc>
            </a:pPr>
            <a:r>
              <a:rPr lang="de-DE" dirty="0">
                <a:latin typeface="Tahoma" pitchFamily="34" charset="0"/>
              </a:rPr>
              <a:t>3SWSVorls := </a:t>
            </a:r>
            <a:r>
              <a:rPr lang="de-DE" dirty="0" err="1">
                <a:latin typeface="Tahoma" pitchFamily="34" charset="0"/>
              </a:rPr>
              <a:t>σ</a:t>
            </a:r>
            <a:r>
              <a:rPr lang="de-DE" b="1" baseline="-25000" dirty="0" err="1">
                <a:latin typeface="Tahoma" pitchFamily="34" charset="0"/>
              </a:rPr>
              <a:t>SWS</a:t>
            </a:r>
            <a:r>
              <a:rPr lang="de-DE" b="1" baseline="-25000" dirty="0">
                <a:latin typeface="Tahoma" pitchFamily="34" charset="0"/>
              </a:rPr>
              <a:t>=3 </a:t>
            </a:r>
            <a:r>
              <a:rPr lang="de-DE" dirty="0">
                <a:latin typeface="Tahoma" pitchFamily="34" charset="0"/>
              </a:rPr>
              <a:t>(Vorlesungen)</a:t>
            </a:r>
          </a:p>
          <a:p>
            <a:pPr algn="l">
              <a:lnSpc>
                <a:spcPct val="125000"/>
              </a:lnSpc>
            </a:pPr>
            <a:r>
              <a:rPr lang="de-DE" dirty="0">
                <a:latin typeface="Tahoma" pitchFamily="34" charset="0"/>
              </a:rPr>
              <a:t>4SWSVorls := </a:t>
            </a:r>
            <a:r>
              <a:rPr lang="de-DE" dirty="0" err="1">
                <a:latin typeface="Tahoma" pitchFamily="34" charset="0"/>
              </a:rPr>
              <a:t>σ</a:t>
            </a:r>
            <a:r>
              <a:rPr lang="de-DE" b="1" baseline="-25000" dirty="0" err="1">
                <a:latin typeface="Tahoma" pitchFamily="34" charset="0"/>
              </a:rPr>
              <a:t>SWS</a:t>
            </a:r>
            <a:r>
              <a:rPr lang="de-DE" b="1" baseline="-25000" dirty="0">
                <a:latin typeface="Tahoma" pitchFamily="34" charset="0"/>
              </a:rPr>
              <a:t>=4 </a:t>
            </a:r>
            <a:r>
              <a:rPr lang="de-DE" dirty="0">
                <a:latin typeface="Tahoma" pitchFamily="34" charset="0"/>
              </a:rPr>
              <a:t>(Vorlesungen)</a:t>
            </a:r>
          </a:p>
        </p:txBody>
      </p:sp>
      <p:sp>
        <p:nvSpPr>
          <p:cNvPr id="389125" name="Rectangle 5"/>
          <p:cNvSpPr>
            <a:spLocks noChangeArrowheads="1"/>
          </p:cNvSpPr>
          <p:nvPr/>
        </p:nvSpPr>
        <p:spPr bwMode="auto">
          <a:xfrm>
            <a:off x="2055813" y="4953000"/>
            <a:ext cx="6478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</a:pPr>
            <a:r>
              <a:rPr lang="de-DE">
                <a:latin typeface="Tahoma" pitchFamily="34" charset="0"/>
              </a:rPr>
              <a:t>für Anfragebearbeitung schlechte Zerlegung</a:t>
            </a:r>
          </a:p>
        </p:txBody>
      </p:sp>
      <p:sp>
        <p:nvSpPr>
          <p:cNvPr id="389126" name="AutoShape 6"/>
          <p:cNvSpPr>
            <a:spLocks noChangeArrowheads="1"/>
          </p:cNvSpPr>
          <p:nvPr/>
        </p:nvSpPr>
        <p:spPr bwMode="auto">
          <a:xfrm>
            <a:off x="1219200" y="4953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467E-0EB3-4F91-BDEC-0B72915F87DF}" type="slidenum">
              <a:rPr lang="en-US"/>
              <a:pPr/>
              <a:t>31</a:t>
            </a:fld>
            <a:endParaRPr lang="en-US"/>
          </a:p>
        </p:txBody>
      </p:sp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0" y="0"/>
            <a:ext cx="1035208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 b="1" dirty="0" err="1">
                <a:latin typeface="Tahoma" pitchFamily="34" charset="0"/>
              </a:rPr>
              <a:t>select</a:t>
            </a:r>
            <a:r>
              <a:rPr lang="de-DE" dirty="0">
                <a:latin typeface="Tahoma" pitchFamily="34" charset="0"/>
              </a:rPr>
              <a:t> Titel, Name</a:t>
            </a:r>
          </a:p>
          <a:p>
            <a:pPr algn="l"/>
            <a:r>
              <a:rPr lang="de-DE" b="1" dirty="0" err="1">
                <a:latin typeface="Tahoma" pitchFamily="34" charset="0"/>
              </a:rPr>
              <a:t>from</a:t>
            </a:r>
            <a:r>
              <a:rPr lang="de-DE" dirty="0">
                <a:latin typeface="Tahoma" pitchFamily="34" charset="0"/>
              </a:rPr>
              <a:t> Vorlesungen, Professoren</a:t>
            </a:r>
          </a:p>
          <a:p>
            <a:pPr algn="l"/>
            <a:r>
              <a:rPr lang="de-DE" b="1" dirty="0" err="1">
                <a:latin typeface="Tahoma" pitchFamily="34" charset="0"/>
              </a:rPr>
              <a:t>where</a:t>
            </a:r>
            <a:r>
              <a:rPr lang="de-DE" dirty="0">
                <a:latin typeface="Tahoma" pitchFamily="34" charset="0"/>
              </a:rPr>
              <a:t> </a:t>
            </a:r>
            <a:r>
              <a:rPr lang="de-DE" dirty="0" err="1">
                <a:latin typeface="Tahoma" pitchFamily="34" charset="0"/>
              </a:rPr>
              <a:t>gelesenVon</a:t>
            </a:r>
            <a:r>
              <a:rPr lang="de-DE" dirty="0">
                <a:latin typeface="Tahoma" pitchFamily="34" charset="0"/>
              </a:rPr>
              <a:t> = </a:t>
            </a:r>
            <a:r>
              <a:rPr lang="de-DE" dirty="0" err="1">
                <a:latin typeface="Tahoma" pitchFamily="34" charset="0"/>
              </a:rPr>
              <a:t>PersNr</a:t>
            </a:r>
            <a:r>
              <a:rPr lang="de-DE" dirty="0">
                <a:latin typeface="Tahoma" pitchFamily="34" charset="0"/>
              </a:rPr>
              <a:t>;</a:t>
            </a:r>
          </a:p>
          <a:p>
            <a:pPr algn="l">
              <a:lnSpc>
                <a:spcPct val="75000"/>
              </a:lnSpc>
            </a:pPr>
            <a:endParaRPr lang="de-DE" dirty="0">
              <a:latin typeface="Tahoma" pitchFamily="34" charset="0"/>
            </a:endParaRPr>
          </a:p>
          <a:p>
            <a:pPr algn="l"/>
            <a:r>
              <a:rPr lang="de-DE" dirty="0">
                <a:latin typeface="Tahoma" pitchFamily="34" charset="0"/>
              </a:rPr>
              <a:t>resultiert in:</a:t>
            </a:r>
          </a:p>
          <a:p>
            <a:pPr algn="l">
              <a:lnSpc>
                <a:spcPct val="75000"/>
              </a:lnSpc>
            </a:pPr>
            <a:endParaRPr lang="de-DE" dirty="0">
              <a:latin typeface="Tahoma" pitchFamily="34" charset="0"/>
            </a:endParaRPr>
          </a:p>
          <a:p>
            <a:pPr algn="l">
              <a:lnSpc>
                <a:spcPct val="125000"/>
              </a:lnSpc>
            </a:pPr>
            <a:r>
              <a:rPr lang="de-DE" b="1" dirty="0">
                <a:latin typeface="Tahoma" pitchFamily="34" charset="0"/>
                <a:sym typeface="Symbol" pitchFamily="18" charset="2"/>
              </a:rPr>
              <a:t></a:t>
            </a:r>
            <a:r>
              <a:rPr lang="de-DE" b="1" baseline="-25000" dirty="0">
                <a:latin typeface="Tahoma" pitchFamily="34" charset="0"/>
                <a:sym typeface="Symbol" pitchFamily="18" charset="2"/>
              </a:rPr>
              <a:t>Titel, Name</a:t>
            </a:r>
            <a:r>
              <a:rPr lang="de-DE" dirty="0">
                <a:latin typeface="Tahoma" pitchFamily="34" charset="0"/>
                <a:sym typeface="Symbol" pitchFamily="18" charset="2"/>
              </a:rPr>
              <a:t>((</a:t>
            </a:r>
            <a:r>
              <a:rPr lang="de-DE" dirty="0" err="1">
                <a:latin typeface="Tahoma" pitchFamily="34" charset="0"/>
                <a:sym typeface="Symbol" pitchFamily="18" charset="2"/>
              </a:rPr>
              <a:t>TheolProfs</a:t>
            </a:r>
            <a:r>
              <a:rPr lang="de-DE" dirty="0">
                <a:latin typeface="Tahoma" pitchFamily="34" charset="0"/>
                <a:sym typeface="Symbol" pitchFamily="18" charset="2"/>
              </a:rPr>
              <a:t>´ </a:t>
            </a:r>
            <a:r>
              <a:rPr lang="de-DE" b="1" dirty="0">
                <a:latin typeface="JoinFont" pitchFamily="2" charset="0"/>
                <a:sym typeface="Symbol" pitchFamily="18" charset="2"/>
              </a:rPr>
              <a:t>A</a:t>
            </a:r>
            <a:r>
              <a:rPr lang="de-DE" dirty="0">
                <a:latin typeface="JoinFont" pitchFamily="2" charset="0"/>
                <a:sym typeface="Symbol" pitchFamily="18" charset="2"/>
              </a:rPr>
              <a:t>n</a:t>
            </a:r>
            <a:r>
              <a:rPr lang="de-DE" dirty="0">
                <a:latin typeface="Tahoma" pitchFamily="34" charset="0"/>
                <a:sym typeface="Symbol" pitchFamily="18" charset="2"/>
              </a:rPr>
              <a:t>2SWSVorls) </a:t>
            </a:r>
            <a:r>
              <a:rPr lang="de-DE" b="1" dirty="0">
                <a:latin typeface="Tahoma" pitchFamily="34" charset="0"/>
                <a:sym typeface="Symbol" pitchFamily="18" charset="2"/>
              </a:rPr>
              <a:t> </a:t>
            </a:r>
            <a:endParaRPr lang="de-DE" dirty="0">
              <a:latin typeface="Tahoma" pitchFamily="34" charset="0"/>
              <a:sym typeface="Symbol" pitchFamily="18" charset="2"/>
            </a:endParaRPr>
          </a:p>
          <a:p>
            <a:pPr algn="l">
              <a:lnSpc>
                <a:spcPct val="125000"/>
              </a:lnSpc>
            </a:pPr>
            <a:r>
              <a:rPr lang="de-DE" dirty="0">
                <a:latin typeface="Tahoma" pitchFamily="34" charset="0"/>
                <a:sym typeface="Symbol" pitchFamily="18" charset="2"/>
              </a:rPr>
              <a:t>                                    (</a:t>
            </a:r>
            <a:r>
              <a:rPr lang="de-DE" dirty="0" err="1">
                <a:latin typeface="Tahoma" pitchFamily="34" charset="0"/>
                <a:sym typeface="Symbol" pitchFamily="18" charset="2"/>
              </a:rPr>
              <a:t>TheolProfs</a:t>
            </a:r>
            <a:r>
              <a:rPr lang="de-DE" dirty="0">
                <a:latin typeface="Tahoma" pitchFamily="34" charset="0"/>
                <a:sym typeface="Symbol" pitchFamily="18" charset="2"/>
              </a:rPr>
              <a:t>´ </a:t>
            </a:r>
            <a:r>
              <a:rPr lang="de-DE" b="1" dirty="0">
                <a:latin typeface="JoinFont" pitchFamily="2" charset="0"/>
                <a:sym typeface="Symbol" pitchFamily="18" charset="2"/>
              </a:rPr>
              <a:t>A</a:t>
            </a:r>
            <a:r>
              <a:rPr lang="de-DE" dirty="0">
                <a:latin typeface="Tahoma" pitchFamily="34" charset="0"/>
                <a:sym typeface="Symbol" pitchFamily="18" charset="2"/>
              </a:rPr>
              <a:t> 3SWSVorls) </a:t>
            </a:r>
            <a:r>
              <a:rPr lang="de-DE" b="1" dirty="0">
                <a:latin typeface="Tahoma" pitchFamily="34" charset="0"/>
                <a:sym typeface="Symbol" pitchFamily="18" charset="2"/>
              </a:rPr>
              <a:t></a:t>
            </a:r>
            <a:endParaRPr lang="de-DE" dirty="0">
              <a:latin typeface="Tahoma" pitchFamily="34" charset="0"/>
              <a:sym typeface="Symbol" pitchFamily="18" charset="2"/>
            </a:endParaRPr>
          </a:p>
          <a:p>
            <a:pPr algn="l">
              <a:lnSpc>
                <a:spcPct val="125000"/>
              </a:lnSpc>
            </a:pPr>
            <a:r>
              <a:rPr lang="de-DE" dirty="0">
                <a:latin typeface="Tahoma" pitchFamily="34" charset="0"/>
                <a:sym typeface="Symbol" pitchFamily="18" charset="2"/>
              </a:rPr>
              <a:t>                                               ... </a:t>
            </a:r>
            <a:r>
              <a:rPr lang="de-DE" b="1" dirty="0">
                <a:latin typeface="Tahoma" pitchFamily="34" charset="0"/>
                <a:sym typeface="Symbol" pitchFamily="18" charset="2"/>
              </a:rPr>
              <a:t></a:t>
            </a:r>
            <a:r>
              <a:rPr lang="de-DE" dirty="0">
                <a:latin typeface="Tahoma" pitchFamily="34" charset="0"/>
                <a:sym typeface="Symbol" pitchFamily="18" charset="2"/>
              </a:rPr>
              <a:t> (</a:t>
            </a:r>
            <a:r>
              <a:rPr lang="de-DE" dirty="0" err="1">
                <a:latin typeface="Tahoma" pitchFamily="34" charset="0"/>
                <a:sym typeface="Symbol" pitchFamily="18" charset="2"/>
              </a:rPr>
              <a:t>PhiloProfs</a:t>
            </a:r>
            <a:r>
              <a:rPr lang="de-DE" dirty="0">
                <a:latin typeface="Tahoma" pitchFamily="34" charset="0"/>
                <a:sym typeface="Symbol" pitchFamily="18" charset="2"/>
              </a:rPr>
              <a:t>´ </a:t>
            </a:r>
            <a:r>
              <a:rPr lang="de-DE" b="1" dirty="0">
                <a:latin typeface="JoinFont" pitchFamily="2" charset="0"/>
                <a:sym typeface="Symbol" pitchFamily="18" charset="2"/>
              </a:rPr>
              <a:t>A</a:t>
            </a:r>
            <a:r>
              <a:rPr lang="de-DE" dirty="0">
                <a:latin typeface="Tahoma" pitchFamily="34" charset="0"/>
                <a:sym typeface="Symbol" pitchFamily="18" charset="2"/>
              </a:rPr>
              <a:t> 4SWSVorls) )</a:t>
            </a:r>
          </a:p>
          <a:p>
            <a:pPr algn="l">
              <a:lnSpc>
                <a:spcPct val="125000"/>
              </a:lnSpc>
            </a:pPr>
            <a:endParaRPr lang="de-DE" dirty="0">
              <a:latin typeface="Tahoma" pitchFamily="34" charset="0"/>
              <a:sym typeface="Symbol" pitchFamily="18" charset="2"/>
            </a:endParaRPr>
          </a:p>
          <a:p>
            <a:pPr algn="l">
              <a:lnSpc>
                <a:spcPct val="125000"/>
              </a:lnSpc>
            </a:pPr>
            <a:r>
              <a:rPr lang="de-DE" dirty="0" err="1">
                <a:latin typeface="Tahoma" pitchFamily="34" charset="0"/>
                <a:sym typeface="Symbol" pitchFamily="18" charset="2"/>
              </a:rPr>
              <a:t>Join</a:t>
            </a:r>
            <a:r>
              <a:rPr lang="de-DE" dirty="0">
                <a:latin typeface="Tahoma" pitchFamily="34" charset="0"/>
                <a:sym typeface="Symbol" pitchFamily="18" charset="2"/>
              </a:rPr>
              <a:t>-Graph zu diesem Problem:</a:t>
            </a:r>
          </a:p>
        </p:txBody>
      </p:sp>
      <p:sp>
        <p:nvSpPr>
          <p:cNvPr id="390147" name="Oval 3"/>
          <p:cNvSpPr>
            <a:spLocks noChangeArrowheads="1"/>
          </p:cNvSpPr>
          <p:nvPr/>
        </p:nvSpPr>
        <p:spPr bwMode="auto">
          <a:xfrm>
            <a:off x="5638800" y="62484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0148" name="Oval 4"/>
          <p:cNvSpPr>
            <a:spLocks noChangeArrowheads="1"/>
          </p:cNvSpPr>
          <p:nvPr/>
        </p:nvSpPr>
        <p:spPr bwMode="auto">
          <a:xfrm>
            <a:off x="5638800" y="55626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0149" name="Oval 5"/>
          <p:cNvSpPr>
            <a:spLocks noChangeArrowheads="1"/>
          </p:cNvSpPr>
          <p:nvPr/>
        </p:nvSpPr>
        <p:spPr bwMode="auto">
          <a:xfrm>
            <a:off x="5638800" y="4876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0150" name="Oval 6"/>
          <p:cNvSpPr>
            <a:spLocks noChangeArrowheads="1"/>
          </p:cNvSpPr>
          <p:nvPr/>
        </p:nvSpPr>
        <p:spPr bwMode="auto">
          <a:xfrm>
            <a:off x="2362200" y="62484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0151" name="Oval 7"/>
          <p:cNvSpPr>
            <a:spLocks noChangeArrowheads="1"/>
          </p:cNvSpPr>
          <p:nvPr/>
        </p:nvSpPr>
        <p:spPr bwMode="auto">
          <a:xfrm>
            <a:off x="2362200" y="55626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0152" name="Oval 8"/>
          <p:cNvSpPr>
            <a:spLocks noChangeArrowheads="1"/>
          </p:cNvSpPr>
          <p:nvPr/>
        </p:nvSpPr>
        <p:spPr bwMode="auto">
          <a:xfrm>
            <a:off x="2362200" y="4876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0153" name="Line 9"/>
          <p:cNvSpPr>
            <a:spLocks noChangeShapeType="1"/>
          </p:cNvSpPr>
          <p:nvPr/>
        </p:nvSpPr>
        <p:spPr bwMode="auto">
          <a:xfrm>
            <a:off x="2590800" y="50292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0154" name="Line 10"/>
          <p:cNvSpPr>
            <a:spLocks noChangeShapeType="1"/>
          </p:cNvSpPr>
          <p:nvPr/>
        </p:nvSpPr>
        <p:spPr bwMode="auto">
          <a:xfrm>
            <a:off x="2590800" y="57150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0155" name="Line 11"/>
          <p:cNvSpPr>
            <a:spLocks noChangeShapeType="1"/>
          </p:cNvSpPr>
          <p:nvPr/>
        </p:nvSpPr>
        <p:spPr bwMode="auto">
          <a:xfrm>
            <a:off x="2590800" y="64008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0156" name="Line 12"/>
          <p:cNvSpPr>
            <a:spLocks noChangeShapeType="1"/>
          </p:cNvSpPr>
          <p:nvPr/>
        </p:nvSpPr>
        <p:spPr bwMode="auto">
          <a:xfrm>
            <a:off x="2590800" y="5029200"/>
            <a:ext cx="30480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0157" name="Line 13"/>
          <p:cNvSpPr>
            <a:spLocks noChangeShapeType="1"/>
          </p:cNvSpPr>
          <p:nvPr/>
        </p:nvSpPr>
        <p:spPr bwMode="auto">
          <a:xfrm flipV="1">
            <a:off x="2590800" y="5029200"/>
            <a:ext cx="31242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0158" name="Line 14"/>
          <p:cNvSpPr>
            <a:spLocks noChangeShapeType="1"/>
          </p:cNvSpPr>
          <p:nvPr/>
        </p:nvSpPr>
        <p:spPr bwMode="auto">
          <a:xfrm flipV="1">
            <a:off x="2590800" y="5715000"/>
            <a:ext cx="3124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0159" name="Line 15"/>
          <p:cNvSpPr>
            <a:spLocks noChangeShapeType="1"/>
          </p:cNvSpPr>
          <p:nvPr/>
        </p:nvSpPr>
        <p:spPr bwMode="auto">
          <a:xfrm flipV="1">
            <a:off x="2590800" y="5029200"/>
            <a:ext cx="3124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0160" name="Line 16"/>
          <p:cNvSpPr>
            <a:spLocks noChangeShapeType="1"/>
          </p:cNvSpPr>
          <p:nvPr/>
        </p:nvSpPr>
        <p:spPr bwMode="auto">
          <a:xfrm>
            <a:off x="2590800" y="5715000"/>
            <a:ext cx="3124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0161" name="Line 17"/>
          <p:cNvSpPr>
            <a:spLocks noChangeShapeType="1"/>
          </p:cNvSpPr>
          <p:nvPr/>
        </p:nvSpPr>
        <p:spPr bwMode="auto">
          <a:xfrm>
            <a:off x="2590800" y="5029200"/>
            <a:ext cx="3124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0162" name="Text Box 18"/>
          <p:cNvSpPr txBox="1">
            <a:spLocks noChangeArrowheads="1"/>
          </p:cNvSpPr>
          <p:nvPr/>
        </p:nvSpPr>
        <p:spPr bwMode="auto">
          <a:xfrm>
            <a:off x="496888" y="4757738"/>
            <a:ext cx="1865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  <a:sym typeface="Symbol" pitchFamily="18" charset="2"/>
              </a:rPr>
              <a:t>TheolProfs´ </a:t>
            </a:r>
          </a:p>
        </p:txBody>
      </p:sp>
      <p:sp>
        <p:nvSpPr>
          <p:cNvPr id="390163" name="Text Box 19"/>
          <p:cNvSpPr txBox="1">
            <a:spLocks noChangeArrowheads="1"/>
          </p:cNvSpPr>
          <p:nvPr/>
        </p:nvSpPr>
        <p:spPr bwMode="auto">
          <a:xfrm>
            <a:off x="496888" y="5367338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  <a:sym typeface="Symbol" pitchFamily="18" charset="2"/>
              </a:rPr>
              <a:t>PhysikProfs´ </a:t>
            </a:r>
          </a:p>
        </p:txBody>
      </p:sp>
      <p:sp>
        <p:nvSpPr>
          <p:cNvPr id="390164" name="Text Box 20"/>
          <p:cNvSpPr txBox="1">
            <a:spLocks noChangeArrowheads="1"/>
          </p:cNvSpPr>
          <p:nvPr/>
        </p:nvSpPr>
        <p:spPr bwMode="auto">
          <a:xfrm>
            <a:off x="496888" y="6019800"/>
            <a:ext cx="176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  <a:sym typeface="Symbol" pitchFamily="18" charset="2"/>
              </a:rPr>
              <a:t>PhiloProfs´ </a:t>
            </a:r>
          </a:p>
        </p:txBody>
      </p:sp>
      <p:sp>
        <p:nvSpPr>
          <p:cNvPr id="390165" name="Text Box 21"/>
          <p:cNvSpPr txBox="1">
            <a:spLocks noChangeArrowheads="1"/>
          </p:cNvSpPr>
          <p:nvPr/>
        </p:nvSpPr>
        <p:spPr bwMode="auto">
          <a:xfrm>
            <a:off x="6324600" y="4757738"/>
            <a:ext cx="162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2SWSVorls</a:t>
            </a:r>
          </a:p>
        </p:txBody>
      </p:sp>
      <p:sp>
        <p:nvSpPr>
          <p:cNvPr id="390166" name="Text Box 22"/>
          <p:cNvSpPr txBox="1">
            <a:spLocks noChangeArrowheads="1"/>
          </p:cNvSpPr>
          <p:nvPr/>
        </p:nvSpPr>
        <p:spPr bwMode="auto">
          <a:xfrm>
            <a:off x="6324600" y="5410200"/>
            <a:ext cx="162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3SWSVorls</a:t>
            </a:r>
          </a:p>
        </p:txBody>
      </p:sp>
      <p:sp>
        <p:nvSpPr>
          <p:cNvPr id="390167" name="Text Box 23"/>
          <p:cNvSpPr txBox="1">
            <a:spLocks noChangeArrowheads="1"/>
          </p:cNvSpPr>
          <p:nvPr/>
        </p:nvSpPr>
        <p:spPr bwMode="auto">
          <a:xfrm>
            <a:off x="6324600" y="6096000"/>
            <a:ext cx="162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4SWSVorls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0B36-E87A-4501-8F7F-42DB462F66F1}" type="slidenum">
              <a:rPr lang="en-US"/>
              <a:pPr/>
              <a:t>32</a:t>
            </a:fld>
            <a:endParaRPr lang="en-US"/>
          </a:p>
        </p:txBody>
      </p:sp>
      <p:sp>
        <p:nvSpPr>
          <p:cNvPr id="391170" name="Text Box 2"/>
          <p:cNvSpPr txBox="1">
            <a:spLocks noChangeArrowheads="1"/>
          </p:cNvSpPr>
          <p:nvPr/>
        </p:nvSpPr>
        <p:spPr bwMode="auto">
          <a:xfrm>
            <a:off x="1600200" y="0"/>
            <a:ext cx="6696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3200">
                <a:latin typeface="Tahoma" pitchFamily="34" charset="0"/>
              </a:rPr>
              <a:t>Lösung: abgeleitete Fragmentierung</a:t>
            </a:r>
            <a:endParaRPr lang="de-DE">
              <a:latin typeface="Tahoma" pitchFamily="34" charset="0"/>
            </a:endParaRPr>
          </a:p>
        </p:txBody>
      </p:sp>
      <p:sp>
        <p:nvSpPr>
          <p:cNvPr id="391171" name="AutoShape 3"/>
          <p:cNvSpPr>
            <a:spLocks noChangeArrowheads="1"/>
          </p:cNvSpPr>
          <p:nvPr/>
        </p:nvSpPr>
        <p:spPr bwMode="auto">
          <a:xfrm>
            <a:off x="533400" y="152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1172" name="Oval 4"/>
          <p:cNvSpPr>
            <a:spLocks noChangeArrowheads="1"/>
          </p:cNvSpPr>
          <p:nvPr/>
        </p:nvSpPr>
        <p:spPr bwMode="auto">
          <a:xfrm>
            <a:off x="5867400" y="2252663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1173" name="Oval 5"/>
          <p:cNvSpPr>
            <a:spLocks noChangeArrowheads="1"/>
          </p:cNvSpPr>
          <p:nvPr/>
        </p:nvSpPr>
        <p:spPr bwMode="auto">
          <a:xfrm>
            <a:off x="5867400" y="1566863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1174" name="Oval 6"/>
          <p:cNvSpPr>
            <a:spLocks noChangeArrowheads="1"/>
          </p:cNvSpPr>
          <p:nvPr/>
        </p:nvSpPr>
        <p:spPr bwMode="auto">
          <a:xfrm>
            <a:off x="5867400" y="881063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1175" name="Oval 7"/>
          <p:cNvSpPr>
            <a:spLocks noChangeArrowheads="1"/>
          </p:cNvSpPr>
          <p:nvPr/>
        </p:nvSpPr>
        <p:spPr bwMode="auto">
          <a:xfrm>
            <a:off x="2590800" y="2252663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1176" name="Oval 8"/>
          <p:cNvSpPr>
            <a:spLocks noChangeArrowheads="1"/>
          </p:cNvSpPr>
          <p:nvPr/>
        </p:nvSpPr>
        <p:spPr bwMode="auto">
          <a:xfrm>
            <a:off x="2590800" y="1566863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1177" name="Oval 9"/>
          <p:cNvSpPr>
            <a:spLocks noChangeArrowheads="1"/>
          </p:cNvSpPr>
          <p:nvPr/>
        </p:nvSpPr>
        <p:spPr bwMode="auto">
          <a:xfrm>
            <a:off x="2590800" y="881063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1178" name="Line 10"/>
          <p:cNvSpPr>
            <a:spLocks noChangeShapeType="1"/>
          </p:cNvSpPr>
          <p:nvPr/>
        </p:nvSpPr>
        <p:spPr bwMode="auto">
          <a:xfrm>
            <a:off x="2819400" y="1033463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1179" name="Line 11"/>
          <p:cNvSpPr>
            <a:spLocks noChangeShapeType="1"/>
          </p:cNvSpPr>
          <p:nvPr/>
        </p:nvSpPr>
        <p:spPr bwMode="auto">
          <a:xfrm>
            <a:off x="2819400" y="1719263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1180" name="Line 12"/>
          <p:cNvSpPr>
            <a:spLocks noChangeShapeType="1"/>
          </p:cNvSpPr>
          <p:nvPr/>
        </p:nvSpPr>
        <p:spPr bwMode="auto">
          <a:xfrm>
            <a:off x="2819400" y="2405063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1181" name="Text Box 13"/>
          <p:cNvSpPr txBox="1">
            <a:spLocks noChangeArrowheads="1"/>
          </p:cNvSpPr>
          <p:nvPr/>
        </p:nvSpPr>
        <p:spPr bwMode="auto">
          <a:xfrm>
            <a:off x="725488" y="762000"/>
            <a:ext cx="1865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  <a:sym typeface="Symbol" pitchFamily="18" charset="2"/>
              </a:rPr>
              <a:t>TheolProfs´ </a:t>
            </a:r>
          </a:p>
        </p:txBody>
      </p:sp>
      <p:sp>
        <p:nvSpPr>
          <p:cNvPr id="391182" name="Text Box 14"/>
          <p:cNvSpPr txBox="1">
            <a:spLocks noChangeArrowheads="1"/>
          </p:cNvSpPr>
          <p:nvPr/>
        </p:nvSpPr>
        <p:spPr bwMode="auto">
          <a:xfrm>
            <a:off x="725488" y="1371600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  <a:sym typeface="Symbol" pitchFamily="18" charset="2"/>
              </a:rPr>
              <a:t>PhysikProfs´ </a:t>
            </a:r>
          </a:p>
        </p:txBody>
      </p:sp>
      <p:sp>
        <p:nvSpPr>
          <p:cNvPr id="391183" name="Text Box 15"/>
          <p:cNvSpPr txBox="1">
            <a:spLocks noChangeArrowheads="1"/>
          </p:cNvSpPr>
          <p:nvPr/>
        </p:nvSpPr>
        <p:spPr bwMode="auto">
          <a:xfrm>
            <a:off x="725488" y="2024063"/>
            <a:ext cx="176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  <a:sym typeface="Symbol" pitchFamily="18" charset="2"/>
              </a:rPr>
              <a:t>PhiloProfs´ </a:t>
            </a:r>
          </a:p>
        </p:txBody>
      </p:sp>
      <p:sp>
        <p:nvSpPr>
          <p:cNvPr id="391184" name="Text Box 16"/>
          <p:cNvSpPr txBox="1">
            <a:spLocks noChangeArrowheads="1"/>
          </p:cNvSpPr>
          <p:nvPr/>
        </p:nvSpPr>
        <p:spPr bwMode="auto">
          <a:xfrm>
            <a:off x="6553200" y="762000"/>
            <a:ext cx="159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TheolVorls</a:t>
            </a:r>
          </a:p>
        </p:txBody>
      </p:sp>
      <p:sp>
        <p:nvSpPr>
          <p:cNvPr id="391185" name="Text Box 17"/>
          <p:cNvSpPr txBox="1">
            <a:spLocks noChangeArrowheads="1"/>
          </p:cNvSpPr>
          <p:nvPr/>
        </p:nvSpPr>
        <p:spPr bwMode="auto">
          <a:xfrm>
            <a:off x="6553200" y="1414463"/>
            <a:ext cx="169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PhysikVorls</a:t>
            </a:r>
          </a:p>
        </p:txBody>
      </p:sp>
      <p:sp>
        <p:nvSpPr>
          <p:cNvPr id="391186" name="Text Box 18"/>
          <p:cNvSpPr txBox="1">
            <a:spLocks noChangeArrowheads="1"/>
          </p:cNvSpPr>
          <p:nvPr/>
        </p:nvSpPr>
        <p:spPr bwMode="auto">
          <a:xfrm>
            <a:off x="6553200" y="2100263"/>
            <a:ext cx="149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PhiloVorls</a:t>
            </a: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304800" y="2776538"/>
            <a:ext cx="799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TheolVorls := Vorlesungen </a:t>
            </a:r>
            <a:r>
              <a:rPr lang="de-DE" b="1">
                <a:latin typeface="JoinFont" pitchFamily="2" charset="0"/>
              </a:rPr>
              <a:t>E</a:t>
            </a:r>
            <a:r>
              <a:rPr lang="de-DE">
                <a:latin typeface="Tahoma" pitchFamily="34" charset="0"/>
              </a:rPr>
              <a:t> </a:t>
            </a:r>
            <a:r>
              <a:rPr lang="de-DE" b="1" baseline="-25000">
                <a:latin typeface="Tahoma" pitchFamily="34" charset="0"/>
              </a:rPr>
              <a:t>gelesenVon=PersNr</a:t>
            </a:r>
            <a:r>
              <a:rPr lang="de-DE" baseline="-25000">
                <a:latin typeface="Tahoma" pitchFamily="34" charset="0"/>
              </a:rPr>
              <a:t> </a:t>
            </a:r>
            <a:r>
              <a:rPr lang="de-DE">
                <a:latin typeface="Tahoma" pitchFamily="34" charset="0"/>
              </a:rPr>
              <a:t>TheolProfs </a:t>
            </a:r>
            <a:r>
              <a:rPr lang="de-DE">
                <a:latin typeface="Tahoma" pitchFamily="34" charset="0"/>
                <a:sym typeface="Symbol" pitchFamily="18" charset="2"/>
              </a:rPr>
              <a:t>´</a:t>
            </a: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228600" y="3233738"/>
            <a:ext cx="8205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PhysikVorls := Vorlesungen </a:t>
            </a:r>
            <a:r>
              <a:rPr lang="de-DE" b="1">
                <a:latin typeface="JoinFont" pitchFamily="2" charset="0"/>
              </a:rPr>
              <a:t>E</a:t>
            </a:r>
            <a:r>
              <a:rPr lang="de-DE">
                <a:latin typeface="Tahoma" pitchFamily="34" charset="0"/>
              </a:rPr>
              <a:t> </a:t>
            </a:r>
            <a:r>
              <a:rPr lang="de-DE" b="1" baseline="-25000">
                <a:latin typeface="Tahoma" pitchFamily="34" charset="0"/>
              </a:rPr>
              <a:t>gelesenVon=PersNr</a:t>
            </a:r>
            <a:r>
              <a:rPr lang="de-DE" baseline="-25000">
                <a:latin typeface="Tahoma" pitchFamily="34" charset="0"/>
              </a:rPr>
              <a:t> </a:t>
            </a:r>
            <a:r>
              <a:rPr lang="de-DE">
                <a:latin typeface="Tahoma" pitchFamily="34" charset="0"/>
              </a:rPr>
              <a:t>PhysikProfs </a:t>
            </a:r>
            <a:r>
              <a:rPr lang="de-DE">
                <a:latin typeface="Tahoma" pitchFamily="34" charset="0"/>
                <a:sym typeface="Symbol" pitchFamily="18" charset="2"/>
              </a:rPr>
              <a:t>´</a:t>
            </a:r>
          </a:p>
        </p:txBody>
      </p:sp>
      <p:sp>
        <p:nvSpPr>
          <p:cNvPr id="391189" name="Text Box 21"/>
          <p:cNvSpPr txBox="1">
            <a:spLocks noChangeArrowheads="1"/>
          </p:cNvSpPr>
          <p:nvPr/>
        </p:nvSpPr>
        <p:spPr bwMode="auto">
          <a:xfrm>
            <a:off x="425450" y="3733800"/>
            <a:ext cx="7793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PhiloVorls := Vorlesungen </a:t>
            </a:r>
            <a:r>
              <a:rPr lang="de-DE" b="1">
                <a:latin typeface="JoinFont" pitchFamily="2" charset="0"/>
              </a:rPr>
              <a:t>E</a:t>
            </a:r>
            <a:r>
              <a:rPr lang="de-DE">
                <a:latin typeface="Tahoma" pitchFamily="34" charset="0"/>
              </a:rPr>
              <a:t> </a:t>
            </a:r>
            <a:r>
              <a:rPr lang="de-DE" b="1" baseline="-25000">
                <a:latin typeface="Tahoma" pitchFamily="34" charset="0"/>
              </a:rPr>
              <a:t>gelesenVon=PersNr</a:t>
            </a:r>
            <a:r>
              <a:rPr lang="de-DE" baseline="-25000">
                <a:latin typeface="Tahoma" pitchFamily="34" charset="0"/>
              </a:rPr>
              <a:t> </a:t>
            </a:r>
            <a:r>
              <a:rPr lang="de-DE">
                <a:latin typeface="Tahoma" pitchFamily="34" charset="0"/>
              </a:rPr>
              <a:t>PhiloProfs </a:t>
            </a:r>
            <a:r>
              <a:rPr lang="de-DE">
                <a:latin typeface="Tahoma" pitchFamily="34" charset="0"/>
                <a:sym typeface="Symbol" pitchFamily="18" charset="2"/>
              </a:rPr>
              <a:t>´</a:t>
            </a:r>
          </a:p>
        </p:txBody>
      </p:sp>
      <p:sp>
        <p:nvSpPr>
          <p:cNvPr id="391190" name="Rectangle 22"/>
          <p:cNvSpPr>
            <a:spLocks noChangeArrowheads="1"/>
          </p:cNvSpPr>
          <p:nvPr/>
        </p:nvSpPr>
        <p:spPr bwMode="auto">
          <a:xfrm>
            <a:off x="228600" y="4572000"/>
            <a:ext cx="6477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de-DE" b="1">
                <a:latin typeface="Tahoma" pitchFamily="34" charset="0"/>
                <a:sym typeface="Symbol" pitchFamily="18" charset="2"/>
              </a:rPr>
              <a:t></a:t>
            </a:r>
            <a:r>
              <a:rPr lang="de-DE" b="1" baseline="-25000">
                <a:latin typeface="Tahoma" pitchFamily="34" charset="0"/>
                <a:sym typeface="Symbol" pitchFamily="18" charset="2"/>
              </a:rPr>
              <a:t>Titel, Name</a:t>
            </a:r>
            <a:r>
              <a:rPr lang="de-DE">
                <a:latin typeface="Tahoma" pitchFamily="34" charset="0"/>
                <a:sym typeface="Symbol" pitchFamily="18" charset="2"/>
              </a:rPr>
              <a:t>((TheolProfs´ </a:t>
            </a:r>
            <a:r>
              <a:rPr lang="de-DE" b="1">
                <a:latin typeface="JoinFont" pitchFamily="2" charset="0"/>
                <a:sym typeface="Symbol" pitchFamily="18" charset="2"/>
              </a:rPr>
              <a:t>A</a:t>
            </a:r>
            <a:r>
              <a:rPr lang="de-DE" sz="2800" b="1" i="1" baseline="-25000">
                <a:latin typeface="Tahoma" pitchFamily="34" charset="0"/>
                <a:sym typeface="Symbol" pitchFamily="18" charset="2"/>
              </a:rPr>
              <a:t>p</a:t>
            </a:r>
            <a:r>
              <a:rPr lang="de-DE">
                <a:latin typeface="Tahoma" pitchFamily="34" charset="0"/>
                <a:sym typeface="Symbol" pitchFamily="18" charset="2"/>
              </a:rPr>
              <a:t> TheolVorls) </a:t>
            </a:r>
            <a:r>
              <a:rPr lang="de-DE" b="1">
                <a:latin typeface="Tahoma" pitchFamily="34" charset="0"/>
                <a:sym typeface="Symbol" pitchFamily="18" charset="2"/>
              </a:rPr>
              <a:t> </a:t>
            </a:r>
            <a:endParaRPr lang="de-DE">
              <a:latin typeface="Tahoma" pitchFamily="34" charset="0"/>
              <a:sym typeface="Symbol" pitchFamily="18" charset="2"/>
            </a:endParaRPr>
          </a:p>
          <a:p>
            <a:pPr algn="l">
              <a:lnSpc>
                <a:spcPct val="125000"/>
              </a:lnSpc>
            </a:pPr>
            <a:r>
              <a:rPr lang="de-DE">
                <a:latin typeface="Tahoma" pitchFamily="34" charset="0"/>
                <a:sym typeface="Symbol" pitchFamily="18" charset="2"/>
              </a:rPr>
              <a:t>	      (PhysikProfs´ </a:t>
            </a:r>
            <a:r>
              <a:rPr lang="de-DE" b="1">
                <a:latin typeface="JoinFont" pitchFamily="2" charset="0"/>
                <a:sym typeface="Symbol" pitchFamily="18" charset="2"/>
              </a:rPr>
              <a:t>A</a:t>
            </a:r>
            <a:r>
              <a:rPr lang="de-DE" sz="2800" b="1" i="1" baseline="-25000">
                <a:latin typeface="Tahoma" pitchFamily="34" charset="0"/>
                <a:sym typeface="Symbol" pitchFamily="18" charset="2"/>
              </a:rPr>
              <a:t>p</a:t>
            </a:r>
            <a:r>
              <a:rPr lang="de-DE">
                <a:latin typeface="Tahoma" pitchFamily="34" charset="0"/>
                <a:sym typeface="Symbol" pitchFamily="18" charset="2"/>
              </a:rPr>
              <a:t> PhysikVorls) </a:t>
            </a:r>
            <a:r>
              <a:rPr lang="de-DE" b="1">
                <a:latin typeface="Tahoma" pitchFamily="34" charset="0"/>
                <a:sym typeface="Symbol" pitchFamily="18" charset="2"/>
              </a:rPr>
              <a:t></a:t>
            </a:r>
            <a:r>
              <a:rPr lang="de-DE">
                <a:latin typeface="Tahoma" pitchFamily="34" charset="0"/>
                <a:sym typeface="Symbol" pitchFamily="18" charset="2"/>
              </a:rPr>
              <a:t> 	      (PhiloProfs´ </a:t>
            </a:r>
            <a:r>
              <a:rPr lang="de-DE" b="1">
                <a:latin typeface="JoinFont" pitchFamily="2" charset="0"/>
                <a:sym typeface="Symbol" pitchFamily="18" charset="2"/>
              </a:rPr>
              <a:t>A</a:t>
            </a:r>
            <a:r>
              <a:rPr lang="de-DE" sz="2800" b="1" i="1" baseline="-25000">
                <a:latin typeface="Tahoma" pitchFamily="34" charset="0"/>
                <a:sym typeface="Symbol" pitchFamily="18" charset="2"/>
              </a:rPr>
              <a:t>p</a:t>
            </a:r>
            <a:r>
              <a:rPr lang="de-DE">
                <a:latin typeface="Tahoma" pitchFamily="34" charset="0"/>
                <a:sym typeface="Symbol" pitchFamily="18" charset="2"/>
              </a:rPr>
              <a:t> PhiloVorls) )</a:t>
            </a:r>
          </a:p>
          <a:p>
            <a:pPr algn="l">
              <a:lnSpc>
                <a:spcPct val="125000"/>
              </a:lnSpc>
            </a:pPr>
            <a:r>
              <a:rPr lang="de-DE">
                <a:latin typeface="Tahoma" pitchFamily="34" charset="0"/>
                <a:sym typeface="Symbol" pitchFamily="18" charset="2"/>
              </a:rPr>
              <a:t>mit </a:t>
            </a:r>
            <a:r>
              <a:rPr lang="de-DE" i="1">
                <a:latin typeface="Tahoma" pitchFamily="34" charset="0"/>
                <a:sym typeface="Symbol" pitchFamily="18" charset="2"/>
              </a:rPr>
              <a:t>p</a:t>
            </a:r>
            <a:r>
              <a:rPr lang="de-DE">
                <a:latin typeface="Tahoma" pitchFamily="34" charset="0"/>
                <a:sym typeface="Symbol" pitchFamily="18" charset="2"/>
              </a:rPr>
              <a:t>  </a:t>
            </a:r>
            <a:r>
              <a:rPr lang="de-DE" sz="3200">
                <a:latin typeface="Tahoma" pitchFamily="34" charset="0"/>
                <a:sym typeface="Symbol" pitchFamily="18" charset="2"/>
              </a:rPr>
              <a:t></a:t>
            </a:r>
            <a:r>
              <a:rPr lang="de-DE">
                <a:latin typeface="Tahoma" pitchFamily="34" charset="0"/>
              </a:rPr>
              <a:t> (PersNr = gelesenVon)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B687-A8EB-46A2-8CC6-464E7FBEFB52}" type="slidenum">
              <a:rPr lang="en-US"/>
              <a:pPr/>
              <a:t>33</a:t>
            </a:fld>
            <a:endParaRPr lang="en-US"/>
          </a:p>
        </p:txBody>
      </p:sp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3" cstate="print"/>
          <a:srcRect l="15625" t="9375" r="14063"/>
          <a:stretch>
            <a:fillRect/>
          </a:stretch>
        </p:blipFill>
        <p:spPr bwMode="auto">
          <a:xfrm>
            <a:off x="1187624" y="692696"/>
            <a:ext cx="6858000" cy="6629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1898650" y="-90488"/>
            <a:ext cx="5327650" cy="717551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600"/>
              <a:t>Algebraische Äquivalenzen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918C-86A7-4D95-A3B8-ECA723F0D232}" type="slidenum">
              <a:rPr lang="en-US"/>
              <a:pPr/>
              <a:t>34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7772400" cy="769938"/>
          </a:xfrm>
        </p:spPr>
        <p:txBody>
          <a:bodyPr/>
          <a:lstStyle/>
          <a:p>
            <a:pPr algn="ctr"/>
            <a:r>
              <a:rPr lang="de-DE"/>
              <a:t>Vertikale Fragmentierung</a:t>
            </a:r>
          </a:p>
        </p:txBody>
      </p:sp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1295400" y="1676400"/>
            <a:ext cx="3160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abstrakte Darstellung:</a:t>
            </a:r>
          </a:p>
        </p:txBody>
      </p:sp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1295400" y="2971800"/>
            <a:ext cx="3581400" cy="297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2197" name="Line 5"/>
          <p:cNvSpPr>
            <a:spLocks noChangeShapeType="1"/>
          </p:cNvSpPr>
          <p:nvPr/>
        </p:nvSpPr>
        <p:spPr bwMode="auto">
          <a:xfrm flipV="1">
            <a:off x="1295400" y="2971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2198" name="Line 6"/>
          <p:cNvSpPr>
            <a:spLocks noChangeShapeType="1"/>
          </p:cNvSpPr>
          <p:nvPr/>
        </p:nvSpPr>
        <p:spPr bwMode="auto">
          <a:xfrm flipV="1">
            <a:off x="1295400" y="2971800"/>
            <a:ext cx="762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2199" name="Line 7"/>
          <p:cNvSpPr>
            <a:spLocks noChangeShapeType="1"/>
          </p:cNvSpPr>
          <p:nvPr/>
        </p:nvSpPr>
        <p:spPr bwMode="auto">
          <a:xfrm flipV="1">
            <a:off x="1295400" y="2971800"/>
            <a:ext cx="1143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2200" name="Line 8"/>
          <p:cNvSpPr>
            <a:spLocks noChangeShapeType="1"/>
          </p:cNvSpPr>
          <p:nvPr/>
        </p:nvSpPr>
        <p:spPr bwMode="auto">
          <a:xfrm flipV="1">
            <a:off x="1295400" y="2971800"/>
            <a:ext cx="14478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2201" name="Line 9"/>
          <p:cNvSpPr>
            <a:spLocks noChangeShapeType="1"/>
          </p:cNvSpPr>
          <p:nvPr/>
        </p:nvSpPr>
        <p:spPr bwMode="auto">
          <a:xfrm flipV="1">
            <a:off x="1295400" y="2971800"/>
            <a:ext cx="17526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2202" name="Line 10"/>
          <p:cNvSpPr>
            <a:spLocks noChangeShapeType="1"/>
          </p:cNvSpPr>
          <p:nvPr/>
        </p:nvSpPr>
        <p:spPr bwMode="auto">
          <a:xfrm flipV="1">
            <a:off x="1295400" y="2971800"/>
            <a:ext cx="2057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2203" name="Line 11"/>
          <p:cNvSpPr>
            <a:spLocks noChangeShapeType="1"/>
          </p:cNvSpPr>
          <p:nvPr/>
        </p:nvSpPr>
        <p:spPr bwMode="auto">
          <a:xfrm flipV="1">
            <a:off x="1524000" y="2971800"/>
            <a:ext cx="22098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2204" name="Line 12"/>
          <p:cNvSpPr>
            <a:spLocks noChangeShapeType="1"/>
          </p:cNvSpPr>
          <p:nvPr/>
        </p:nvSpPr>
        <p:spPr bwMode="auto">
          <a:xfrm flipV="1">
            <a:off x="1828800" y="2971800"/>
            <a:ext cx="22860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2205" name="Line 13"/>
          <p:cNvSpPr>
            <a:spLocks noChangeShapeType="1"/>
          </p:cNvSpPr>
          <p:nvPr/>
        </p:nvSpPr>
        <p:spPr bwMode="auto">
          <a:xfrm flipV="1">
            <a:off x="2209800" y="2971800"/>
            <a:ext cx="22860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2206" name="Line 14"/>
          <p:cNvSpPr>
            <a:spLocks noChangeShapeType="1"/>
          </p:cNvSpPr>
          <p:nvPr/>
        </p:nvSpPr>
        <p:spPr bwMode="auto">
          <a:xfrm flipV="1">
            <a:off x="2590800" y="2971800"/>
            <a:ext cx="22860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2207" name="Line 15"/>
          <p:cNvSpPr>
            <a:spLocks noChangeShapeType="1"/>
          </p:cNvSpPr>
          <p:nvPr/>
        </p:nvSpPr>
        <p:spPr bwMode="auto">
          <a:xfrm flipV="1">
            <a:off x="3048000" y="3581400"/>
            <a:ext cx="18288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2208" name="Line 16"/>
          <p:cNvSpPr>
            <a:spLocks noChangeShapeType="1"/>
          </p:cNvSpPr>
          <p:nvPr/>
        </p:nvSpPr>
        <p:spPr bwMode="auto">
          <a:xfrm flipV="1">
            <a:off x="3352800" y="4038600"/>
            <a:ext cx="15240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2209" name="Line 17"/>
          <p:cNvSpPr>
            <a:spLocks noChangeShapeType="1"/>
          </p:cNvSpPr>
          <p:nvPr/>
        </p:nvSpPr>
        <p:spPr bwMode="auto">
          <a:xfrm flipV="1">
            <a:off x="3733800" y="4495800"/>
            <a:ext cx="1143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2210" name="Line 18"/>
          <p:cNvSpPr>
            <a:spLocks noChangeShapeType="1"/>
          </p:cNvSpPr>
          <p:nvPr/>
        </p:nvSpPr>
        <p:spPr bwMode="auto">
          <a:xfrm flipV="1">
            <a:off x="4114800" y="5029200"/>
            <a:ext cx="762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2211" name="Line 19"/>
          <p:cNvSpPr>
            <a:spLocks noChangeShapeType="1"/>
          </p:cNvSpPr>
          <p:nvPr/>
        </p:nvSpPr>
        <p:spPr bwMode="auto">
          <a:xfrm flipV="1">
            <a:off x="4495800" y="55626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92212" name="Group 20"/>
          <p:cNvGrpSpPr>
            <a:grpSpLocks/>
          </p:cNvGrpSpPr>
          <p:nvPr/>
        </p:nvGrpSpPr>
        <p:grpSpPr bwMode="auto">
          <a:xfrm flipV="1">
            <a:off x="4114800" y="2971800"/>
            <a:ext cx="3581400" cy="2971800"/>
            <a:chOff x="2807" y="1632"/>
            <a:chExt cx="2256" cy="1872"/>
          </a:xfrm>
        </p:grpSpPr>
        <p:sp>
          <p:nvSpPr>
            <p:cNvPr id="392213" name="Rectangle 21"/>
            <p:cNvSpPr>
              <a:spLocks noChangeArrowheads="1"/>
            </p:cNvSpPr>
            <p:nvPr/>
          </p:nvSpPr>
          <p:spPr bwMode="auto">
            <a:xfrm rot="-10800000">
              <a:off x="2807" y="1632"/>
              <a:ext cx="2256" cy="18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2214" name="Line 22"/>
            <p:cNvSpPr>
              <a:spLocks noChangeShapeType="1"/>
            </p:cNvSpPr>
            <p:nvPr/>
          </p:nvSpPr>
          <p:spPr bwMode="auto">
            <a:xfrm rot="10800000" flipV="1">
              <a:off x="2807" y="1632"/>
              <a:ext cx="28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2215" name="Line 23"/>
            <p:cNvSpPr>
              <a:spLocks noChangeShapeType="1"/>
            </p:cNvSpPr>
            <p:nvPr/>
          </p:nvSpPr>
          <p:spPr bwMode="auto">
            <a:xfrm rot="10800000" flipV="1">
              <a:off x="2807" y="1632"/>
              <a:ext cx="48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2216" name="Line 24"/>
            <p:cNvSpPr>
              <a:spLocks noChangeShapeType="1"/>
            </p:cNvSpPr>
            <p:nvPr/>
          </p:nvSpPr>
          <p:spPr bwMode="auto">
            <a:xfrm rot="10800000" flipV="1">
              <a:off x="2807" y="1632"/>
              <a:ext cx="72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2217" name="Line 25"/>
            <p:cNvSpPr>
              <a:spLocks noChangeShapeType="1"/>
            </p:cNvSpPr>
            <p:nvPr/>
          </p:nvSpPr>
          <p:spPr bwMode="auto">
            <a:xfrm rot="10800000" flipV="1">
              <a:off x="2807" y="1632"/>
              <a:ext cx="912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2218" name="Line 26"/>
            <p:cNvSpPr>
              <a:spLocks noChangeShapeType="1"/>
            </p:cNvSpPr>
            <p:nvPr/>
          </p:nvSpPr>
          <p:spPr bwMode="auto">
            <a:xfrm rot="10800000" flipV="1">
              <a:off x="2807" y="1632"/>
              <a:ext cx="1104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2219" name="Line 27"/>
            <p:cNvSpPr>
              <a:spLocks noChangeShapeType="1"/>
            </p:cNvSpPr>
            <p:nvPr/>
          </p:nvSpPr>
          <p:spPr bwMode="auto">
            <a:xfrm rot="10800000" flipV="1">
              <a:off x="2807" y="1632"/>
              <a:ext cx="1296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2220" name="Line 28"/>
            <p:cNvSpPr>
              <a:spLocks noChangeShapeType="1"/>
            </p:cNvSpPr>
            <p:nvPr/>
          </p:nvSpPr>
          <p:spPr bwMode="auto">
            <a:xfrm rot="10800000" flipV="1">
              <a:off x="2951" y="1632"/>
              <a:ext cx="1392" cy="18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2221" name="Line 29"/>
            <p:cNvSpPr>
              <a:spLocks noChangeShapeType="1"/>
            </p:cNvSpPr>
            <p:nvPr/>
          </p:nvSpPr>
          <p:spPr bwMode="auto">
            <a:xfrm rot="10800000" flipV="1">
              <a:off x="3143" y="1632"/>
              <a:ext cx="1440" cy="18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2222" name="Line 30"/>
            <p:cNvSpPr>
              <a:spLocks noChangeShapeType="1"/>
            </p:cNvSpPr>
            <p:nvPr/>
          </p:nvSpPr>
          <p:spPr bwMode="auto">
            <a:xfrm rot="10800000" flipV="1">
              <a:off x="3383" y="1632"/>
              <a:ext cx="1440" cy="18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2223" name="Line 31"/>
            <p:cNvSpPr>
              <a:spLocks noChangeShapeType="1"/>
            </p:cNvSpPr>
            <p:nvPr/>
          </p:nvSpPr>
          <p:spPr bwMode="auto">
            <a:xfrm rot="10800000" flipV="1">
              <a:off x="3623" y="1632"/>
              <a:ext cx="1440" cy="18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2224" name="Line 32"/>
            <p:cNvSpPr>
              <a:spLocks noChangeShapeType="1"/>
            </p:cNvSpPr>
            <p:nvPr/>
          </p:nvSpPr>
          <p:spPr bwMode="auto">
            <a:xfrm rot="10800000" flipV="1">
              <a:off x="3911" y="2016"/>
              <a:ext cx="1152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2225" name="Line 33"/>
            <p:cNvSpPr>
              <a:spLocks noChangeShapeType="1"/>
            </p:cNvSpPr>
            <p:nvPr/>
          </p:nvSpPr>
          <p:spPr bwMode="auto">
            <a:xfrm rot="10800000" flipV="1">
              <a:off x="4103" y="2304"/>
              <a:ext cx="96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2226" name="Line 34"/>
            <p:cNvSpPr>
              <a:spLocks noChangeShapeType="1"/>
            </p:cNvSpPr>
            <p:nvPr/>
          </p:nvSpPr>
          <p:spPr bwMode="auto">
            <a:xfrm rot="10800000" flipV="1">
              <a:off x="4343" y="2592"/>
              <a:ext cx="72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2227" name="Line 35"/>
            <p:cNvSpPr>
              <a:spLocks noChangeShapeType="1"/>
            </p:cNvSpPr>
            <p:nvPr/>
          </p:nvSpPr>
          <p:spPr bwMode="auto">
            <a:xfrm rot="10800000" flipV="1">
              <a:off x="4583" y="2928"/>
              <a:ext cx="48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2228" name="Line 36"/>
            <p:cNvSpPr>
              <a:spLocks noChangeShapeType="1"/>
            </p:cNvSpPr>
            <p:nvPr/>
          </p:nvSpPr>
          <p:spPr bwMode="auto">
            <a:xfrm rot="10800000" flipV="1">
              <a:off x="4823" y="3264"/>
              <a:ext cx="24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92229" name="Text Box 37"/>
          <p:cNvSpPr txBox="1">
            <a:spLocks noChangeArrowheads="1"/>
          </p:cNvSpPr>
          <p:nvPr/>
        </p:nvSpPr>
        <p:spPr bwMode="auto">
          <a:xfrm>
            <a:off x="2498725" y="5881688"/>
            <a:ext cx="541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800" b="1" i="1"/>
              <a:t>R</a:t>
            </a:r>
            <a:r>
              <a:rPr lang="de-DE" sz="2800" b="1" i="1" baseline="-25000"/>
              <a:t>1</a:t>
            </a:r>
            <a:endParaRPr lang="de-DE"/>
          </a:p>
        </p:txBody>
      </p:sp>
      <p:sp>
        <p:nvSpPr>
          <p:cNvPr id="392230" name="Text Box 38"/>
          <p:cNvSpPr txBox="1">
            <a:spLocks noChangeArrowheads="1"/>
          </p:cNvSpPr>
          <p:nvPr/>
        </p:nvSpPr>
        <p:spPr bwMode="auto">
          <a:xfrm>
            <a:off x="6011863" y="5867400"/>
            <a:ext cx="541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800" b="1" i="1"/>
              <a:t>R</a:t>
            </a:r>
            <a:r>
              <a:rPr lang="de-DE" sz="2800" b="1" i="1" baseline="-25000"/>
              <a:t>2</a:t>
            </a:r>
            <a:endParaRPr lang="de-DE"/>
          </a:p>
        </p:txBody>
      </p:sp>
      <p:sp>
        <p:nvSpPr>
          <p:cNvPr id="392231" name="Text Box 39"/>
          <p:cNvSpPr txBox="1">
            <a:spLocks noChangeArrowheads="1"/>
          </p:cNvSpPr>
          <p:nvPr/>
        </p:nvSpPr>
        <p:spPr bwMode="auto">
          <a:xfrm>
            <a:off x="4343400" y="251460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800" b="1" i="1"/>
              <a:t>R</a:t>
            </a:r>
            <a:endParaRPr lang="de-DE"/>
          </a:p>
        </p:txBody>
      </p:sp>
      <p:sp>
        <p:nvSpPr>
          <p:cNvPr id="392232" name="Text Box 40"/>
          <p:cNvSpPr txBox="1">
            <a:spLocks noChangeArrowheads="1"/>
          </p:cNvSpPr>
          <p:nvPr/>
        </p:nvSpPr>
        <p:spPr bwMode="auto">
          <a:xfrm>
            <a:off x="4314825" y="5929313"/>
            <a:ext cx="373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800" b="1" i="1"/>
              <a:t>κ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8585-99F6-48E7-9B55-3FBBC19A9F8C}" type="slidenum">
              <a:rPr lang="en-US"/>
              <a:pPr/>
              <a:t>35</a:t>
            </a:fld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algn="ctr"/>
            <a:r>
              <a:rPr lang="de-DE"/>
              <a:t>Vertikale Fragmentierung</a:t>
            </a:r>
            <a:endParaRPr lang="de-DE" sz="4800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686800" cy="4460875"/>
          </a:xfrm>
        </p:spPr>
        <p:txBody>
          <a:bodyPr/>
          <a:lstStyle/>
          <a:p>
            <a:pPr>
              <a:buClr>
                <a:srgbClr val="FFCC00"/>
              </a:buClr>
            </a:pPr>
            <a:r>
              <a:rPr lang="de-DE" sz="2800"/>
              <a:t>jedes Fragment enthält den Primärschlüssel der Originalrelation. Aber: Verletzung der </a:t>
            </a:r>
            <a:r>
              <a:rPr lang="de-DE" sz="2800" i="1"/>
              <a:t>Disjunktheit</a:t>
            </a:r>
          </a:p>
          <a:p>
            <a:pPr>
              <a:buClr>
                <a:srgbClr val="FFCC00"/>
              </a:buClr>
            </a:pPr>
            <a:r>
              <a:rPr lang="de-DE" sz="2800"/>
              <a:t>jedem Tupel der Originalrelation wird ein eindeutiges </a:t>
            </a:r>
            <a:r>
              <a:rPr lang="de-DE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Surrogat</a:t>
            </a:r>
            <a:r>
              <a:rPr lang="de-DE" sz="2800"/>
              <a:t>  (= künstlich erzeugter Objektindikator) zugeordnet, welches in jedes vertikale Fragment des Tupels mit aufgenommen wird</a:t>
            </a:r>
            <a:endParaRPr lang="de-DE" sz="2800" i="1"/>
          </a:p>
        </p:txBody>
      </p:sp>
      <p:sp>
        <p:nvSpPr>
          <p:cNvPr id="393220" name="Text Box 4"/>
          <p:cNvSpPr txBox="1">
            <a:spLocks noChangeArrowheads="1"/>
          </p:cNvSpPr>
          <p:nvPr/>
        </p:nvSpPr>
        <p:spPr bwMode="auto">
          <a:xfrm>
            <a:off x="461963" y="1819275"/>
            <a:ext cx="84534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Beliebige vertikale Fragmentierung gewährleistet </a:t>
            </a:r>
            <a:r>
              <a:rPr lang="de-DE" b="1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keine Rekonstruierbarkeit</a:t>
            </a:r>
            <a:endParaRPr lang="de-DE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l"/>
            <a:r>
              <a:rPr lang="de-DE">
                <a:latin typeface="Tahoma" pitchFamily="34" charset="0"/>
              </a:rPr>
              <a:t>2 mögliche Ansätze, um Rekonstruierbarkeit zu garantieren: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407F-0622-4D79-954F-F7178ECE916D}" type="slidenum">
              <a:rPr lang="en-US"/>
              <a:pPr/>
              <a:t>36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de-DE"/>
              <a:t>Vertikale Fragmentierung (Beispiel)</a:t>
            </a:r>
            <a:endParaRPr lang="de-DE" sz="4800"/>
          </a:p>
        </p:txBody>
      </p:sp>
      <p:sp>
        <p:nvSpPr>
          <p:cNvPr id="394243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853440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für die Universitätsverwaltung sind PersNr, Name, Gehalt und Steuerklasse interessant:</a:t>
            </a:r>
          </a:p>
          <a:p>
            <a:pPr algn="l">
              <a:lnSpc>
                <a:spcPct val="50000"/>
              </a:lnSpc>
            </a:pPr>
            <a:endParaRPr lang="de-DE">
              <a:latin typeface="Tahoma" pitchFamily="34" charset="0"/>
            </a:endParaRPr>
          </a:p>
          <a:p>
            <a:pPr algn="l"/>
            <a:r>
              <a:rPr lang="de-DE">
                <a:latin typeface="Tahoma" pitchFamily="34" charset="0"/>
              </a:rPr>
              <a:t>ProfVerw := </a:t>
            </a:r>
            <a:r>
              <a:rPr lang="de-DE" b="1">
                <a:latin typeface="Tahoma" pitchFamily="34" charset="0"/>
                <a:sym typeface="Symbol" pitchFamily="18" charset="2"/>
              </a:rPr>
              <a:t> </a:t>
            </a:r>
            <a:r>
              <a:rPr lang="de-DE" b="1" baseline="-25000">
                <a:latin typeface="Tahoma" pitchFamily="34" charset="0"/>
                <a:sym typeface="Symbol" pitchFamily="18" charset="2"/>
              </a:rPr>
              <a:t>PersNr, Name, Gehalt, Steuerklasse</a:t>
            </a:r>
            <a:r>
              <a:rPr lang="de-DE">
                <a:latin typeface="Tahoma" pitchFamily="34" charset="0"/>
                <a:sym typeface="Symbol" pitchFamily="18" charset="2"/>
              </a:rPr>
              <a:t> (Professoren)</a:t>
            </a:r>
          </a:p>
          <a:p>
            <a:pPr algn="l">
              <a:lnSpc>
                <a:spcPct val="125000"/>
              </a:lnSpc>
            </a:pPr>
            <a:endParaRPr lang="de-DE">
              <a:latin typeface="Tahoma" pitchFamily="34" charset="0"/>
              <a:sym typeface="Symbol" pitchFamily="18" charset="2"/>
            </a:endParaRPr>
          </a:p>
          <a:p>
            <a:pPr algn="l"/>
            <a:r>
              <a:rPr lang="de-DE">
                <a:latin typeface="Tahoma" pitchFamily="34" charset="0"/>
                <a:sym typeface="Symbol" pitchFamily="18" charset="2"/>
              </a:rPr>
              <a:t>für Lehre und Forschung sind dagegen PersNr, Name, Rang, Raum und Fakultät von Bedeutung:</a:t>
            </a:r>
          </a:p>
          <a:p>
            <a:pPr algn="l">
              <a:lnSpc>
                <a:spcPct val="50000"/>
              </a:lnSpc>
            </a:pPr>
            <a:endParaRPr lang="de-DE">
              <a:latin typeface="Tahoma" pitchFamily="34" charset="0"/>
              <a:sym typeface="Symbol" pitchFamily="18" charset="2"/>
            </a:endParaRPr>
          </a:p>
          <a:p>
            <a:pPr algn="l"/>
            <a:r>
              <a:rPr lang="de-DE">
                <a:latin typeface="Tahoma" pitchFamily="34" charset="0"/>
                <a:sym typeface="Symbol" pitchFamily="18" charset="2"/>
              </a:rPr>
              <a:t>Profs := </a:t>
            </a:r>
            <a:r>
              <a:rPr lang="de-DE" b="1">
                <a:latin typeface="Tahoma" pitchFamily="34" charset="0"/>
                <a:sym typeface="Symbol" pitchFamily="18" charset="2"/>
              </a:rPr>
              <a:t> </a:t>
            </a:r>
            <a:r>
              <a:rPr lang="de-DE" b="1" baseline="-25000">
                <a:latin typeface="Tahoma" pitchFamily="34" charset="0"/>
                <a:sym typeface="Symbol" pitchFamily="18" charset="2"/>
              </a:rPr>
              <a:t>PersNr, Name, Rang, Raum, Fakultät</a:t>
            </a:r>
            <a:r>
              <a:rPr lang="de-DE">
                <a:latin typeface="Tahoma" pitchFamily="34" charset="0"/>
                <a:sym typeface="Symbol" pitchFamily="18" charset="2"/>
              </a:rPr>
              <a:t> (Professoren)</a:t>
            </a:r>
          </a:p>
          <a:p>
            <a:pPr algn="l"/>
            <a:endParaRPr lang="de-DE">
              <a:latin typeface="Tahoma" pitchFamily="34" charset="0"/>
              <a:sym typeface="Symbol" pitchFamily="18" charset="2"/>
            </a:endParaRPr>
          </a:p>
          <a:p>
            <a:pPr algn="l"/>
            <a:endParaRPr lang="de-DE">
              <a:latin typeface="Tahoma" pitchFamily="34" charset="0"/>
              <a:sym typeface="Symbol" pitchFamily="18" charset="2"/>
            </a:endParaRPr>
          </a:p>
          <a:p>
            <a:pPr algn="l"/>
            <a:r>
              <a:rPr lang="de-DE">
                <a:latin typeface="Tahoma" pitchFamily="34" charset="0"/>
                <a:sym typeface="Symbol" pitchFamily="18" charset="2"/>
              </a:rPr>
              <a:t>Rekonstruktion der Originalrelation </a:t>
            </a:r>
            <a:r>
              <a:rPr lang="de-DE" i="1">
                <a:latin typeface="Tahoma" pitchFamily="34" charset="0"/>
                <a:sym typeface="Symbol" pitchFamily="18" charset="2"/>
              </a:rPr>
              <a:t>Professoren</a:t>
            </a:r>
            <a:r>
              <a:rPr lang="de-DE">
                <a:latin typeface="Tahoma" pitchFamily="34" charset="0"/>
                <a:sym typeface="Symbol" pitchFamily="18" charset="2"/>
              </a:rPr>
              <a:t>:</a:t>
            </a:r>
          </a:p>
          <a:p>
            <a:pPr algn="l">
              <a:lnSpc>
                <a:spcPct val="50000"/>
              </a:lnSpc>
            </a:pPr>
            <a:endParaRPr lang="de-DE">
              <a:latin typeface="Tahoma" pitchFamily="34" charset="0"/>
              <a:sym typeface="Symbol" pitchFamily="18" charset="2"/>
            </a:endParaRPr>
          </a:p>
          <a:p>
            <a:pPr algn="l">
              <a:lnSpc>
                <a:spcPct val="50000"/>
              </a:lnSpc>
            </a:pPr>
            <a:endParaRPr lang="de-DE">
              <a:latin typeface="Tahoma" pitchFamily="34" charset="0"/>
              <a:sym typeface="Symbol" pitchFamily="18" charset="2"/>
            </a:endParaRPr>
          </a:p>
          <a:p>
            <a:pPr algn="l">
              <a:lnSpc>
                <a:spcPct val="50000"/>
              </a:lnSpc>
            </a:pPr>
            <a:r>
              <a:rPr lang="de-DE">
                <a:latin typeface="Tahoma" pitchFamily="34" charset="0"/>
                <a:sym typeface="Symbol" pitchFamily="18" charset="2"/>
              </a:rPr>
              <a:t>Professoren = ProfVerw </a:t>
            </a:r>
            <a:r>
              <a:rPr lang="de-DE" b="1">
                <a:latin typeface="JoinFont" pitchFamily="2" charset="0"/>
                <a:sym typeface="Symbol" pitchFamily="18" charset="2"/>
              </a:rPr>
              <a:t>A</a:t>
            </a:r>
            <a:r>
              <a:rPr lang="de-DE" b="1" baseline="-25000">
                <a:latin typeface="Tahoma" pitchFamily="34" charset="0"/>
                <a:sym typeface="Symbol" pitchFamily="18" charset="2"/>
              </a:rPr>
              <a:t>ProfVerw.PersNr = Profs.PersNr  </a:t>
            </a:r>
            <a:r>
              <a:rPr lang="de-DE">
                <a:latin typeface="Tahoma" pitchFamily="34" charset="0"/>
                <a:sym typeface="Symbol" pitchFamily="18" charset="2"/>
              </a:rPr>
              <a:t>Profs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6A3A-7427-46D0-8C80-9C7F04F209F2}" type="slidenum">
              <a:rPr lang="en-US"/>
              <a:pPr/>
              <a:t>37</a:t>
            </a:fld>
            <a:endParaRPr lang="en-US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pPr algn="ctr"/>
            <a:r>
              <a:rPr lang="de-DE" sz="3600"/>
              <a:t>Kombinierte Fragmentierung</a:t>
            </a:r>
          </a:p>
        </p:txBody>
      </p:sp>
      <p:sp>
        <p:nvSpPr>
          <p:cNvPr id="395267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50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FFCC00"/>
              </a:buClr>
              <a:buFontTx/>
              <a:buChar char="a"/>
            </a:pPr>
            <a:r>
              <a:rPr lang="de-DE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>
                <a:latin typeface="Tahoma" pitchFamily="34" charset="0"/>
              </a:rPr>
              <a:t>horizontale Fragmentierung nach vertikaler Fragmentierung</a:t>
            </a:r>
            <a:endParaRPr lang="de-DE"/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381000" y="3810000"/>
            <a:ext cx="852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FFCC00"/>
              </a:buClr>
              <a:buFontTx/>
              <a:buChar char="b"/>
            </a:pPr>
            <a:r>
              <a:rPr lang="de-DE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>
                <a:latin typeface="Tahoma" pitchFamily="34" charset="0"/>
              </a:rPr>
              <a:t>vertikale Fragmentierung nach horizontaler Fragmentierung</a:t>
            </a:r>
            <a:endParaRPr lang="de-DE"/>
          </a:p>
        </p:txBody>
      </p:sp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1752600" y="1524000"/>
            <a:ext cx="4953000" cy="182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5270" name="Line 6"/>
          <p:cNvSpPr>
            <a:spLocks noChangeShapeType="1"/>
          </p:cNvSpPr>
          <p:nvPr/>
        </p:nvSpPr>
        <p:spPr bwMode="auto">
          <a:xfrm>
            <a:off x="3733800" y="1524000"/>
            <a:ext cx="1588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5271" name="Line 7"/>
          <p:cNvSpPr>
            <a:spLocks noChangeShapeType="1"/>
          </p:cNvSpPr>
          <p:nvPr/>
        </p:nvSpPr>
        <p:spPr bwMode="auto">
          <a:xfrm>
            <a:off x="3733800" y="2133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5272" name="Line 8"/>
          <p:cNvSpPr>
            <a:spLocks noChangeShapeType="1"/>
          </p:cNvSpPr>
          <p:nvPr/>
        </p:nvSpPr>
        <p:spPr bwMode="auto">
          <a:xfrm>
            <a:off x="3733800" y="27432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5273" name="Text Box 9"/>
          <p:cNvSpPr txBox="1">
            <a:spLocks noChangeArrowheads="1"/>
          </p:cNvSpPr>
          <p:nvPr/>
        </p:nvSpPr>
        <p:spPr bwMode="auto">
          <a:xfrm>
            <a:off x="2667000" y="3276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R</a:t>
            </a:r>
            <a:r>
              <a:rPr lang="de-DE" b="1" baseline="-25000"/>
              <a:t>1</a:t>
            </a:r>
            <a:endParaRPr lang="de-DE"/>
          </a:p>
        </p:txBody>
      </p:sp>
      <p:sp>
        <p:nvSpPr>
          <p:cNvPr id="395274" name="Text Box 10"/>
          <p:cNvSpPr txBox="1">
            <a:spLocks noChangeArrowheads="1"/>
          </p:cNvSpPr>
          <p:nvPr/>
        </p:nvSpPr>
        <p:spPr bwMode="auto">
          <a:xfrm>
            <a:off x="4876800" y="3276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R</a:t>
            </a:r>
            <a:r>
              <a:rPr lang="de-DE" b="1" baseline="-25000"/>
              <a:t>2</a:t>
            </a:r>
            <a:endParaRPr lang="de-DE"/>
          </a:p>
        </p:txBody>
      </p:sp>
      <p:sp>
        <p:nvSpPr>
          <p:cNvPr id="395275" name="Text Box 11"/>
          <p:cNvSpPr txBox="1">
            <a:spLocks noChangeArrowheads="1"/>
          </p:cNvSpPr>
          <p:nvPr/>
        </p:nvSpPr>
        <p:spPr bwMode="auto">
          <a:xfrm>
            <a:off x="6705600" y="16002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R</a:t>
            </a:r>
            <a:r>
              <a:rPr lang="de-DE" b="1" baseline="-25000"/>
              <a:t>21</a:t>
            </a:r>
            <a:endParaRPr lang="de-DE"/>
          </a:p>
        </p:txBody>
      </p:sp>
      <p:sp>
        <p:nvSpPr>
          <p:cNvPr id="395276" name="Text Box 12"/>
          <p:cNvSpPr txBox="1">
            <a:spLocks noChangeArrowheads="1"/>
          </p:cNvSpPr>
          <p:nvPr/>
        </p:nvSpPr>
        <p:spPr bwMode="auto">
          <a:xfrm>
            <a:off x="4038600" y="1143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R</a:t>
            </a:r>
          </a:p>
        </p:txBody>
      </p:sp>
      <p:sp>
        <p:nvSpPr>
          <p:cNvPr id="395277" name="Text Box 13"/>
          <p:cNvSpPr txBox="1">
            <a:spLocks noChangeArrowheads="1"/>
          </p:cNvSpPr>
          <p:nvPr/>
        </p:nvSpPr>
        <p:spPr bwMode="auto">
          <a:xfrm>
            <a:off x="6705600" y="22098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R</a:t>
            </a:r>
            <a:r>
              <a:rPr lang="de-DE" b="1" baseline="-25000"/>
              <a:t>22</a:t>
            </a:r>
            <a:endParaRPr lang="de-DE"/>
          </a:p>
        </p:txBody>
      </p:sp>
      <p:sp>
        <p:nvSpPr>
          <p:cNvPr id="395278" name="Text Box 14"/>
          <p:cNvSpPr txBox="1">
            <a:spLocks noChangeArrowheads="1"/>
          </p:cNvSpPr>
          <p:nvPr/>
        </p:nvSpPr>
        <p:spPr bwMode="auto">
          <a:xfrm>
            <a:off x="6705600" y="28194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R</a:t>
            </a:r>
            <a:r>
              <a:rPr lang="de-DE" b="1" baseline="-25000"/>
              <a:t>23</a:t>
            </a:r>
            <a:endParaRPr lang="de-DE"/>
          </a:p>
        </p:txBody>
      </p:sp>
      <p:sp>
        <p:nvSpPr>
          <p:cNvPr id="395279" name="Rectangle 15"/>
          <p:cNvSpPr>
            <a:spLocks noChangeArrowheads="1"/>
          </p:cNvSpPr>
          <p:nvPr/>
        </p:nvSpPr>
        <p:spPr bwMode="auto">
          <a:xfrm>
            <a:off x="2667000" y="4572000"/>
            <a:ext cx="3581400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5280" name="Line 16"/>
          <p:cNvSpPr>
            <a:spLocks noChangeShapeType="1"/>
          </p:cNvSpPr>
          <p:nvPr/>
        </p:nvSpPr>
        <p:spPr bwMode="auto">
          <a:xfrm>
            <a:off x="2667000" y="51054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5281" name="Line 17"/>
          <p:cNvSpPr>
            <a:spLocks noChangeShapeType="1"/>
          </p:cNvSpPr>
          <p:nvPr/>
        </p:nvSpPr>
        <p:spPr bwMode="auto">
          <a:xfrm>
            <a:off x="2667000" y="56388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5282" name="Line 18"/>
          <p:cNvSpPr>
            <a:spLocks noChangeShapeType="1"/>
          </p:cNvSpPr>
          <p:nvPr/>
        </p:nvSpPr>
        <p:spPr bwMode="auto">
          <a:xfrm>
            <a:off x="4876800" y="56388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5283" name="Text Box 19"/>
          <p:cNvSpPr txBox="1">
            <a:spLocks noChangeArrowheads="1"/>
          </p:cNvSpPr>
          <p:nvPr/>
        </p:nvSpPr>
        <p:spPr bwMode="auto">
          <a:xfrm>
            <a:off x="4191000" y="4191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R</a:t>
            </a:r>
          </a:p>
        </p:txBody>
      </p:sp>
      <p:sp>
        <p:nvSpPr>
          <p:cNvPr id="395284" name="Text Box 20"/>
          <p:cNvSpPr txBox="1">
            <a:spLocks noChangeArrowheads="1"/>
          </p:cNvSpPr>
          <p:nvPr/>
        </p:nvSpPr>
        <p:spPr bwMode="auto">
          <a:xfrm>
            <a:off x="624840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R</a:t>
            </a:r>
            <a:r>
              <a:rPr lang="de-DE" b="1" baseline="-25000"/>
              <a:t>1</a:t>
            </a:r>
            <a:endParaRPr lang="de-DE"/>
          </a:p>
        </p:txBody>
      </p:sp>
      <p:sp>
        <p:nvSpPr>
          <p:cNvPr id="395285" name="Text Box 21"/>
          <p:cNvSpPr txBox="1">
            <a:spLocks noChangeArrowheads="1"/>
          </p:cNvSpPr>
          <p:nvPr/>
        </p:nvSpPr>
        <p:spPr bwMode="auto">
          <a:xfrm>
            <a:off x="6248400" y="5105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R</a:t>
            </a:r>
            <a:r>
              <a:rPr lang="de-DE" b="1" baseline="-25000"/>
              <a:t>2</a:t>
            </a:r>
            <a:endParaRPr lang="de-DE"/>
          </a:p>
        </p:txBody>
      </p:sp>
      <p:sp>
        <p:nvSpPr>
          <p:cNvPr id="395286" name="Text Box 22"/>
          <p:cNvSpPr txBox="1">
            <a:spLocks noChangeArrowheads="1"/>
          </p:cNvSpPr>
          <p:nvPr/>
        </p:nvSpPr>
        <p:spPr bwMode="auto">
          <a:xfrm>
            <a:off x="6248400" y="5791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R</a:t>
            </a:r>
            <a:r>
              <a:rPr lang="de-DE" b="1" baseline="-25000"/>
              <a:t>3</a:t>
            </a:r>
            <a:endParaRPr lang="de-DE"/>
          </a:p>
        </p:txBody>
      </p:sp>
      <p:sp>
        <p:nvSpPr>
          <p:cNvPr id="395287" name="Text Box 23"/>
          <p:cNvSpPr txBox="1">
            <a:spLocks noChangeArrowheads="1"/>
          </p:cNvSpPr>
          <p:nvPr/>
        </p:nvSpPr>
        <p:spPr bwMode="auto">
          <a:xfrm>
            <a:off x="5334000" y="64008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R</a:t>
            </a:r>
            <a:r>
              <a:rPr lang="de-DE" b="1" baseline="-25000"/>
              <a:t>32</a:t>
            </a:r>
            <a:endParaRPr lang="de-DE"/>
          </a:p>
        </p:txBody>
      </p:sp>
      <p:sp>
        <p:nvSpPr>
          <p:cNvPr id="395288" name="Text Box 24"/>
          <p:cNvSpPr txBox="1">
            <a:spLocks noChangeArrowheads="1"/>
          </p:cNvSpPr>
          <p:nvPr/>
        </p:nvSpPr>
        <p:spPr bwMode="auto">
          <a:xfrm>
            <a:off x="3702050" y="64008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R</a:t>
            </a:r>
            <a:r>
              <a:rPr lang="de-DE" b="1" baseline="-25000"/>
              <a:t>31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846F-F633-46AD-AEF3-1E9E54A1D2B7}" type="slidenum">
              <a:rPr lang="en-US"/>
              <a:pPr/>
              <a:t>38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Rekonstruktion nach kombinierter Fragmentierung</a:t>
            </a:r>
          </a:p>
        </p:txBody>
      </p:sp>
      <p:sp>
        <p:nvSpPr>
          <p:cNvPr id="396291" name="Text Box 3"/>
          <p:cNvSpPr txBox="1">
            <a:spLocks noChangeArrowheads="1"/>
          </p:cNvSpPr>
          <p:nvPr/>
        </p:nvSpPr>
        <p:spPr bwMode="auto">
          <a:xfrm>
            <a:off x="1431925" y="2547938"/>
            <a:ext cx="656907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Fall </a:t>
            </a:r>
            <a:r>
              <a:rPr lang="de-DE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a)</a:t>
            </a:r>
          </a:p>
          <a:p>
            <a:pPr algn="l"/>
            <a:endParaRPr lang="de-DE">
              <a:latin typeface="Tahoma" pitchFamily="34" charset="0"/>
            </a:endParaRPr>
          </a:p>
          <a:p>
            <a:pPr algn="l"/>
            <a:r>
              <a:rPr lang="de-DE" sz="2800" b="1" i="1"/>
              <a:t>R = R</a:t>
            </a:r>
            <a:r>
              <a:rPr lang="de-DE" sz="2800" b="1" i="1" baseline="-25000"/>
              <a:t>1</a:t>
            </a:r>
            <a:r>
              <a:rPr lang="de-DE" sz="2800" b="1" i="1"/>
              <a:t>  </a:t>
            </a:r>
            <a:r>
              <a:rPr lang="de-DE" sz="2800" b="1" i="1">
                <a:latin typeface="JoinFont" pitchFamily="2" charset="0"/>
                <a:sym typeface="Symbol" pitchFamily="18" charset="2"/>
              </a:rPr>
              <a:t>A</a:t>
            </a:r>
            <a:r>
              <a:rPr lang="de-DE" sz="2800" b="1" i="1"/>
              <a:t> </a:t>
            </a:r>
            <a:r>
              <a:rPr lang="de-DE" sz="2800" b="1" i="1" baseline="-25000"/>
              <a:t>p</a:t>
            </a:r>
            <a:r>
              <a:rPr lang="de-DE" sz="2800" b="1" i="1"/>
              <a:t> (R</a:t>
            </a:r>
            <a:r>
              <a:rPr lang="de-DE" sz="2800" b="1" i="1" baseline="-25000"/>
              <a:t>21</a:t>
            </a:r>
            <a:r>
              <a:rPr lang="de-DE" sz="2800" b="1" i="1"/>
              <a:t> </a:t>
            </a:r>
            <a:r>
              <a:rPr lang="de-DE" sz="2800" b="1" i="1">
                <a:sym typeface="Symbol" pitchFamily="18" charset="2"/>
              </a:rPr>
              <a:t></a:t>
            </a:r>
            <a:r>
              <a:rPr lang="de-DE" sz="2800" b="1" i="1"/>
              <a:t> R</a:t>
            </a:r>
            <a:r>
              <a:rPr lang="de-DE" sz="2800" b="1" i="1" baseline="-25000"/>
              <a:t>22</a:t>
            </a:r>
            <a:r>
              <a:rPr lang="de-DE" sz="2800" b="1" i="1"/>
              <a:t> </a:t>
            </a:r>
            <a:r>
              <a:rPr lang="de-DE" sz="2800" b="1" i="1">
                <a:sym typeface="Symbol" pitchFamily="18" charset="2"/>
              </a:rPr>
              <a:t></a:t>
            </a:r>
            <a:r>
              <a:rPr lang="de-DE" sz="2800" b="1" i="1"/>
              <a:t> R</a:t>
            </a:r>
            <a:r>
              <a:rPr lang="de-DE" sz="2800" b="1" i="1" baseline="-25000"/>
              <a:t>23</a:t>
            </a:r>
            <a:r>
              <a:rPr lang="de-DE" sz="2800" b="1" i="1"/>
              <a:t>)</a:t>
            </a:r>
          </a:p>
          <a:p>
            <a:pPr algn="l"/>
            <a:endParaRPr lang="de-DE">
              <a:latin typeface="Tahoma" pitchFamily="34" charset="0"/>
            </a:endParaRPr>
          </a:p>
          <a:p>
            <a:pPr algn="l"/>
            <a:endParaRPr lang="de-DE">
              <a:latin typeface="Tahoma" pitchFamily="34" charset="0"/>
            </a:endParaRPr>
          </a:p>
          <a:p>
            <a:pPr algn="l"/>
            <a:r>
              <a:rPr lang="de-DE">
                <a:latin typeface="Tahoma" pitchFamily="34" charset="0"/>
              </a:rPr>
              <a:t>Fall </a:t>
            </a:r>
            <a:r>
              <a:rPr lang="de-DE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b)</a:t>
            </a:r>
          </a:p>
          <a:p>
            <a:pPr algn="l"/>
            <a:endParaRPr lang="de-DE">
              <a:latin typeface="Tahoma" pitchFamily="34" charset="0"/>
            </a:endParaRPr>
          </a:p>
          <a:p>
            <a:pPr algn="l"/>
            <a:r>
              <a:rPr lang="de-DE" sz="2800" b="1" i="1"/>
              <a:t>R = R</a:t>
            </a:r>
            <a:r>
              <a:rPr lang="de-DE" sz="2800" b="1" i="1" baseline="-25000"/>
              <a:t>1</a:t>
            </a:r>
            <a:r>
              <a:rPr lang="de-DE" sz="2800" b="1" i="1"/>
              <a:t> </a:t>
            </a:r>
            <a:r>
              <a:rPr lang="de-DE" sz="2800" b="1" i="1">
                <a:sym typeface="Symbol" pitchFamily="18" charset="2"/>
              </a:rPr>
              <a:t></a:t>
            </a:r>
            <a:r>
              <a:rPr lang="de-DE" sz="2800" b="1" i="1"/>
              <a:t> R</a:t>
            </a:r>
            <a:r>
              <a:rPr lang="de-DE" sz="2800" b="1" i="1" baseline="-25000"/>
              <a:t>2</a:t>
            </a:r>
            <a:r>
              <a:rPr lang="de-DE" sz="2800" b="1" i="1"/>
              <a:t> </a:t>
            </a:r>
            <a:r>
              <a:rPr lang="de-DE" sz="2800" b="1" i="1">
                <a:sym typeface="Symbol" pitchFamily="18" charset="2"/>
              </a:rPr>
              <a:t></a:t>
            </a:r>
            <a:r>
              <a:rPr lang="de-DE" sz="2800" b="1" i="1"/>
              <a:t> (R</a:t>
            </a:r>
            <a:r>
              <a:rPr lang="de-DE" sz="2800" b="1" i="1" baseline="-25000"/>
              <a:t>31  </a:t>
            </a:r>
            <a:r>
              <a:rPr lang="de-DE" sz="2800" b="1" i="1">
                <a:latin typeface="JoinFont" pitchFamily="2" charset="0"/>
                <a:sym typeface="Symbol" pitchFamily="18" charset="2"/>
              </a:rPr>
              <a:t>A</a:t>
            </a:r>
            <a:r>
              <a:rPr lang="de-DE" sz="2800" b="1" i="1"/>
              <a:t> </a:t>
            </a:r>
            <a:r>
              <a:rPr lang="de-DE" sz="2800" b="1" i="1" baseline="-25000"/>
              <a:t>R</a:t>
            </a:r>
            <a:r>
              <a:rPr lang="de-DE" sz="2800" b="1" i="1" baseline="-50000"/>
              <a:t>31</a:t>
            </a:r>
            <a:r>
              <a:rPr lang="de-DE" sz="2800" b="1" i="1" baseline="-25000"/>
              <a:t>. κ =</a:t>
            </a:r>
            <a:r>
              <a:rPr lang="de-DE" sz="2800" b="1" i="1"/>
              <a:t> </a:t>
            </a:r>
            <a:r>
              <a:rPr lang="de-DE" sz="2800" b="1" i="1" baseline="-25000"/>
              <a:t>R</a:t>
            </a:r>
            <a:r>
              <a:rPr lang="de-DE" sz="2800" b="1" i="1" baseline="-50000"/>
              <a:t>32</a:t>
            </a:r>
            <a:r>
              <a:rPr lang="de-DE" sz="2800" b="1" i="1" baseline="-25000"/>
              <a:t>. κ</a:t>
            </a:r>
            <a:r>
              <a:rPr lang="de-DE" sz="2800" b="1" i="1"/>
              <a:t> R</a:t>
            </a:r>
            <a:r>
              <a:rPr lang="de-DE" sz="2800" b="1" i="1" baseline="-25000"/>
              <a:t>32</a:t>
            </a:r>
            <a:r>
              <a:rPr lang="de-DE" sz="2800" b="1" i="1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9942-B971-44E2-8D97-034736EB9F11}" type="slidenum">
              <a:rPr lang="en-US"/>
              <a:pPr/>
              <a:t>39</a:t>
            </a:fld>
            <a:endParaRPr 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/>
            <a:r>
              <a:rPr lang="de-DE"/>
              <a:t>Baumdarstellung der Fragmentierungen (Beispiel)</a:t>
            </a:r>
          </a:p>
        </p:txBody>
      </p:sp>
      <p:sp>
        <p:nvSpPr>
          <p:cNvPr id="397315" name="Oval 3"/>
          <p:cNvSpPr>
            <a:spLocks noChangeArrowheads="1"/>
          </p:cNvSpPr>
          <p:nvPr/>
        </p:nvSpPr>
        <p:spPr bwMode="auto">
          <a:xfrm>
            <a:off x="2819400" y="27432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Book Antiqua" pitchFamily="18" charset="0"/>
              </a:rPr>
              <a:t>v</a:t>
            </a:r>
            <a:endParaRPr lang="de-DE"/>
          </a:p>
        </p:txBody>
      </p:sp>
      <p:sp>
        <p:nvSpPr>
          <p:cNvPr id="397316" name="Oval 4"/>
          <p:cNvSpPr>
            <a:spLocks noChangeArrowheads="1"/>
          </p:cNvSpPr>
          <p:nvPr/>
        </p:nvSpPr>
        <p:spPr bwMode="auto">
          <a:xfrm>
            <a:off x="6553200" y="46482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h</a:t>
            </a:r>
          </a:p>
        </p:txBody>
      </p:sp>
      <p:sp>
        <p:nvSpPr>
          <p:cNvPr id="397317" name="Oval 5"/>
          <p:cNvSpPr>
            <a:spLocks noChangeArrowheads="1"/>
          </p:cNvSpPr>
          <p:nvPr/>
        </p:nvSpPr>
        <p:spPr bwMode="auto">
          <a:xfrm>
            <a:off x="1981200" y="46482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h</a:t>
            </a:r>
          </a:p>
        </p:txBody>
      </p:sp>
      <p:sp>
        <p:nvSpPr>
          <p:cNvPr id="397318" name="Line 6"/>
          <p:cNvSpPr>
            <a:spLocks noChangeShapeType="1"/>
          </p:cNvSpPr>
          <p:nvPr/>
        </p:nvSpPr>
        <p:spPr bwMode="auto">
          <a:xfrm flipV="1">
            <a:off x="3048000" y="19812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7319" name="Line 7"/>
          <p:cNvSpPr>
            <a:spLocks noChangeShapeType="1"/>
          </p:cNvSpPr>
          <p:nvPr/>
        </p:nvSpPr>
        <p:spPr bwMode="auto">
          <a:xfrm>
            <a:off x="3200400" y="3124200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7320" name="Line 8"/>
          <p:cNvSpPr>
            <a:spLocks noChangeShapeType="1"/>
          </p:cNvSpPr>
          <p:nvPr/>
        </p:nvSpPr>
        <p:spPr bwMode="auto">
          <a:xfrm flipH="1">
            <a:off x="2209800" y="3124200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7321" name="Text Box 9"/>
          <p:cNvSpPr txBox="1">
            <a:spLocks noChangeArrowheads="1"/>
          </p:cNvSpPr>
          <p:nvPr/>
        </p:nvSpPr>
        <p:spPr bwMode="auto">
          <a:xfrm>
            <a:off x="1828800" y="3706813"/>
            <a:ext cx="747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000">
                <a:latin typeface="Tahoma" pitchFamily="34" charset="0"/>
              </a:rPr>
              <a:t>Profs</a:t>
            </a:r>
            <a:endParaRPr lang="de-DE">
              <a:latin typeface="Tahoma" pitchFamily="34" charset="0"/>
            </a:endParaRPr>
          </a:p>
        </p:txBody>
      </p:sp>
      <p:sp>
        <p:nvSpPr>
          <p:cNvPr id="397322" name="Line 10"/>
          <p:cNvSpPr>
            <a:spLocks noChangeShapeType="1"/>
          </p:cNvSpPr>
          <p:nvPr/>
        </p:nvSpPr>
        <p:spPr bwMode="auto">
          <a:xfrm flipV="1">
            <a:off x="2209800" y="4191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7323" name="Text Box 11"/>
          <p:cNvSpPr txBox="1">
            <a:spLocks noChangeArrowheads="1"/>
          </p:cNvSpPr>
          <p:nvPr/>
        </p:nvSpPr>
        <p:spPr bwMode="auto">
          <a:xfrm>
            <a:off x="3321050" y="3706813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000">
                <a:latin typeface="Tahoma" pitchFamily="34" charset="0"/>
              </a:rPr>
              <a:t>ProfVerw</a:t>
            </a:r>
            <a:endParaRPr lang="de-DE">
              <a:latin typeface="Tahoma" pitchFamily="34" charset="0"/>
            </a:endParaRPr>
          </a:p>
        </p:txBody>
      </p:sp>
      <p:sp>
        <p:nvSpPr>
          <p:cNvPr id="397324" name="Line 12"/>
          <p:cNvSpPr>
            <a:spLocks noChangeShapeType="1"/>
          </p:cNvSpPr>
          <p:nvPr/>
        </p:nvSpPr>
        <p:spPr bwMode="auto">
          <a:xfrm flipH="1">
            <a:off x="1066800" y="5029200"/>
            <a:ext cx="990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7325" name="Line 13"/>
          <p:cNvSpPr>
            <a:spLocks noChangeShapeType="1"/>
          </p:cNvSpPr>
          <p:nvPr/>
        </p:nvSpPr>
        <p:spPr bwMode="auto">
          <a:xfrm>
            <a:off x="2362200" y="5029200"/>
            <a:ext cx="11430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7326" name="Line 14"/>
          <p:cNvSpPr>
            <a:spLocks noChangeShapeType="1"/>
          </p:cNvSpPr>
          <p:nvPr/>
        </p:nvSpPr>
        <p:spPr bwMode="auto">
          <a:xfrm flipV="1">
            <a:off x="2222500" y="5105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7327" name="Text Box 15"/>
          <p:cNvSpPr txBox="1">
            <a:spLocks noChangeArrowheads="1"/>
          </p:cNvSpPr>
          <p:nvPr/>
        </p:nvSpPr>
        <p:spPr bwMode="auto">
          <a:xfrm>
            <a:off x="76200" y="5916613"/>
            <a:ext cx="145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000">
                <a:latin typeface="Tahoma" pitchFamily="34" charset="0"/>
              </a:rPr>
              <a:t>PhysikProfs</a:t>
            </a:r>
            <a:endParaRPr lang="de-DE">
              <a:latin typeface="Tahoma" pitchFamily="34" charset="0"/>
            </a:endParaRPr>
          </a:p>
        </p:txBody>
      </p:sp>
      <p:sp>
        <p:nvSpPr>
          <p:cNvPr id="397328" name="Text Box 16"/>
          <p:cNvSpPr txBox="1">
            <a:spLocks noChangeArrowheads="1"/>
          </p:cNvSpPr>
          <p:nvPr/>
        </p:nvSpPr>
        <p:spPr bwMode="auto">
          <a:xfrm>
            <a:off x="1528763" y="5916613"/>
            <a:ext cx="136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000">
                <a:latin typeface="Tahoma" pitchFamily="34" charset="0"/>
              </a:rPr>
              <a:t>TheolProfs</a:t>
            </a:r>
            <a:endParaRPr lang="de-DE">
              <a:latin typeface="Tahoma" pitchFamily="34" charset="0"/>
            </a:endParaRPr>
          </a:p>
        </p:txBody>
      </p:sp>
      <p:sp>
        <p:nvSpPr>
          <p:cNvPr id="397329" name="Text Box 17"/>
          <p:cNvSpPr txBox="1">
            <a:spLocks noChangeArrowheads="1"/>
          </p:cNvSpPr>
          <p:nvPr/>
        </p:nvSpPr>
        <p:spPr bwMode="auto">
          <a:xfrm>
            <a:off x="3059113" y="5916613"/>
            <a:ext cx="1284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000">
                <a:latin typeface="Tahoma" pitchFamily="34" charset="0"/>
              </a:rPr>
              <a:t>PhiloProfs</a:t>
            </a:r>
            <a:endParaRPr lang="de-DE">
              <a:latin typeface="Tahoma" pitchFamily="34" charset="0"/>
            </a:endParaRPr>
          </a:p>
        </p:txBody>
      </p:sp>
      <p:sp>
        <p:nvSpPr>
          <p:cNvPr id="397330" name="Text Box 18"/>
          <p:cNvSpPr txBox="1">
            <a:spLocks noChangeArrowheads="1"/>
          </p:cNvSpPr>
          <p:nvPr/>
        </p:nvSpPr>
        <p:spPr bwMode="auto">
          <a:xfrm>
            <a:off x="5976938" y="3706813"/>
            <a:ext cx="1566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000">
                <a:latin typeface="Tahoma" pitchFamily="34" charset="0"/>
              </a:rPr>
              <a:t>Vorlesungen</a:t>
            </a:r>
            <a:endParaRPr lang="de-DE">
              <a:latin typeface="Tahoma" pitchFamily="34" charset="0"/>
            </a:endParaRPr>
          </a:p>
        </p:txBody>
      </p:sp>
      <p:sp>
        <p:nvSpPr>
          <p:cNvPr id="397331" name="Line 19"/>
          <p:cNvSpPr>
            <a:spLocks noChangeShapeType="1"/>
          </p:cNvSpPr>
          <p:nvPr/>
        </p:nvSpPr>
        <p:spPr bwMode="auto">
          <a:xfrm flipV="1">
            <a:off x="6781800" y="4191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7332" name="Line 20"/>
          <p:cNvSpPr>
            <a:spLocks noChangeShapeType="1"/>
          </p:cNvSpPr>
          <p:nvPr/>
        </p:nvSpPr>
        <p:spPr bwMode="auto">
          <a:xfrm flipH="1">
            <a:off x="5638800" y="5029200"/>
            <a:ext cx="990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7333" name="Line 21"/>
          <p:cNvSpPr>
            <a:spLocks noChangeShapeType="1"/>
          </p:cNvSpPr>
          <p:nvPr/>
        </p:nvSpPr>
        <p:spPr bwMode="auto">
          <a:xfrm>
            <a:off x="6934200" y="5029200"/>
            <a:ext cx="11430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7334" name="Line 22"/>
          <p:cNvSpPr>
            <a:spLocks noChangeShapeType="1"/>
          </p:cNvSpPr>
          <p:nvPr/>
        </p:nvSpPr>
        <p:spPr bwMode="auto">
          <a:xfrm flipV="1">
            <a:off x="6794500" y="5105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7335" name="Text Box 23"/>
          <p:cNvSpPr txBox="1">
            <a:spLocks noChangeArrowheads="1"/>
          </p:cNvSpPr>
          <p:nvPr/>
        </p:nvSpPr>
        <p:spPr bwMode="auto">
          <a:xfrm>
            <a:off x="4724400" y="5916613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000">
                <a:latin typeface="Tahoma" pitchFamily="34" charset="0"/>
              </a:rPr>
              <a:t>PhysikVorls</a:t>
            </a:r>
            <a:endParaRPr lang="de-DE">
              <a:latin typeface="Tahoma" pitchFamily="34" charset="0"/>
            </a:endParaRPr>
          </a:p>
        </p:txBody>
      </p:sp>
      <p:sp>
        <p:nvSpPr>
          <p:cNvPr id="397336" name="Text Box 24"/>
          <p:cNvSpPr txBox="1">
            <a:spLocks noChangeArrowheads="1"/>
          </p:cNvSpPr>
          <p:nvPr/>
        </p:nvSpPr>
        <p:spPr bwMode="auto">
          <a:xfrm>
            <a:off x="6176963" y="5916613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000">
                <a:latin typeface="Tahoma" pitchFamily="34" charset="0"/>
              </a:rPr>
              <a:t>TheolVorls</a:t>
            </a:r>
            <a:endParaRPr lang="de-DE">
              <a:latin typeface="Tahoma" pitchFamily="34" charset="0"/>
            </a:endParaRPr>
          </a:p>
        </p:txBody>
      </p:sp>
      <p:sp>
        <p:nvSpPr>
          <p:cNvPr id="397337" name="Text Box 25"/>
          <p:cNvSpPr txBox="1">
            <a:spLocks noChangeArrowheads="1"/>
          </p:cNvSpPr>
          <p:nvPr/>
        </p:nvSpPr>
        <p:spPr bwMode="auto">
          <a:xfrm>
            <a:off x="7642225" y="5916613"/>
            <a:ext cx="127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000">
                <a:latin typeface="Tahoma" pitchFamily="34" charset="0"/>
              </a:rPr>
              <a:t>PhiloVorls</a:t>
            </a:r>
            <a:endParaRPr lang="de-DE">
              <a:latin typeface="Tahoma" pitchFamily="34" charset="0"/>
            </a:endParaRPr>
          </a:p>
        </p:txBody>
      </p:sp>
      <p:sp>
        <p:nvSpPr>
          <p:cNvPr id="397338" name="Text Box 26"/>
          <p:cNvSpPr txBox="1">
            <a:spLocks noChangeArrowheads="1"/>
          </p:cNvSpPr>
          <p:nvPr/>
        </p:nvSpPr>
        <p:spPr bwMode="auto">
          <a:xfrm>
            <a:off x="2319338" y="1508125"/>
            <a:ext cx="149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000">
                <a:latin typeface="Tahoma" pitchFamily="34" charset="0"/>
              </a:rPr>
              <a:t>Professoren</a:t>
            </a:r>
            <a:endParaRPr lang="de-DE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0DFB-33B6-4BB0-BFEA-5604B380F774}" type="slidenum">
              <a:rPr lang="en-US"/>
              <a:pPr/>
              <a:t>4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Entwurf eines verteilten Datenbanksystems</a:t>
            </a: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2590800" y="1219200"/>
            <a:ext cx="3962400" cy="685800"/>
          </a:xfrm>
          <a:prstGeom prst="rect">
            <a:avLst/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Globales Schema</a:t>
            </a: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2590800" y="2209800"/>
            <a:ext cx="3962400" cy="685800"/>
          </a:xfrm>
          <a:prstGeom prst="rect">
            <a:avLst/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Fragmentierungs-Schema</a:t>
            </a:r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2590800" y="3200400"/>
            <a:ext cx="3962400" cy="685800"/>
          </a:xfrm>
          <a:prstGeom prst="rect">
            <a:avLst/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Zuordnungs-Schema</a:t>
            </a: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1981200" y="4114800"/>
            <a:ext cx="1600200" cy="762000"/>
          </a:xfrm>
          <a:prstGeom prst="rect">
            <a:avLst/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Lokales </a:t>
            </a:r>
          </a:p>
          <a:p>
            <a:r>
              <a:rPr lang="de-DE"/>
              <a:t>Schema</a:t>
            </a:r>
          </a:p>
        </p:txBody>
      </p:sp>
      <p:sp>
        <p:nvSpPr>
          <p:cNvPr id="249863" name="Rectangle 7"/>
          <p:cNvSpPr>
            <a:spLocks noChangeArrowheads="1"/>
          </p:cNvSpPr>
          <p:nvPr/>
        </p:nvSpPr>
        <p:spPr bwMode="auto">
          <a:xfrm>
            <a:off x="5867400" y="4114800"/>
            <a:ext cx="1600200" cy="762000"/>
          </a:xfrm>
          <a:prstGeom prst="rect">
            <a:avLst/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Lokales </a:t>
            </a:r>
          </a:p>
          <a:p>
            <a:r>
              <a:rPr lang="de-DE"/>
              <a:t>Schema</a:t>
            </a: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4343400" y="4191000"/>
            <a:ext cx="79375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200"/>
              <a:t>......</a:t>
            </a:r>
          </a:p>
        </p:txBody>
      </p:sp>
      <p:sp>
        <p:nvSpPr>
          <p:cNvPr id="249865" name="Rectangle 9"/>
          <p:cNvSpPr>
            <a:spLocks noChangeArrowheads="1"/>
          </p:cNvSpPr>
          <p:nvPr/>
        </p:nvSpPr>
        <p:spPr bwMode="auto">
          <a:xfrm>
            <a:off x="1981200" y="5029200"/>
            <a:ext cx="1600200" cy="4572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Lokales DBMS</a:t>
            </a:r>
            <a:endParaRPr lang="de-DE"/>
          </a:p>
        </p:txBody>
      </p:sp>
      <p:sp>
        <p:nvSpPr>
          <p:cNvPr id="249866" name="Rectangle 10"/>
          <p:cNvSpPr>
            <a:spLocks noChangeArrowheads="1"/>
          </p:cNvSpPr>
          <p:nvPr/>
        </p:nvSpPr>
        <p:spPr bwMode="auto">
          <a:xfrm>
            <a:off x="5867400" y="5029200"/>
            <a:ext cx="1600200" cy="4572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Lokales DBMS</a:t>
            </a:r>
            <a:endParaRPr lang="de-DE"/>
          </a:p>
        </p:txBody>
      </p:sp>
      <p:sp>
        <p:nvSpPr>
          <p:cNvPr id="249867" name="AutoShape 11"/>
          <p:cNvSpPr>
            <a:spLocks noChangeArrowheads="1"/>
          </p:cNvSpPr>
          <p:nvPr/>
        </p:nvSpPr>
        <p:spPr bwMode="auto">
          <a:xfrm>
            <a:off x="1981200" y="5791200"/>
            <a:ext cx="1600200" cy="457200"/>
          </a:xfrm>
          <a:prstGeom prst="can">
            <a:avLst>
              <a:gd name="adj" fmla="val 25000"/>
            </a:avLst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Lokale DB</a:t>
            </a:r>
          </a:p>
        </p:txBody>
      </p:sp>
      <p:sp>
        <p:nvSpPr>
          <p:cNvPr id="249868" name="AutoShape 12"/>
          <p:cNvSpPr>
            <a:spLocks noChangeArrowheads="1"/>
          </p:cNvSpPr>
          <p:nvPr/>
        </p:nvSpPr>
        <p:spPr bwMode="auto">
          <a:xfrm>
            <a:off x="5867400" y="5791200"/>
            <a:ext cx="1600200" cy="457200"/>
          </a:xfrm>
          <a:prstGeom prst="can">
            <a:avLst>
              <a:gd name="adj" fmla="val 25000"/>
            </a:avLst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Lokale DB</a:t>
            </a:r>
          </a:p>
        </p:txBody>
      </p:sp>
      <p:cxnSp>
        <p:nvCxnSpPr>
          <p:cNvPr id="249869" name="AutoShape 13"/>
          <p:cNvCxnSpPr>
            <a:cxnSpLocks noChangeShapeType="1"/>
            <a:stCxn id="249859" idx="2"/>
            <a:endCxn id="249860" idx="0"/>
          </p:cNvCxnSpPr>
          <p:nvPr/>
        </p:nvCxnSpPr>
        <p:spPr bwMode="auto">
          <a:xfrm>
            <a:off x="4572000" y="1924050"/>
            <a:ext cx="0" cy="2667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cxnSp>
        <p:nvCxnSpPr>
          <p:cNvPr id="249870" name="AutoShape 14"/>
          <p:cNvCxnSpPr>
            <a:cxnSpLocks noChangeShapeType="1"/>
            <a:stCxn id="249860" idx="2"/>
            <a:endCxn id="249861" idx="0"/>
          </p:cNvCxnSpPr>
          <p:nvPr/>
        </p:nvCxnSpPr>
        <p:spPr bwMode="auto">
          <a:xfrm>
            <a:off x="4572000" y="2914650"/>
            <a:ext cx="0" cy="2667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cxnSp>
        <p:nvCxnSpPr>
          <p:cNvPr id="249871" name="AutoShape 15"/>
          <p:cNvCxnSpPr>
            <a:cxnSpLocks noChangeShapeType="1"/>
            <a:stCxn id="249861" idx="2"/>
            <a:endCxn id="249862" idx="0"/>
          </p:cNvCxnSpPr>
          <p:nvPr/>
        </p:nvCxnSpPr>
        <p:spPr bwMode="auto">
          <a:xfrm flipH="1">
            <a:off x="2781300" y="3905250"/>
            <a:ext cx="1790700" cy="1905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cxnSp>
        <p:nvCxnSpPr>
          <p:cNvPr id="249872" name="AutoShape 16"/>
          <p:cNvCxnSpPr>
            <a:cxnSpLocks noChangeShapeType="1"/>
            <a:stCxn id="249861" idx="2"/>
            <a:endCxn id="249863" idx="0"/>
          </p:cNvCxnSpPr>
          <p:nvPr/>
        </p:nvCxnSpPr>
        <p:spPr bwMode="auto">
          <a:xfrm>
            <a:off x="4572000" y="3905250"/>
            <a:ext cx="2095500" cy="1905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cxnSp>
        <p:nvCxnSpPr>
          <p:cNvPr id="249873" name="AutoShape 17"/>
          <p:cNvCxnSpPr>
            <a:cxnSpLocks noChangeShapeType="1"/>
            <a:stCxn id="249862" idx="2"/>
            <a:endCxn id="249865" idx="0"/>
          </p:cNvCxnSpPr>
          <p:nvPr/>
        </p:nvCxnSpPr>
        <p:spPr bwMode="auto">
          <a:xfrm>
            <a:off x="2781300" y="4895850"/>
            <a:ext cx="0" cy="1143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cxnSp>
        <p:nvCxnSpPr>
          <p:cNvPr id="249874" name="AutoShape 18"/>
          <p:cNvCxnSpPr>
            <a:cxnSpLocks noChangeShapeType="1"/>
            <a:stCxn id="249863" idx="2"/>
            <a:endCxn id="249866" idx="0"/>
          </p:cNvCxnSpPr>
          <p:nvPr/>
        </p:nvCxnSpPr>
        <p:spPr bwMode="auto">
          <a:xfrm>
            <a:off x="6667500" y="4895850"/>
            <a:ext cx="0" cy="1143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cxnSp>
        <p:nvCxnSpPr>
          <p:cNvPr id="249875" name="AutoShape 19"/>
          <p:cNvCxnSpPr>
            <a:cxnSpLocks noChangeShapeType="1"/>
            <a:stCxn id="249865" idx="2"/>
            <a:endCxn id="249867" idx="1"/>
          </p:cNvCxnSpPr>
          <p:nvPr/>
        </p:nvCxnSpPr>
        <p:spPr bwMode="auto">
          <a:xfrm>
            <a:off x="2781300" y="5505450"/>
            <a:ext cx="0" cy="2667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cxnSp>
        <p:nvCxnSpPr>
          <p:cNvPr id="249876" name="AutoShape 20"/>
          <p:cNvCxnSpPr>
            <a:cxnSpLocks noChangeShapeType="1"/>
            <a:stCxn id="249866" idx="2"/>
            <a:endCxn id="249868" idx="1"/>
          </p:cNvCxnSpPr>
          <p:nvPr/>
        </p:nvCxnSpPr>
        <p:spPr bwMode="auto">
          <a:xfrm>
            <a:off x="6667500" y="5505450"/>
            <a:ext cx="0" cy="2667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sp>
        <p:nvSpPr>
          <p:cNvPr id="249877" name="Rectangle 21"/>
          <p:cNvSpPr>
            <a:spLocks noChangeArrowheads="1"/>
          </p:cNvSpPr>
          <p:nvPr/>
        </p:nvSpPr>
        <p:spPr bwMode="auto">
          <a:xfrm>
            <a:off x="1752600" y="3962400"/>
            <a:ext cx="1981200" cy="2362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9878" name="Text Box 22"/>
          <p:cNvSpPr txBox="1">
            <a:spLocks noChangeArrowheads="1"/>
          </p:cNvSpPr>
          <p:nvPr/>
        </p:nvSpPr>
        <p:spPr bwMode="auto">
          <a:xfrm>
            <a:off x="228600" y="4876800"/>
            <a:ext cx="14446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chemeClr val="accent1"/>
                </a:solidFill>
              </a:rPr>
              <a:t>Station S1</a:t>
            </a:r>
            <a:endParaRPr lang="de-DE"/>
          </a:p>
        </p:txBody>
      </p:sp>
      <p:sp>
        <p:nvSpPr>
          <p:cNvPr id="249880" name="Rectangle 24"/>
          <p:cNvSpPr>
            <a:spLocks noChangeArrowheads="1"/>
          </p:cNvSpPr>
          <p:nvPr/>
        </p:nvSpPr>
        <p:spPr bwMode="auto">
          <a:xfrm>
            <a:off x="5638800" y="3962400"/>
            <a:ext cx="1981200" cy="2362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9881" name="Text Box 25"/>
          <p:cNvSpPr txBox="1">
            <a:spLocks noChangeArrowheads="1"/>
          </p:cNvSpPr>
          <p:nvPr/>
        </p:nvSpPr>
        <p:spPr bwMode="auto">
          <a:xfrm>
            <a:off x="7699375" y="4876800"/>
            <a:ext cx="14446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chemeClr val="accent1"/>
                </a:solidFill>
              </a:rPr>
              <a:t>Station Sn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AA6-E376-4C45-B767-6C9C5B07A500}" type="slidenum">
              <a:rPr lang="en-US"/>
              <a:pPr/>
              <a:t>40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7772400" cy="768350"/>
          </a:xfrm>
        </p:spPr>
        <p:txBody>
          <a:bodyPr/>
          <a:lstStyle/>
          <a:p>
            <a:pPr algn="ctr"/>
            <a:r>
              <a:rPr lang="de-DE"/>
              <a:t>Allokation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7772400" cy="1751012"/>
          </a:xfrm>
        </p:spPr>
        <p:txBody>
          <a:bodyPr/>
          <a:lstStyle/>
          <a:p>
            <a:pPr>
              <a:buClr>
                <a:srgbClr val="FFCC00"/>
              </a:buClr>
            </a:pPr>
            <a:r>
              <a:rPr lang="de-DE"/>
              <a:t>Dasselbe Fragment kann mehreren Stationen zugeordnet werden</a:t>
            </a:r>
          </a:p>
          <a:p>
            <a:pPr>
              <a:buClr>
                <a:srgbClr val="FFCC00"/>
              </a:buClr>
            </a:pPr>
            <a:r>
              <a:rPr lang="de-DE"/>
              <a:t>Allokation für unser Beispiel ohne Replikationen </a:t>
            </a:r>
            <a:r>
              <a:rPr lang="de-DE" b="1">
                <a:sym typeface="Symbol" pitchFamily="18" charset="2"/>
              </a:rPr>
              <a:t> </a:t>
            </a:r>
            <a:r>
              <a:rPr lang="de-DE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redundanzfreie</a:t>
            </a:r>
            <a:r>
              <a:rPr lang="de-DE">
                <a:sym typeface="Symbol" pitchFamily="18" charset="2"/>
              </a:rPr>
              <a:t> Zuordnung</a:t>
            </a:r>
            <a:endParaRPr lang="de-DE" sz="4000"/>
          </a:p>
        </p:txBody>
      </p:sp>
      <p:grpSp>
        <p:nvGrpSpPr>
          <p:cNvPr id="398346" name="Group 10"/>
          <p:cNvGrpSpPr>
            <a:grpSpLocks/>
          </p:cNvGrpSpPr>
          <p:nvPr/>
        </p:nvGrpSpPr>
        <p:grpSpPr bwMode="auto">
          <a:xfrm>
            <a:off x="684213" y="4149725"/>
            <a:ext cx="7620000" cy="2057400"/>
            <a:chOff x="432" y="2256"/>
            <a:chExt cx="4800" cy="1296"/>
          </a:xfrm>
        </p:grpSpPr>
        <p:sp>
          <p:nvSpPr>
            <p:cNvPr id="398340" name="Rectangle 4"/>
            <p:cNvSpPr>
              <a:spLocks noChangeArrowheads="1"/>
            </p:cNvSpPr>
            <p:nvPr/>
          </p:nvSpPr>
          <p:spPr bwMode="auto">
            <a:xfrm>
              <a:off x="432" y="2256"/>
              <a:ext cx="81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Station</a:t>
              </a:r>
            </a:p>
          </p:txBody>
        </p:sp>
        <p:sp>
          <p:nvSpPr>
            <p:cNvPr id="398341" name="Rectangle 5"/>
            <p:cNvSpPr>
              <a:spLocks noChangeArrowheads="1"/>
            </p:cNvSpPr>
            <p:nvPr/>
          </p:nvSpPr>
          <p:spPr bwMode="auto">
            <a:xfrm>
              <a:off x="432" y="2544"/>
              <a:ext cx="816" cy="100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S</a:t>
              </a:r>
              <a:r>
                <a:rPr lang="de-DE" b="1" baseline="-25000"/>
                <a:t>Verw</a:t>
              </a:r>
              <a:endParaRPr lang="de-DE"/>
            </a:p>
            <a:p>
              <a:r>
                <a:rPr lang="de-DE"/>
                <a:t>S</a:t>
              </a:r>
              <a:r>
                <a:rPr lang="de-DE" b="1" baseline="-25000"/>
                <a:t>Physik</a:t>
              </a:r>
              <a:endParaRPr lang="de-DE"/>
            </a:p>
            <a:p>
              <a:r>
                <a:rPr lang="de-DE"/>
                <a:t>S</a:t>
              </a:r>
              <a:r>
                <a:rPr lang="de-DE" b="1" baseline="-25000"/>
                <a:t>Philo</a:t>
              </a:r>
              <a:endParaRPr lang="de-DE"/>
            </a:p>
            <a:p>
              <a:r>
                <a:rPr lang="de-DE"/>
                <a:t>S</a:t>
              </a:r>
              <a:r>
                <a:rPr lang="de-DE" b="1" baseline="-25000"/>
                <a:t>Theol</a:t>
              </a:r>
              <a:endParaRPr lang="de-DE"/>
            </a:p>
          </p:txBody>
        </p:sp>
        <p:sp>
          <p:nvSpPr>
            <p:cNvPr id="398342" name="Rectangle 6"/>
            <p:cNvSpPr>
              <a:spLocks noChangeArrowheads="1"/>
            </p:cNvSpPr>
            <p:nvPr/>
          </p:nvSpPr>
          <p:spPr bwMode="auto">
            <a:xfrm>
              <a:off x="1248" y="2256"/>
              <a:ext cx="172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Bemerkung</a:t>
              </a:r>
            </a:p>
          </p:txBody>
        </p:sp>
        <p:sp>
          <p:nvSpPr>
            <p:cNvPr id="398343" name="Rectangle 7"/>
            <p:cNvSpPr>
              <a:spLocks noChangeArrowheads="1"/>
            </p:cNvSpPr>
            <p:nvPr/>
          </p:nvSpPr>
          <p:spPr bwMode="auto">
            <a:xfrm>
              <a:off x="1248" y="2544"/>
              <a:ext cx="1728" cy="100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Verwaltungsrechner</a:t>
              </a:r>
            </a:p>
            <a:p>
              <a:r>
                <a:rPr lang="de-DE"/>
                <a:t>Dekanat Physik</a:t>
              </a:r>
            </a:p>
            <a:p>
              <a:r>
                <a:rPr lang="de-DE"/>
                <a:t>Dekanat Philosophie</a:t>
              </a:r>
            </a:p>
            <a:p>
              <a:r>
                <a:rPr lang="de-DE"/>
                <a:t>Dekanat Theologie</a:t>
              </a:r>
            </a:p>
          </p:txBody>
        </p:sp>
        <p:sp>
          <p:nvSpPr>
            <p:cNvPr id="398344" name="Rectangle 8"/>
            <p:cNvSpPr>
              <a:spLocks noChangeArrowheads="1"/>
            </p:cNvSpPr>
            <p:nvPr/>
          </p:nvSpPr>
          <p:spPr bwMode="auto">
            <a:xfrm>
              <a:off x="2976" y="2256"/>
              <a:ext cx="225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zugeordnete Fragemente</a:t>
              </a:r>
            </a:p>
          </p:txBody>
        </p:sp>
        <p:sp>
          <p:nvSpPr>
            <p:cNvPr id="398345" name="Rectangle 9"/>
            <p:cNvSpPr>
              <a:spLocks noChangeArrowheads="1"/>
            </p:cNvSpPr>
            <p:nvPr/>
          </p:nvSpPr>
          <p:spPr bwMode="auto">
            <a:xfrm>
              <a:off x="2976" y="2544"/>
              <a:ext cx="2256" cy="100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i="1"/>
                <a:t>{ProfVerw}</a:t>
              </a:r>
            </a:p>
            <a:p>
              <a:r>
                <a:rPr lang="de-DE" i="1"/>
                <a:t>{PhysikVorls, PhysikProfs}</a:t>
              </a:r>
            </a:p>
            <a:p>
              <a:r>
                <a:rPr lang="de-DE" i="1"/>
                <a:t>{PhiloVorls, PhiloProfs}</a:t>
              </a:r>
            </a:p>
            <a:p>
              <a:r>
                <a:rPr lang="de-DE" i="1"/>
                <a:t>{TheolVorls, TheolProfs}</a:t>
              </a:r>
              <a:endParaRPr lang="de-D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D5A7-824C-40F2-8869-4C9AD00C0AA8}" type="slidenum">
              <a:rPr lang="en-US"/>
              <a:pPr/>
              <a:t>41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Transparenz in verteilten Datenbanken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389188"/>
            <a:ext cx="7772400" cy="3783012"/>
          </a:xfrm>
        </p:spPr>
        <p:txBody>
          <a:bodyPr/>
          <a:lstStyle/>
          <a:p>
            <a:pPr>
              <a:buClr>
                <a:srgbClr val="FFCC00"/>
              </a:buClr>
            </a:pPr>
            <a:r>
              <a:rPr lang="de-DE"/>
              <a:t>Grad der Unabhängigkeit den ein VDBMS dem Benutzer beim Zugriff auf verteilte Daten vermittelt</a:t>
            </a:r>
          </a:p>
          <a:p>
            <a:pPr>
              <a:buClr>
                <a:srgbClr val="FFCC00"/>
              </a:buClr>
            </a:pPr>
            <a:r>
              <a:rPr lang="de-DE"/>
              <a:t>verschiedene Stufen der Transparenz:</a:t>
            </a:r>
          </a:p>
        </p:txBody>
      </p:sp>
      <p:sp>
        <p:nvSpPr>
          <p:cNvPr id="399364" name="Text Box 4"/>
          <p:cNvSpPr txBox="1">
            <a:spLocks noChangeArrowheads="1"/>
          </p:cNvSpPr>
          <p:nvPr/>
        </p:nvSpPr>
        <p:spPr bwMode="auto">
          <a:xfrm>
            <a:off x="1331913" y="4652963"/>
            <a:ext cx="4210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FFCC00"/>
              </a:buClr>
              <a:buFont typeface="Wingdings" pitchFamily="2" charset="2"/>
              <a:buChar char="w"/>
            </a:pPr>
            <a:r>
              <a:rPr lang="de-DE">
                <a:latin typeface="Tahoma" pitchFamily="34" charset="0"/>
              </a:rPr>
              <a:t>Fragmentierungstransparenz</a:t>
            </a:r>
          </a:p>
          <a:p>
            <a:pPr algn="l">
              <a:buClr>
                <a:srgbClr val="FFCC00"/>
              </a:buClr>
              <a:buFont typeface="Wingdings" pitchFamily="2" charset="2"/>
              <a:buChar char="w"/>
            </a:pPr>
            <a:r>
              <a:rPr lang="de-DE">
                <a:latin typeface="Tahoma" pitchFamily="34" charset="0"/>
              </a:rPr>
              <a:t>Allokationstransparenz</a:t>
            </a:r>
          </a:p>
          <a:p>
            <a:pPr algn="l">
              <a:buClr>
                <a:srgbClr val="FFCC00"/>
              </a:buClr>
              <a:buFont typeface="Wingdings" pitchFamily="2" charset="2"/>
              <a:buChar char="w"/>
            </a:pPr>
            <a:r>
              <a:rPr lang="de-DE">
                <a:latin typeface="Tahoma" pitchFamily="34" charset="0"/>
              </a:rPr>
              <a:t>Lokale Schema-Transparenz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CE3D-C8AF-4846-8A02-10577E4DAD90}" type="slidenum">
              <a:rPr lang="en-US"/>
              <a:pPr/>
              <a:t>42</a:t>
            </a:fld>
            <a:endParaRPr lang="en-US"/>
          </a:p>
        </p:txBody>
      </p:sp>
      <p:sp>
        <p:nvSpPr>
          <p:cNvPr id="287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de-DE"/>
              <a:t>„Monitoring“ zur Bestimmung einer guten Fragmentierungen</a:t>
            </a:r>
          </a:p>
        </p:txBody>
      </p:sp>
      <p:sp>
        <p:nvSpPr>
          <p:cNvPr id="287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Welche Anwendungen greifen in welcher Form (lesend/schreibend)</a:t>
            </a:r>
          </a:p>
          <a:p>
            <a:r>
              <a:rPr lang="de-DE" dirty="0"/>
              <a:t>wie häufig</a:t>
            </a:r>
          </a:p>
          <a:p>
            <a:r>
              <a:rPr lang="de-DE" dirty="0"/>
              <a:t>mit welchen Auswahl/Selektionsprädikaten</a:t>
            </a:r>
          </a:p>
          <a:p>
            <a:r>
              <a:rPr lang="de-DE" dirty="0"/>
              <a:t>auf welche Relationen und Attribute zu</a:t>
            </a:r>
          </a:p>
          <a:p>
            <a:r>
              <a:rPr lang="de-DE" dirty="0"/>
              <a:t>und welche Datenmengen müssen dabei übertragen </a:t>
            </a:r>
            <a:r>
              <a:rPr lang="de-DE" dirty="0" smtClean="0"/>
              <a:t>werden</a:t>
            </a:r>
          </a:p>
          <a:p>
            <a:pPr marL="0" indent="0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1AAB-4EE5-47B6-87B1-323FDD514ECC}" type="slidenum">
              <a:rPr lang="en-US"/>
              <a:pPr/>
              <a:t>43</a:t>
            </a:fld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de-DE"/>
              <a:t>Systematische Bestimmung horizontaler Partitionen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/>
              <a:t>Sei R:{[A1,A2,...,An]} eine Relation</a:t>
            </a:r>
          </a:p>
          <a:p>
            <a:pPr>
              <a:lnSpc>
                <a:spcPct val="90000"/>
              </a:lnSpc>
            </a:pPr>
            <a:r>
              <a:rPr lang="de-DE"/>
              <a:t>Ein einfaches Prädikat ist wie folgt</a:t>
            </a:r>
          </a:p>
          <a:p>
            <a:pPr>
              <a:lnSpc>
                <a:spcPct val="90000"/>
              </a:lnSpc>
            </a:pPr>
            <a:endParaRPr lang="de-DE"/>
          </a:p>
          <a:p>
            <a:pPr>
              <a:lnSpc>
                <a:spcPct val="80000"/>
              </a:lnSpc>
            </a:pPr>
            <a:r>
              <a:rPr lang="de-DE" sz="2800"/>
              <a:t>Einfache Prädikate sind also einfache Vergleiche der Art</a:t>
            </a:r>
          </a:p>
          <a:p>
            <a:pPr lvl="1">
              <a:lnSpc>
                <a:spcPct val="80000"/>
              </a:lnSpc>
            </a:pPr>
            <a:r>
              <a:rPr lang="de-DE" sz="2400"/>
              <a:t>TeileNr=4711</a:t>
            </a:r>
          </a:p>
          <a:p>
            <a:pPr lvl="1">
              <a:lnSpc>
                <a:spcPct val="80000"/>
              </a:lnSpc>
            </a:pPr>
            <a:r>
              <a:rPr lang="de-DE" sz="2400"/>
              <a:t>Gehalt&gt;5000</a:t>
            </a:r>
          </a:p>
          <a:p>
            <a:pPr>
              <a:lnSpc>
                <a:spcPct val="80000"/>
              </a:lnSpc>
            </a:pPr>
            <a:r>
              <a:rPr lang="de-DE" sz="2800"/>
              <a:t>p definiert Partitionierung von R wie folgt:</a:t>
            </a:r>
            <a:endParaRPr lang="de-DE"/>
          </a:p>
          <a:p>
            <a:pPr>
              <a:lnSpc>
                <a:spcPct val="90000"/>
              </a:lnSpc>
            </a:pPr>
            <a:endParaRPr lang="de-DE"/>
          </a:p>
          <a:p>
            <a:pPr>
              <a:lnSpc>
                <a:spcPct val="90000"/>
              </a:lnSpc>
            </a:pPr>
            <a:r>
              <a:rPr lang="de-DE" sz="2800"/>
              <a:t>Vorsicht bei Nullwerten</a:t>
            </a:r>
            <a:endParaRPr lang="de-DE"/>
          </a:p>
        </p:txBody>
      </p:sp>
      <p:graphicFrame>
        <p:nvGraphicFramePr>
          <p:cNvPr id="406528" name="Object 0"/>
          <p:cNvGraphicFramePr>
            <a:graphicFrameLocks noChangeAspect="1"/>
          </p:cNvGraphicFramePr>
          <p:nvPr/>
        </p:nvGraphicFramePr>
        <p:xfrm>
          <a:off x="3276600" y="2514600"/>
          <a:ext cx="21590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36" name="Formel" r:id="rId4" imgW="2158920" imgH="393480" progId="Equation.3">
                  <p:embed/>
                </p:oleObj>
              </mc:Choice>
              <mc:Fallback>
                <p:oleObj name="Formel" r:id="rId4" imgW="2158920" imgH="393480" progId="Equation.3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14600"/>
                        <a:ext cx="21590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29" name="Object 1"/>
          <p:cNvGraphicFramePr>
            <a:graphicFrameLocks noChangeAspect="1"/>
          </p:cNvGraphicFramePr>
          <p:nvPr/>
        </p:nvGraphicFramePr>
        <p:xfrm>
          <a:off x="762000" y="5029200"/>
          <a:ext cx="74183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37" name="Formel" r:id="rId6" imgW="7416720" imgH="469800" progId="Equation.3">
                  <p:embed/>
                </p:oleObj>
              </mc:Choice>
              <mc:Fallback>
                <p:oleObj name="Formel" r:id="rId6" imgW="7416720" imgH="469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029200"/>
                        <a:ext cx="741838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0" name="Object 2"/>
          <p:cNvGraphicFramePr>
            <a:graphicFrameLocks noChangeAspect="1"/>
          </p:cNvGraphicFramePr>
          <p:nvPr/>
        </p:nvGraphicFramePr>
        <p:xfrm>
          <a:off x="2501900" y="5983288"/>
          <a:ext cx="39370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38" name="Formel" r:id="rId8" imgW="3936960" imgH="545760" progId="Equation.3">
                  <p:embed/>
                </p:oleObj>
              </mc:Choice>
              <mc:Fallback>
                <p:oleObj name="Formel" r:id="rId8" imgW="3936960" imgH="545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5983288"/>
                        <a:ext cx="3937000" cy="5445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BB4A-4B0A-45B6-9030-1768A362D40D}" type="slidenum">
              <a:rPr lang="en-US"/>
              <a:pPr/>
              <a:t>44</a:t>
            </a:fld>
            <a:endParaRPr lang="en-US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772400" cy="1143000"/>
          </a:xfrm>
        </p:spPr>
        <p:txBody>
          <a:bodyPr/>
          <a:lstStyle/>
          <a:p>
            <a:r>
              <a:rPr lang="de-DE"/>
              <a:t>Menge aller Minterme</a:t>
            </a:r>
          </a:p>
        </p:txBody>
      </p:sp>
      <p:grpSp>
        <p:nvGrpSpPr>
          <p:cNvPr id="266252" name="Group 12"/>
          <p:cNvGrpSpPr>
            <a:grpSpLocks/>
          </p:cNvGrpSpPr>
          <p:nvPr/>
        </p:nvGrpSpPr>
        <p:grpSpPr bwMode="auto">
          <a:xfrm>
            <a:off x="0" y="4038600"/>
            <a:ext cx="8991600" cy="2438400"/>
            <a:chOff x="0" y="1056"/>
            <a:chExt cx="5664" cy="1536"/>
          </a:xfrm>
        </p:grpSpPr>
        <p:sp>
          <p:nvSpPr>
            <p:cNvPr id="266249" name="Rectangle 9"/>
            <p:cNvSpPr>
              <a:spLocks noChangeArrowheads="1"/>
            </p:cNvSpPr>
            <p:nvPr/>
          </p:nvSpPr>
          <p:spPr bwMode="auto">
            <a:xfrm>
              <a:off x="0" y="1872"/>
              <a:ext cx="5664" cy="384"/>
            </a:xfrm>
            <a:prstGeom prst="rect">
              <a:avLst/>
            </a:prstGeom>
            <a:solidFill>
              <a:schemeClr val="accent2"/>
            </a:solidFill>
            <a:ln w="76200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248" name="Rectangle 8"/>
            <p:cNvSpPr>
              <a:spLocks noChangeArrowheads="1"/>
            </p:cNvSpPr>
            <p:nvPr/>
          </p:nvSpPr>
          <p:spPr bwMode="auto">
            <a:xfrm>
              <a:off x="0" y="1056"/>
              <a:ext cx="5664" cy="384"/>
            </a:xfrm>
            <a:prstGeom prst="rect">
              <a:avLst/>
            </a:prstGeom>
            <a:solidFill>
              <a:schemeClr val="accent2"/>
            </a:solidFill>
            <a:ln w="76200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66251" name="Group 11"/>
            <p:cNvGrpSpPr>
              <a:grpSpLocks/>
            </p:cNvGrpSpPr>
            <p:nvPr/>
          </p:nvGrpSpPr>
          <p:grpSpPr bwMode="auto">
            <a:xfrm>
              <a:off x="81" y="1092"/>
              <a:ext cx="5551" cy="1500"/>
              <a:chOff x="81" y="1092"/>
              <a:chExt cx="5551" cy="1500"/>
            </a:xfrm>
          </p:grpSpPr>
          <p:graphicFrame>
            <p:nvGraphicFramePr>
              <p:cNvPr id="266243" name="Object 3"/>
              <p:cNvGraphicFramePr>
                <a:graphicFrameLocks noChangeAspect="1"/>
              </p:cNvGraphicFramePr>
              <p:nvPr/>
            </p:nvGraphicFramePr>
            <p:xfrm>
              <a:off x="81" y="1092"/>
              <a:ext cx="5551" cy="1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258" name="Formel" r:id="rId4" imgW="11112480" imgH="2057400" progId="Equation.3">
                      <p:embed/>
                    </p:oleObj>
                  </mc:Choice>
                  <mc:Fallback>
                    <p:oleObj name="Formel" r:id="rId4" imgW="11112480" imgH="20574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" y="1092"/>
                            <a:ext cx="5551" cy="1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6244" name="Line 4"/>
              <p:cNvSpPr>
                <a:spLocks noChangeShapeType="1"/>
              </p:cNvSpPr>
              <p:nvPr/>
            </p:nvSpPr>
            <p:spPr bwMode="auto">
              <a:xfrm>
                <a:off x="1392" y="1104"/>
                <a:ext cx="0" cy="1488"/>
              </a:xfrm>
              <a:prstGeom prst="line">
                <a:avLst/>
              </a:prstGeom>
              <a:noFill/>
              <a:ln w="76200" cap="rnd">
                <a:solidFill>
                  <a:srgbClr val="33CC33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6245" name="Line 5"/>
              <p:cNvSpPr>
                <a:spLocks noChangeShapeType="1"/>
              </p:cNvSpPr>
              <p:nvPr/>
            </p:nvSpPr>
            <p:spPr bwMode="auto">
              <a:xfrm>
                <a:off x="2880" y="1104"/>
                <a:ext cx="0" cy="1488"/>
              </a:xfrm>
              <a:prstGeom prst="line">
                <a:avLst/>
              </a:prstGeom>
              <a:noFill/>
              <a:ln w="76200" cap="rnd">
                <a:solidFill>
                  <a:srgbClr val="33CC33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6246" name="Line 6"/>
              <p:cNvSpPr>
                <a:spLocks noChangeShapeType="1"/>
              </p:cNvSpPr>
              <p:nvPr/>
            </p:nvSpPr>
            <p:spPr bwMode="auto">
              <a:xfrm>
                <a:off x="4272" y="1104"/>
                <a:ext cx="0" cy="1488"/>
              </a:xfrm>
              <a:prstGeom prst="line">
                <a:avLst/>
              </a:prstGeom>
              <a:noFill/>
              <a:ln w="76200" cap="rnd">
                <a:solidFill>
                  <a:srgbClr val="33CC33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aphicFrame>
        <p:nvGraphicFramePr>
          <p:cNvPr id="266253" name="Object 13"/>
          <p:cNvGraphicFramePr>
            <a:graphicFrameLocks noChangeAspect="1"/>
          </p:cNvGraphicFramePr>
          <p:nvPr/>
        </p:nvGraphicFramePr>
        <p:xfrm>
          <a:off x="609600" y="1295400"/>
          <a:ext cx="6848475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9" name="Formel" r:id="rId6" imgW="5651280" imgH="2286000" progId="Equation.3">
                  <p:embed/>
                </p:oleObj>
              </mc:Choice>
              <mc:Fallback>
                <p:oleObj name="Formel" r:id="rId6" imgW="5651280" imgH="22860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6848475" cy="2687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D89-35D8-4C70-BC1E-1AB1FB774DC4}" type="slidenum">
              <a:rPr lang="en-US"/>
              <a:pPr/>
              <a:t>45</a:t>
            </a:fld>
            <a:endParaRPr lang="en-US"/>
          </a:p>
        </p:txBody>
      </p:sp>
      <p:sp>
        <p:nvSpPr>
          <p:cNvPr id="27034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de-DE"/>
              <a:t>Es gilt folgendes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r>
              <a:rPr lang="de-DE"/>
              <a:t>Also gilt bezüglich der Partitionierung</a:t>
            </a:r>
          </a:p>
          <a:p>
            <a:pPr lvl="1"/>
            <a:r>
              <a:rPr lang="de-DE"/>
              <a:t>Vollständigkeit</a:t>
            </a:r>
          </a:p>
          <a:p>
            <a:pPr lvl="1"/>
            <a:r>
              <a:rPr lang="de-DE"/>
              <a:t>Redundanzfreiheit</a:t>
            </a:r>
          </a:p>
        </p:txBody>
      </p:sp>
      <p:sp>
        <p:nvSpPr>
          <p:cNvPr id="270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Partitionierung gemäß M(P)</a:t>
            </a:r>
          </a:p>
        </p:txBody>
      </p:sp>
      <p:graphicFrame>
        <p:nvGraphicFramePr>
          <p:cNvPr id="270339" name="Object 1027"/>
          <p:cNvGraphicFramePr>
            <a:graphicFrameLocks noChangeAspect="1"/>
          </p:cNvGraphicFramePr>
          <p:nvPr/>
        </p:nvGraphicFramePr>
        <p:xfrm>
          <a:off x="1066800" y="2438400"/>
          <a:ext cx="7380288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3" name="Formel" r:id="rId4" imgW="7378560" imgH="1346040" progId="Equation.3">
                  <p:embed/>
                </p:oleObj>
              </mc:Choice>
              <mc:Fallback>
                <p:oleObj name="Formel" r:id="rId4" imgW="7378560" imgH="1346040" progId="Equation.3">
                  <p:embed/>
                  <p:pic>
                    <p:nvPicPr>
                      <p:cNvPr id="0" name="Picture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38400"/>
                        <a:ext cx="7380288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25DE-D588-4C39-A820-EBFA7FD200C2}" type="slidenum">
              <a:rPr lang="en-US"/>
              <a:pPr/>
              <a:t>46</a:t>
            </a:fld>
            <a:endParaRPr lang="en-US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de-DE"/>
              <a:t>Beispiel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4171950"/>
          </a:xfrm>
        </p:spPr>
        <p:txBody>
          <a:bodyPr/>
          <a:lstStyle/>
          <a:p>
            <a:r>
              <a:rPr lang="de-DE"/>
              <a:t>Einfache Prädikate P</a:t>
            </a:r>
          </a:p>
          <a:p>
            <a:pPr lvl="1"/>
            <a:r>
              <a:rPr lang="de-DE"/>
              <a:t>p1: Gehalt=5000</a:t>
            </a:r>
          </a:p>
          <a:p>
            <a:pPr lvl="1"/>
            <a:r>
              <a:rPr lang="de-DE"/>
              <a:t>p2: Gehalt=7000</a:t>
            </a:r>
          </a:p>
          <a:p>
            <a:pPr lvl="1"/>
            <a:r>
              <a:rPr lang="de-DE"/>
              <a:t>p3: AbtNr &gt; 400 </a:t>
            </a:r>
          </a:p>
          <a:p>
            <a:pPr lvl="1"/>
            <a:r>
              <a:rPr lang="de-DE"/>
              <a:t>p4: AbtNr &lt; 300</a:t>
            </a:r>
          </a:p>
          <a:p>
            <a:r>
              <a:rPr lang="de-DE"/>
              <a:t>In M(P) gibt es </a:t>
            </a:r>
            <a:r>
              <a:rPr lang="de-DE">
                <a:solidFill>
                  <a:srgbClr val="FF33CC"/>
                </a:solidFill>
              </a:rPr>
              <a:t>unerfüllbare</a:t>
            </a:r>
            <a:r>
              <a:rPr lang="de-DE"/>
              <a:t> Min-Term-Prädikate, z.B.</a:t>
            </a:r>
          </a:p>
          <a:p>
            <a:pPr lvl="1"/>
            <a:r>
              <a:rPr lang="de-DE" sz="2400"/>
              <a:t>Gehalt=5000 </a:t>
            </a:r>
            <a:r>
              <a:rPr lang="de-DE" sz="2400" b="1"/>
              <a:t>and</a:t>
            </a:r>
            <a:r>
              <a:rPr lang="de-DE" sz="2400"/>
              <a:t> Gehalt=7000 </a:t>
            </a:r>
            <a:r>
              <a:rPr lang="de-DE" sz="2400" b="1"/>
              <a:t>and</a:t>
            </a:r>
            <a:r>
              <a:rPr lang="de-DE" sz="2400"/>
              <a:t> AbtNr &gt; 400  </a:t>
            </a:r>
            <a:r>
              <a:rPr lang="de-DE" sz="2400" b="1"/>
              <a:t>and</a:t>
            </a:r>
            <a:r>
              <a:rPr lang="de-DE" sz="2400"/>
              <a:t> AbtNr &lt; 300</a:t>
            </a:r>
          </a:p>
          <a:p>
            <a:r>
              <a:rPr lang="de-DE" sz="2800"/>
              <a:t>Diese werden aus M(P) entfernt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214A-F4C2-4669-8206-A4D1B2417FD1}" type="slidenum">
              <a:rPr lang="en-US"/>
              <a:pPr/>
              <a:t>47</a:t>
            </a:fld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Subsumierte Prädikate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78800" cy="4171950"/>
          </a:xfrm>
        </p:spPr>
        <p:txBody>
          <a:bodyPr/>
          <a:lstStyle/>
          <a:p>
            <a:r>
              <a:rPr lang="de-DE"/>
              <a:t>Funktionale Abhängigkeit</a:t>
            </a:r>
          </a:p>
          <a:p>
            <a:pPr lvl="2"/>
            <a:r>
              <a:rPr lang="de-DE">
                <a:solidFill>
                  <a:srgbClr val="FF33CC"/>
                </a:solidFill>
              </a:rPr>
              <a:t>AbtNr        schema(ABT)</a:t>
            </a:r>
          </a:p>
          <a:p>
            <a:r>
              <a:rPr lang="de-DE"/>
              <a:t>Betrachte folgende Prädikate</a:t>
            </a:r>
          </a:p>
          <a:p>
            <a:pPr lvl="1"/>
            <a:r>
              <a:rPr lang="de-DE"/>
              <a:t>p1: AbtNr=4711       p2: AbtName=„Einkauf“</a:t>
            </a:r>
          </a:p>
          <a:p>
            <a:pPr lvl="1"/>
            <a:r>
              <a:rPr lang="de-DE"/>
              <a:t>p3: AbtNr=5910       p4: AbtName=„Verkauf“</a:t>
            </a:r>
          </a:p>
          <a:p>
            <a:r>
              <a:rPr lang="de-DE"/>
              <a:t>Erfüllbar sind nur Minterme mit nur positiven oder nur negativen p</a:t>
            </a:r>
            <a:r>
              <a:rPr lang="de-DE" sz="2400" i="1"/>
              <a:t>i´</a:t>
            </a:r>
            <a:r>
              <a:rPr lang="de-DE"/>
              <a:t>s und außerdem gilt wegen der FD:</a:t>
            </a:r>
          </a:p>
          <a:p>
            <a:endParaRPr lang="de-DE"/>
          </a:p>
          <a:p>
            <a:pPr lvl="1"/>
            <a:endParaRPr lang="de-DE"/>
          </a:p>
        </p:txBody>
      </p:sp>
      <p:sp>
        <p:nvSpPr>
          <p:cNvPr id="273412" name="Line 4"/>
          <p:cNvSpPr>
            <a:spLocks noChangeShapeType="1"/>
          </p:cNvSpPr>
          <p:nvPr/>
        </p:nvSpPr>
        <p:spPr bwMode="auto">
          <a:xfrm>
            <a:off x="2514600" y="2057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73414" name="Object 6"/>
          <p:cNvGraphicFramePr>
            <a:graphicFrameLocks noChangeAspect="1"/>
          </p:cNvGraphicFramePr>
          <p:nvPr/>
        </p:nvGraphicFramePr>
        <p:xfrm>
          <a:off x="3505200" y="5562600"/>
          <a:ext cx="3987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8" name="Formel" r:id="rId4" imgW="3987720" imgH="1066680" progId="Equation.3">
                  <p:embed/>
                </p:oleObj>
              </mc:Choice>
              <mc:Fallback>
                <p:oleObj name="Formel" r:id="rId4" imgW="3987720" imgH="10666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562600"/>
                        <a:ext cx="39878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114A-5145-4142-AEF2-7D1CC1B3E9F3}" type="slidenum">
              <a:rPr lang="en-US"/>
              <a:pPr/>
              <a:t>48</a:t>
            </a:fld>
            <a:endParaRPr lang="en-US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Entferne unerfüllbare Minterme aus M(P)</a:t>
            </a:r>
          </a:p>
          <a:p>
            <a:r>
              <a:rPr lang="de-DE"/>
              <a:t>Wenn ein Faktor p</a:t>
            </a:r>
            <a:r>
              <a:rPr lang="de-DE" i="1"/>
              <a:t>i </a:t>
            </a:r>
            <a:r>
              <a:rPr lang="de-DE"/>
              <a:t> (</a:t>
            </a:r>
            <a:r>
              <a:rPr lang="de-DE" i="1"/>
              <a:t>oder </a:t>
            </a:r>
            <a:r>
              <a:rPr lang="de-DE" b="1" i="1"/>
              <a:t>not </a:t>
            </a:r>
            <a:r>
              <a:rPr lang="de-DE"/>
              <a:t>p</a:t>
            </a:r>
            <a:r>
              <a:rPr lang="de-DE" i="1"/>
              <a:t>i </a:t>
            </a:r>
            <a:r>
              <a:rPr lang="de-DE"/>
              <a:t>) durch einen Faktor p</a:t>
            </a:r>
            <a:r>
              <a:rPr lang="de-DE" i="1"/>
              <a:t>j</a:t>
            </a:r>
            <a:r>
              <a:rPr lang="de-DE"/>
              <a:t> (</a:t>
            </a:r>
            <a:r>
              <a:rPr lang="de-DE" i="1"/>
              <a:t>oder </a:t>
            </a:r>
            <a:r>
              <a:rPr lang="de-DE" b="1" i="1"/>
              <a:t>not </a:t>
            </a:r>
            <a:r>
              <a:rPr lang="de-DE"/>
              <a:t>p</a:t>
            </a:r>
            <a:r>
              <a:rPr lang="de-DE" i="1"/>
              <a:t>j</a:t>
            </a:r>
            <a:r>
              <a:rPr lang="de-DE"/>
              <a:t>) impliziert wird, so entferne ihn aus dem Minterm</a:t>
            </a:r>
          </a:p>
          <a:p>
            <a:pPr lvl="1"/>
            <a:r>
              <a:rPr lang="de-DE"/>
              <a:t>p1 </a:t>
            </a:r>
            <a:r>
              <a:rPr lang="de-DE" b="1"/>
              <a:t>and ... and</a:t>
            </a:r>
            <a:r>
              <a:rPr lang="de-DE"/>
              <a:t> pi </a:t>
            </a:r>
            <a:r>
              <a:rPr lang="de-DE" b="1"/>
              <a:t>and ... and </a:t>
            </a:r>
            <a:r>
              <a:rPr lang="de-DE"/>
              <a:t>pj </a:t>
            </a:r>
            <a:r>
              <a:rPr lang="de-DE" b="1"/>
              <a:t>and </a:t>
            </a:r>
            <a:r>
              <a:rPr lang="de-DE"/>
              <a:t>pn</a:t>
            </a:r>
          </a:p>
          <a:p>
            <a:pPr lvl="1"/>
            <a:r>
              <a:rPr lang="de-DE"/>
              <a:t>Dadurch wird der Minterm (n-1)-stellig</a:t>
            </a:r>
          </a:p>
          <a:p>
            <a:pPr lvl="1"/>
            <a:r>
              <a:rPr lang="de-DE"/>
              <a:t>führe das ggfls. Mehrmals durch</a:t>
            </a:r>
          </a:p>
          <a:p>
            <a:r>
              <a:rPr lang="de-DE"/>
              <a:t>Was übrig bleibt sind die </a:t>
            </a:r>
            <a:r>
              <a:rPr lang="de-DE">
                <a:solidFill>
                  <a:srgbClr val="FF33CC"/>
                </a:solidFill>
              </a:rPr>
              <a:t>praktisch relevanten Minterme</a:t>
            </a:r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Menge der praktisch relevanten Minterme</a:t>
            </a:r>
          </a:p>
        </p:txBody>
      </p:sp>
      <p:sp>
        <p:nvSpPr>
          <p:cNvPr id="275462" name="Line 6"/>
          <p:cNvSpPr>
            <a:spLocks noChangeShapeType="1"/>
          </p:cNvSpPr>
          <p:nvPr/>
        </p:nvSpPr>
        <p:spPr bwMode="auto">
          <a:xfrm>
            <a:off x="3276600" y="3573463"/>
            <a:ext cx="360363" cy="2889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679-13B6-46DC-A724-FA1D1A7FE338}" type="slidenum">
              <a:rPr lang="en-US"/>
              <a:pPr/>
              <a:t>49</a:t>
            </a:fld>
            <a:endParaRPr lang="en-US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Elimination irrelevanter </a:t>
            </a:r>
            <a:br>
              <a:rPr lang="de-DE"/>
            </a:br>
            <a:r>
              <a:rPr lang="de-DE"/>
              <a:t>Prädikate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763000" cy="4171950"/>
          </a:xfrm>
        </p:spPr>
        <p:txBody>
          <a:bodyPr/>
          <a:lstStyle/>
          <a:p>
            <a:r>
              <a:rPr lang="de-DE"/>
              <a:t>Beispiel</a:t>
            </a:r>
          </a:p>
          <a:p>
            <a:pPr lvl="1"/>
            <a:r>
              <a:rPr lang="de-DE"/>
              <a:t>p1: 100&lt;AbtNr&lt;300</a:t>
            </a:r>
          </a:p>
          <a:p>
            <a:pPr lvl="1"/>
            <a:r>
              <a:rPr lang="de-DE"/>
              <a:t>p2: 300&lt;AbtNr&lt;600</a:t>
            </a:r>
          </a:p>
          <a:p>
            <a:pPr lvl="1"/>
            <a:r>
              <a:rPr lang="de-DE"/>
              <a:t>p3: 100&lt;AbtNr&lt;600</a:t>
            </a:r>
          </a:p>
          <a:p>
            <a:r>
              <a:rPr lang="de-DE"/>
              <a:t>Allgemein sollte ein Prädikat p bei der Fragemntierung nur berücksichtigt werden, wenn mindestens eine Anwendung eine </a:t>
            </a:r>
            <a:r>
              <a:rPr lang="de-DE">
                <a:solidFill>
                  <a:srgbClr val="FF33CC"/>
                </a:solidFill>
              </a:rPr>
              <a:t>wesentliche Verbesserung</a:t>
            </a:r>
            <a:r>
              <a:rPr lang="de-DE"/>
              <a:t> der Zugriffskosten „erfährt“. </a:t>
            </a:r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5638800" y="1905000"/>
            <a:ext cx="1905000" cy="2057400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5638800" y="1943100"/>
            <a:ext cx="1905000" cy="533400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/>
              <a:t>p1</a:t>
            </a:r>
          </a:p>
        </p:txBody>
      </p:sp>
      <p:sp>
        <p:nvSpPr>
          <p:cNvPr id="288775" name="Rectangle 7"/>
          <p:cNvSpPr>
            <a:spLocks noChangeArrowheads="1"/>
          </p:cNvSpPr>
          <p:nvPr/>
        </p:nvSpPr>
        <p:spPr bwMode="auto">
          <a:xfrm>
            <a:off x="5638800" y="2514600"/>
            <a:ext cx="1905000" cy="533400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/>
              <a:t>p2</a:t>
            </a:r>
          </a:p>
        </p:txBody>
      </p:sp>
      <p:sp>
        <p:nvSpPr>
          <p:cNvPr id="288776" name="AutoShape 8"/>
          <p:cNvSpPr>
            <a:spLocks/>
          </p:cNvSpPr>
          <p:nvPr/>
        </p:nvSpPr>
        <p:spPr bwMode="auto">
          <a:xfrm>
            <a:off x="7848600" y="1905000"/>
            <a:ext cx="152400" cy="1143000"/>
          </a:xfrm>
          <a:prstGeom prst="rightBrace">
            <a:avLst>
              <a:gd name="adj1" fmla="val 62500"/>
              <a:gd name="adj2" fmla="val 48889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8777" name="Text Box 9"/>
          <p:cNvSpPr txBox="1">
            <a:spLocks noChangeArrowheads="1"/>
          </p:cNvSpPr>
          <p:nvPr/>
        </p:nvSpPr>
        <p:spPr bwMode="auto">
          <a:xfrm>
            <a:off x="8001000" y="2209800"/>
            <a:ext cx="488950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p3</a:t>
            </a:r>
          </a:p>
        </p:txBody>
      </p:sp>
      <p:sp>
        <p:nvSpPr>
          <p:cNvPr id="288778" name="Line 10"/>
          <p:cNvSpPr>
            <a:spLocks noChangeShapeType="1"/>
          </p:cNvSpPr>
          <p:nvPr/>
        </p:nvSpPr>
        <p:spPr bwMode="auto">
          <a:xfrm flipV="1">
            <a:off x="7772400" y="2057400"/>
            <a:ext cx="838200" cy="762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8779" name="AutoShape 11"/>
          <p:cNvSpPr>
            <a:spLocks noChangeArrowheads="1"/>
          </p:cNvSpPr>
          <p:nvPr/>
        </p:nvSpPr>
        <p:spPr bwMode="auto">
          <a:xfrm>
            <a:off x="7224713" y="260350"/>
            <a:ext cx="1766887" cy="1225550"/>
          </a:xfrm>
          <a:prstGeom prst="wedgeRoundRectCallout">
            <a:avLst>
              <a:gd name="adj1" fmla="val 4676"/>
              <a:gd name="adj2" fmla="val 88366"/>
              <a:gd name="adj3" fmla="val 16667"/>
            </a:avLst>
          </a:prstGeom>
          <a:solidFill>
            <a:srgbClr val="FFFFFF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 sz="2000"/>
              <a:t>P3 ergibt</a:t>
            </a:r>
          </a:p>
          <a:p>
            <a:pPr>
              <a:lnSpc>
                <a:spcPct val="80000"/>
              </a:lnSpc>
            </a:pPr>
            <a:r>
              <a:rPr lang="de-DE" sz="2000"/>
              <a:t>keine </a:t>
            </a:r>
          </a:p>
          <a:p>
            <a:pPr>
              <a:lnSpc>
                <a:spcPct val="80000"/>
              </a:lnSpc>
            </a:pPr>
            <a:r>
              <a:rPr lang="de-DE" sz="2000"/>
              <a:t>wesentliche </a:t>
            </a:r>
          </a:p>
          <a:p>
            <a:pPr>
              <a:lnSpc>
                <a:spcPct val="80000"/>
              </a:lnSpc>
            </a:pPr>
            <a:r>
              <a:rPr lang="de-DE" sz="2000"/>
              <a:t>Verbesserung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8" grpId="0" animBg="1"/>
      <p:bldP spid="28877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C907-226B-4FE7-AE9B-1BE46E869881}" type="slidenum">
              <a:rPr lang="en-US"/>
              <a:pPr/>
              <a:t>5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Fragmentierung und</a:t>
            </a:r>
            <a:br>
              <a:rPr lang="de-DE"/>
            </a:br>
            <a:r>
              <a:rPr lang="de-DE"/>
              <a:t>Allokation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685800" y="2133600"/>
            <a:ext cx="1600200" cy="3581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685800" y="2133600"/>
            <a:ext cx="1600200" cy="914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685800" y="3048000"/>
            <a:ext cx="1600200" cy="16002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685800" y="4648200"/>
            <a:ext cx="1600200" cy="10668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1295400" y="1447800"/>
            <a:ext cx="51435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600" b="1"/>
              <a:t>R</a:t>
            </a:r>
            <a:endParaRPr lang="de-DE"/>
          </a:p>
        </p:txBody>
      </p:sp>
      <p:sp>
        <p:nvSpPr>
          <p:cNvPr id="250889" name="Rectangle 9"/>
          <p:cNvSpPr>
            <a:spLocks noChangeArrowheads="1"/>
          </p:cNvSpPr>
          <p:nvPr/>
        </p:nvSpPr>
        <p:spPr bwMode="auto">
          <a:xfrm>
            <a:off x="3657600" y="1371600"/>
            <a:ext cx="1600200" cy="914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</a:t>
            </a:r>
            <a:r>
              <a:rPr lang="de-DE" sz="1800"/>
              <a:t>1</a:t>
            </a:r>
            <a:endParaRPr lang="de-DE"/>
          </a:p>
        </p:txBody>
      </p:sp>
      <p:sp>
        <p:nvSpPr>
          <p:cNvPr id="250890" name="Rectangle 10"/>
          <p:cNvSpPr>
            <a:spLocks noChangeArrowheads="1"/>
          </p:cNvSpPr>
          <p:nvPr/>
        </p:nvSpPr>
        <p:spPr bwMode="auto">
          <a:xfrm>
            <a:off x="3657600" y="3124200"/>
            <a:ext cx="1600200" cy="16002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</a:t>
            </a:r>
            <a:r>
              <a:rPr lang="de-DE" sz="1800"/>
              <a:t>2</a:t>
            </a:r>
            <a:endParaRPr lang="de-DE"/>
          </a:p>
        </p:txBody>
      </p:sp>
      <p:sp>
        <p:nvSpPr>
          <p:cNvPr id="250891" name="Rectangle 11"/>
          <p:cNvSpPr>
            <a:spLocks noChangeArrowheads="1"/>
          </p:cNvSpPr>
          <p:nvPr/>
        </p:nvSpPr>
        <p:spPr bwMode="auto">
          <a:xfrm>
            <a:off x="3657600" y="5029200"/>
            <a:ext cx="1600200" cy="990600"/>
          </a:xfrm>
          <a:prstGeom prst="rect">
            <a:avLst/>
          </a:prstGeom>
          <a:solidFill>
            <a:schemeClr val="bg1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</a:t>
            </a:r>
            <a:r>
              <a:rPr lang="de-DE" sz="1800"/>
              <a:t>3</a:t>
            </a:r>
            <a:endParaRPr lang="de-DE"/>
          </a:p>
        </p:txBody>
      </p:sp>
      <p:sp>
        <p:nvSpPr>
          <p:cNvPr id="250893" name="Rectangle 13"/>
          <p:cNvSpPr>
            <a:spLocks noChangeArrowheads="1"/>
          </p:cNvSpPr>
          <p:nvPr/>
        </p:nvSpPr>
        <p:spPr bwMode="auto">
          <a:xfrm>
            <a:off x="6858000" y="457200"/>
            <a:ext cx="1600200" cy="914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</a:t>
            </a:r>
            <a:r>
              <a:rPr lang="de-DE" sz="1800"/>
              <a:t>11</a:t>
            </a:r>
            <a:endParaRPr lang="de-DE"/>
          </a:p>
        </p:txBody>
      </p:sp>
      <p:sp>
        <p:nvSpPr>
          <p:cNvPr id="250894" name="Rectangle 14"/>
          <p:cNvSpPr>
            <a:spLocks noChangeArrowheads="1"/>
          </p:cNvSpPr>
          <p:nvPr/>
        </p:nvSpPr>
        <p:spPr bwMode="auto">
          <a:xfrm>
            <a:off x="6858000" y="5105400"/>
            <a:ext cx="1600200" cy="8382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</a:t>
            </a:r>
            <a:r>
              <a:rPr lang="de-DE" sz="1800"/>
              <a:t>12</a:t>
            </a:r>
            <a:endParaRPr lang="de-DE"/>
          </a:p>
        </p:txBody>
      </p:sp>
      <p:sp>
        <p:nvSpPr>
          <p:cNvPr id="250896" name="Rectangle 16"/>
          <p:cNvSpPr>
            <a:spLocks noChangeArrowheads="1"/>
          </p:cNvSpPr>
          <p:nvPr/>
        </p:nvSpPr>
        <p:spPr bwMode="auto">
          <a:xfrm>
            <a:off x="6858000" y="1371600"/>
            <a:ext cx="1600200" cy="16002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</a:t>
            </a:r>
            <a:r>
              <a:rPr lang="de-DE" sz="1800"/>
              <a:t>21</a:t>
            </a:r>
            <a:endParaRPr lang="de-DE"/>
          </a:p>
        </p:txBody>
      </p:sp>
      <p:sp>
        <p:nvSpPr>
          <p:cNvPr id="250897" name="Rectangle 17"/>
          <p:cNvSpPr>
            <a:spLocks noChangeArrowheads="1"/>
          </p:cNvSpPr>
          <p:nvPr/>
        </p:nvSpPr>
        <p:spPr bwMode="auto">
          <a:xfrm>
            <a:off x="6858000" y="5943600"/>
            <a:ext cx="16002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</a:t>
            </a:r>
            <a:r>
              <a:rPr lang="de-DE" sz="1800"/>
              <a:t>31</a:t>
            </a:r>
            <a:endParaRPr lang="de-DE"/>
          </a:p>
        </p:txBody>
      </p:sp>
      <p:sp>
        <p:nvSpPr>
          <p:cNvPr id="250899" name="Rectangle 19"/>
          <p:cNvSpPr>
            <a:spLocks noChangeArrowheads="1"/>
          </p:cNvSpPr>
          <p:nvPr/>
        </p:nvSpPr>
        <p:spPr bwMode="auto">
          <a:xfrm>
            <a:off x="6858000" y="3200400"/>
            <a:ext cx="1600200" cy="16002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</a:t>
            </a:r>
            <a:r>
              <a:rPr lang="de-DE" sz="1800"/>
              <a:t>22</a:t>
            </a:r>
            <a:endParaRPr lang="de-DE"/>
          </a:p>
        </p:txBody>
      </p:sp>
      <p:cxnSp>
        <p:nvCxnSpPr>
          <p:cNvPr id="250901" name="AutoShape 21"/>
          <p:cNvCxnSpPr>
            <a:cxnSpLocks noChangeShapeType="1"/>
            <a:stCxn id="250885" idx="3"/>
            <a:endCxn id="250889" idx="1"/>
          </p:cNvCxnSpPr>
          <p:nvPr/>
        </p:nvCxnSpPr>
        <p:spPr bwMode="auto">
          <a:xfrm flipV="1">
            <a:off x="2305050" y="1828800"/>
            <a:ext cx="1333500" cy="76200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0902" name="AutoShape 22"/>
          <p:cNvCxnSpPr>
            <a:cxnSpLocks noChangeShapeType="1"/>
            <a:stCxn id="250886" idx="3"/>
            <a:endCxn id="250890" idx="1"/>
          </p:cNvCxnSpPr>
          <p:nvPr/>
        </p:nvCxnSpPr>
        <p:spPr bwMode="auto">
          <a:xfrm>
            <a:off x="2305050" y="3848100"/>
            <a:ext cx="1333500" cy="7620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0903" name="AutoShape 23"/>
          <p:cNvCxnSpPr>
            <a:cxnSpLocks noChangeShapeType="1"/>
            <a:stCxn id="250887" idx="3"/>
            <a:endCxn id="250891" idx="1"/>
          </p:cNvCxnSpPr>
          <p:nvPr/>
        </p:nvCxnSpPr>
        <p:spPr bwMode="auto">
          <a:xfrm>
            <a:off x="2305050" y="5181600"/>
            <a:ext cx="1333500" cy="34290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50904" name="Text Box 24"/>
          <p:cNvSpPr txBox="1">
            <a:spLocks noChangeArrowheads="1"/>
          </p:cNvSpPr>
          <p:nvPr/>
        </p:nvSpPr>
        <p:spPr bwMode="auto">
          <a:xfrm>
            <a:off x="2667000" y="2362200"/>
            <a:ext cx="671513" cy="26876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chemeClr val="accent1"/>
                </a:solidFill>
              </a:rPr>
              <a:t>Fragmentierung</a:t>
            </a:r>
            <a:endParaRPr lang="de-DE"/>
          </a:p>
        </p:txBody>
      </p:sp>
      <p:cxnSp>
        <p:nvCxnSpPr>
          <p:cNvPr id="250905" name="AutoShape 25"/>
          <p:cNvCxnSpPr>
            <a:cxnSpLocks noChangeShapeType="1"/>
            <a:stCxn id="250889" idx="3"/>
            <a:endCxn id="250893" idx="1"/>
          </p:cNvCxnSpPr>
          <p:nvPr/>
        </p:nvCxnSpPr>
        <p:spPr bwMode="auto">
          <a:xfrm flipV="1">
            <a:off x="5276850" y="914400"/>
            <a:ext cx="1562100" cy="914400"/>
          </a:xfrm>
          <a:prstGeom prst="straightConnector1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250906" name="AutoShape 26"/>
          <p:cNvCxnSpPr>
            <a:cxnSpLocks noChangeShapeType="1"/>
            <a:stCxn id="250889" idx="3"/>
            <a:endCxn id="250894" idx="1"/>
          </p:cNvCxnSpPr>
          <p:nvPr/>
        </p:nvCxnSpPr>
        <p:spPr bwMode="auto">
          <a:xfrm>
            <a:off x="5276850" y="1828800"/>
            <a:ext cx="1562100" cy="3695700"/>
          </a:xfrm>
          <a:prstGeom prst="straightConnector1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250907" name="AutoShape 27"/>
          <p:cNvCxnSpPr>
            <a:cxnSpLocks noChangeShapeType="1"/>
            <a:stCxn id="250890" idx="3"/>
            <a:endCxn id="250896" idx="1"/>
          </p:cNvCxnSpPr>
          <p:nvPr/>
        </p:nvCxnSpPr>
        <p:spPr bwMode="auto">
          <a:xfrm flipV="1">
            <a:off x="5276850" y="2171700"/>
            <a:ext cx="1562100" cy="1752600"/>
          </a:xfrm>
          <a:prstGeom prst="straightConnector1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250908" name="AutoShape 28"/>
          <p:cNvCxnSpPr>
            <a:cxnSpLocks noChangeShapeType="1"/>
            <a:stCxn id="250890" idx="3"/>
            <a:endCxn id="250899" idx="1"/>
          </p:cNvCxnSpPr>
          <p:nvPr/>
        </p:nvCxnSpPr>
        <p:spPr bwMode="auto">
          <a:xfrm>
            <a:off x="5276850" y="3924300"/>
            <a:ext cx="1562100" cy="76200"/>
          </a:xfrm>
          <a:prstGeom prst="straightConnector1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250909" name="AutoShape 29"/>
          <p:cNvCxnSpPr>
            <a:cxnSpLocks noChangeShapeType="1"/>
            <a:stCxn id="250891" idx="3"/>
            <a:endCxn id="250897" idx="1"/>
          </p:cNvCxnSpPr>
          <p:nvPr/>
        </p:nvCxnSpPr>
        <p:spPr bwMode="auto">
          <a:xfrm>
            <a:off x="5276850" y="5524500"/>
            <a:ext cx="1562100" cy="876300"/>
          </a:xfrm>
          <a:prstGeom prst="straightConnector1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sp>
        <p:nvSpPr>
          <p:cNvPr id="250910" name="Text Box 30"/>
          <p:cNvSpPr txBox="1">
            <a:spLocks noChangeArrowheads="1"/>
          </p:cNvSpPr>
          <p:nvPr/>
        </p:nvSpPr>
        <p:spPr bwMode="auto">
          <a:xfrm>
            <a:off x="8502650" y="1038225"/>
            <a:ext cx="549275" cy="13525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Station S1</a:t>
            </a:r>
          </a:p>
        </p:txBody>
      </p:sp>
      <p:sp>
        <p:nvSpPr>
          <p:cNvPr id="250911" name="Text Box 31"/>
          <p:cNvSpPr txBox="1">
            <a:spLocks noChangeArrowheads="1"/>
          </p:cNvSpPr>
          <p:nvPr/>
        </p:nvSpPr>
        <p:spPr bwMode="auto">
          <a:xfrm>
            <a:off x="8502650" y="3276600"/>
            <a:ext cx="549275" cy="13525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Station S2</a:t>
            </a:r>
          </a:p>
        </p:txBody>
      </p:sp>
      <p:sp>
        <p:nvSpPr>
          <p:cNvPr id="250912" name="Text Box 32"/>
          <p:cNvSpPr txBox="1">
            <a:spLocks noChangeArrowheads="1"/>
          </p:cNvSpPr>
          <p:nvPr/>
        </p:nvSpPr>
        <p:spPr bwMode="auto">
          <a:xfrm>
            <a:off x="8502650" y="5334000"/>
            <a:ext cx="549275" cy="13525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Station S3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BB12-CB1F-4D8D-B37E-FC65017EBD21}" type="slidenum">
              <a:rPr lang="en-US"/>
              <a:pPr/>
              <a:t>50</a:t>
            </a:fld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686800" cy="4171950"/>
          </a:xfrm>
        </p:spPr>
        <p:txBody>
          <a:bodyPr/>
          <a:lstStyle/>
          <a:p>
            <a:r>
              <a:rPr lang="de-DE"/>
              <a:t>... ist gegeben wenn</a:t>
            </a:r>
          </a:p>
          <a:p>
            <a:endParaRPr lang="de-DE"/>
          </a:p>
          <a:p>
            <a:endParaRPr lang="de-DE"/>
          </a:p>
          <a:p>
            <a:pPr lvl="1"/>
            <a:r>
              <a:rPr lang="de-DE"/>
              <a:t>Rp bzw. Rp- sind die durch p bzw p- definierten Fragmente von R</a:t>
            </a:r>
          </a:p>
          <a:p>
            <a:pPr lvl="1"/>
            <a:r>
              <a:rPr lang="de-DE"/>
              <a:t>access(Rp): erwartete Anzahl der Zugriffe auf Rp</a:t>
            </a:r>
          </a:p>
          <a:p>
            <a:pPr lvl="1"/>
            <a:r>
              <a:rPr lang="de-DE"/>
              <a:t> card(Rp): Kardinalität des Fragments Rp</a:t>
            </a:r>
          </a:p>
          <a:p>
            <a:endParaRPr lang="de-DE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</p:spPr>
        <p:txBody>
          <a:bodyPr/>
          <a:lstStyle/>
          <a:p>
            <a:r>
              <a:rPr lang="de-DE"/>
              <a:t>Wesentliche Verbesserung ...</a:t>
            </a:r>
          </a:p>
        </p:txBody>
      </p:sp>
      <p:graphicFrame>
        <p:nvGraphicFramePr>
          <p:cNvPr id="407552" name="Object 0"/>
          <p:cNvGraphicFramePr>
            <a:graphicFrameLocks noChangeAspect="1"/>
          </p:cNvGraphicFramePr>
          <p:nvPr/>
        </p:nvGraphicFramePr>
        <p:xfrm>
          <a:off x="1905000" y="2590800"/>
          <a:ext cx="4584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56" name="Formel" r:id="rId4" imgW="4584600" imgH="1066680" progId="Equation.3">
                  <p:embed/>
                </p:oleObj>
              </mc:Choice>
              <mc:Fallback>
                <p:oleObj name="Formel" r:id="rId4" imgW="4584600" imgH="1066680" progId="Equation.3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90800"/>
                        <a:ext cx="45847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8269-5A03-4AC4-A702-A8C9A1B4772A}" type="slidenum">
              <a:rPr lang="en-US"/>
              <a:pPr/>
              <a:t>51</a:t>
            </a:fld>
            <a:endParaRPr lang="en-US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de-DE"/>
              <a:t>Beispiel eines Prädikates mit wesentlicher Verbesserung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/>
              <a:t>300 Zugriffe pro Woche auf ANGEST</a:t>
            </a:r>
          </a:p>
          <a:p>
            <a:r>
              <a:rPr lang="de-DE" sz="2400"/>
              <a:t>Davon 100 mit Prädikat p=„AbtNr = 4711“</a:t>
            </a:r>
          </a:p>
          <a:p>
            <a:r>
              <a:rPr lang="de-DE" sz="2400"/>
              <a:t>dadurch werden 50 von 10.000 Tupel selektiert</a:t>
            </a:r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r>
              <a:rPr lang="de-DE" sz="2400"/>
              <a:t>Also ist p ein für die Partitionierung relevantes Prädikat</a:t>
            </a:r>
          </a:p>
          <a:p>
            <a:r>
              <a:rPr lang="de-DE" sz="2400"/>
              <a:t>Alle irrelevanten Prädikate sollten eliminiert werden</a:t>
            </a:r>
          </a:p>
          <a:p>
            <a:endParaRPr lang="de-DE" sz="2400"/>
          </a:p>
        </p:txBody>
      </p:sp>
      <p:graphicFrame>
        <p:nvGraphicFramePr>
          <p:cNvPr id="408576" name="Object 0"/>
          <p:cNvGraphicFramePr>
            <a:graphicFrameLocks noChangeAspect="1"/>
          </p:cNvGraphicFramePr>
          <p:nvPr/>
        </p:nvGraphicFramePr>
        <p:xfrm>
          <a:off x="611560" y="2924944"/>
          <a:ext cx="81422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80" name="Formel" r:id="rId4" imgW="8140680" imgH="1066680" progId="Equation.3">
                  <p:embed/>
                </p:oleObj>
              </mc:Choice>
              <mc:Fallback>
                <p:oleObj name="Formel" r:id="rId4" imgW="8140680" imgH="1066680" progId="Equation.3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924944"/>
                        <a:ext cx="814228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F4C6-1B42-4961-BF59-CC11DDA1A9CE}" type="slidenum">
              <a:rPr lang="en-US"/>
              <a:pPr/>
              <a:t>52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Fragwürdige Formel </a:t>
            </a:r>
            <a:br>
              <a:rPr lang="de-DE"/>
            </a:br>
            <a:r>
              <a:rPr lang="de-DE"/>
              <a:t>acc(...) / card(...)  ???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331200" cy="5257800"/>
          </a:xfrm>
        </p:spPr>
        <p:txBody>
          <a:bodyPr/>
          <a:lstStyle/>
          <a:p>
            <a:r>
              <a:rPr lang="de-DE" sz="2400"/>
              <a:t>Der „Wert“ der obigen Formel wurde in Frage gestellt --- zu Recht!</a:t>
            </a:r>
          </a:p>
          <a:p>
            <a:r>
              <a:rPr lang="de-DE" sz="2400"/>
              <a:t>Ceri und Pelagatti definieren die Relevanz eines Prädikats pi bezogen auf eine Menge von Prädikaten P wie folgt:</a:t>
            </a:r>
          </a:p>
          <a:p>
            <a:pPr lvl="1"/>
            <a:r>
              <a:rPr lang="de-DE" sz="2000"/>
              <a:t>es gibt mindestens zwei Minterme </a:t>
            </a:r>
          </a:p>
          <a:p>
            <a:pPr lvl="2"/>
            <a:r>
              <a:rPr lang="de-DE" sz="1800"/>
              <a:t>m1 = p1*</a:t>
            </a:r>
            <a:r>
              <a:rPr lang="de-DE" sz="1800">
                <a:sym typeface="Symbol" pitchFamily="18" charset="2"/>
              </a:rPr>
              <a:t> ...  pi  ... Pn* </a:t>
            </a:r>
            <a:r>
              <a:rPr lang="de-DE" sz="1800"/>
              <a:t>und </a:t>
            </a:r>
          </a:p>
          <a:p>
            <a:pPr lvl="2"/>
            <a:r>
              <a:rPr lang="de-DE" sz="1800"/>
              <a:t>m2 = p1*</a:t>
            </a:r>
            <a:r>
              <a:rPr lang="de-DE" sz="1800">
                <a:sym typeface="Symbol" pitchFamily="18" charset="2"/>
              </a:rPr>
              <a:t> ...  pi-  ... pn* </a:t>
            </a:r>
            <a:endParaRPr lang="de-DE" sz="1800"/>
          </a:p>
          <a:p>
            <a:pPr lvl="1"/>
            <a:r>
              <a:rPr lang="de-DE" sz="2000"/>
              <a:t>aus M(P), die sich </a:t>
            </a:r>
            <a:r>
              <a:rPr lang="de-DE" sz="2000" b="1"/>
              <a:t>nur</a:t>
            </a:r>
            <a:r>
              <a:rPr lang="de-DE" sz="2000"/>
              <a:t> in pi unterscheiden (also einmal pi und einmal ¬pi enthalten, bzw pi+ und pi-)</a:t>
            </a:r>
          </a:p>
          <a:p>
            <a:pPr lvl="1"/>
            <a:r>
              <a:rPr lang="de-DE" sz="2000"/>
              <a:t>die resultierenden Fragmente </a:t>
            </a:r>
            <a:r>
              <a:rPr lang="de-DE" sz="2000">
                <a:sym typeface="Symbol" pitchFamily="18" charset="2"/>
              </a:rPr>
              <a:t></a:t>
            </a:r>
            <a:r>
              <a:rPr lang="de-DE" sz="2000" baseline="-25000">
                <a:sym typeface="Symbol" pitchFamily="18" charset="2"/>
              </a:rPr>
              <a:t>m1</a:t>
            </a:r>
            <a:r>
              <a:rPr lang="de-DE" sz="2000">
                <a:sym typeface="Symbol" pitchFamily="18" charset="2"/>
              </a:rPr>
              <a:t>(R) und </a:t>
            </a:r>
            <a:r>
              <a:rPr lang="de-DE" sz="2000" baseline="-25000">
                <a:sym typeface="Symbol" pitchFamily="18" charset="2"/>
              </a:rPr>
              <a:t>m2</a:t>
            </a:r>
            <a:r>
              <a:rPr lang="de-DE" sz="2000">
                <a:sym typeface="Symbol" pitchFamily="18" charset="2"/>
              </a:rPr>
              <a:t>(R) werden von mindestens einer Anwendung unterschiedlich referenziert</a:t>
            </a:r>
          </a:p>
          <a:p>
            <a:r>
              <a:rPr lang="de-DE" sz="2400">
                <a:sym typeface="Symbol" pitchFamily="18" charset="2"/>
              </a:rPr>
              <a:t>Es wird also nur die Zugriffsfrequenz  acc einer bestimmten Anwendung „zu Rate“ gezogen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A102-5B1F-48CC-807C-0FEC26E760F6}" type="slidenum">
              <a:rPr lang="en-US"/>
              <a:pPr/>
              <a:t>53</a:t>
            </a:fld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Illustration</a:t>
            </a:r>
          </a:p>
        </p:txBody>
      </p:sp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2743200" y="1828800"/>
            <a:ext cx="2819400" cy="449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3921125" y="1371600"/>
            <a:ext cx="3873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R</a:t>
            </a:r>
          </a:p>
        </p:txBody>
      </p:sp>
      <p:sp>
        <p:nvSpPr>
          <p:cNvPr id="354309" name="Line 5"/>
          <p:cNvSpPr>
            <a:spLocks noChangeShapeType="1"/>
          </p:cNvSpPr>
          <p:nvPr/>
        </p:nvSpPr>
        <p:spPr bwMode="auto">
          <a:xfrm>
            <a:off x="2743200" y="3352800"/>
            <a:ext cx="2819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2133600" y="2362200"/>
            <a:ext cx="4889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0000FF"/>
                </a:solidFill>
              </a:rPr>
              <a:t>p1</a:t>
            </a:r>
            <a:endParaRPr lang="de-DE"/>
          </a:p>
        </p:txBody>
      </p:sp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5715000" y="5562600"/>
            <a:ext cx="736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33CC33"/>
                </a:solidFill>
              </a:rPr>
              <a:t>¬ p2</a:t>
            </a:r>
            <a:endParaRPr lang="de-DE"/>
          </a:p>
        </p:txBody>
      </p:sp>
      <p:sp>
        <p:nvSpPr>
          <p:cNvPr id="354312" name="Line 8"/>
          <p:cNvSpPr>
            <a:spLocks noChangeShapeType="1"/>
          </p:cNvSpPr>
          <p:nvPr/>
        </p:nvSpPr>
        <p:spPr bwMode="auto">
          <a:xfrm>
            <a:off x="2743200" y="2514600"/>
            <a:ext cx="2819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4313" name="Text Box 9"/>
          <p:cNvSpPr txBox="1">
            <a:spLocks noChangeArrowheads="1"/>
          </p:cNvSpPr>
          <p:nvPr/>
        </p:nvSpPr>
        <p:spPr bwMode="auto">
          <a:xfrm>
            <a:off x="1828800" y="4724400"/>
            <a:ext cx="736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0000FF"/>
                </a:solidFill>
              </a:rPr>
              <a:t>¬ p1</a:t>
            </a:r>
            <a:endParaRPr lang="de-DE"/>
          </a:p>
        </p:txBody>
      </p:sp>
      <p:sp>
        <p:nvSpPr>
          <p:cNvPr id="354314" name="Line 10"/>
          <p:cNvSpPr>
            <a:spLocks noChangeShapeType="1"/>
          </p:cNvSpPr>
          <p:nvPr/>
        </p:nvSpPr>
        <p:spPr bwMode="auto">
          <a:xfrm>
            <a:off x="2743200" y="5334000"/>
            <a:ext cx="2819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1F7B-A26B-4450-A404-416F719F332C}" type="slidenum">
              <a:rPr lang="en-US"/>
              <a:pPr/>
              <a:t>54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Illustration</a:t>
            </a:r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2743200" y="1828800"/>
            <a:ext cx="2819400" cy="449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3887788" y="1311275"/>
            <a:ext cx="455612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200"/>
              <a:t>R</a:t>
            </a:r>
          </a:p>
        </p:txBody>
      </p:sp>
      <p:sp>
        <p:nvSpPr>
          <p:cNvPr id="355333" name="Line 5"/>
          <p:cNvSpPr>
            <a:spLocks noChangeShapeType="1"/>
          </p:cNvSpPr>
          <p:nvPr/>
        </p:nvSpPr>
        <p:spPr bwMode="auto">
          <a:xfrm>
            <a:off x="2743200" y="3352800"/>
            <a:ext cx="2819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5334" name="Text Box 6"/>
          <p:cNvSpPr txBox="1">
            <a:spLocks noChangeArrowheads="1"/>
          </p:cNvSpPr>
          <p:nvPr/>
        </p:nvSpPr>
        <p:spPr bwMode="auto">
          <a:xfrm>
            <a:off x="2133600" y="2362200"/>
            <a:ext cx="4889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0000FF"/>
                </a:solidFill>
              </a:rPr>
              <a:t>p1</a:t>
            </a:r>
            <a:endParaRPr lang="de-DE"/>
          </a:p>
        </p:txBody>
      </p:sp>
      <p:sp>
        <p:nvSpPr>
          <p:cNvPr id="355335" name="Text Box 7"/>
          <p:cNvSpPr txBox="1">
            <a:spLocks noChangeArrowheads="1"/>
          </p:cNvSpPr>
          <p:nvPr/>
        </p:nvSpPr>
        <p:spPr bwMode="auto">
          <a:xfrm>
            <a:off x="1981200" y="5638800"/>
            <a:ext cx="736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33CC33"/>
                </a:solidFill>
              </a:rPr>
              <a:t>¬ p2</a:t>
            </a:r>
            <a:endParaRPr lang="de-DE"/>
          </a:p>
        </p:txBody>
      </p:sp>
      <p:sp>
        <p:nvSpPr>
          <p:cNvPr id="355336" name="Line 8"/>
          <p:cNvSpPr>
            <a:spLocks noChangeShapeType="1"/>
          </p:cNvSpPr>
          <p:nvPr/>
        </p:nvSpPr>
        <p:spPr bwMode="auto">
          <a:xfrm>
            <a:off x="2743200" y="2514600"/>
            <a:ext cx="2819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5337" name="Text Box 9"/>
          <p:cNvSpPr txBox="1">
            <a:spLocks noChangeArrowheads="1"/>
          </p:cNvSpPr>
          <p:nvPr/>
        </p:nvSpPr>
        <p:spPr bwMode="auto">
          <a:xfrm>
            <a:off x="1828800" y="4724400"/>
            <a:ext cx="736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0000FF"/>
                </a:solidFill>
              </a:rPr>
              <a:t>¬ p1</a:t>
            </a:r>
            <a:endParaRPr lang="de-DE"/>
          </a:p>
        </p:txBody>
      </p:sp>
      <p:sp>
        <p:nvSpPr>
          <p:cNvPr id="355338" name="Line 10"/>
          <p:cNvSpPr>
            <a:spLocks noChangeShapeType="1"/>
          </p:cNvSpPr>
          <p:nvPr/>
        </p:nvSpPr>
        <p:spPr bwMode="auto">
          <a:xfrm>
            <a:off x="2743200" y="5334000"/>
            <a:ext cx="2819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5339" name="Text Box 11"/>
          <p:cNvSpPr txBox="1">
            <a:spLocks noChangeArrowheads="1"/>
          </p:cNvSpPr>
          <p:nvPr/>
        </p:nvSpPr>
        <p:spPr bwMode="auto">
          <a:xfrm>
            <a:off x="4495800" y="2133600"/>
            <a:ext cx="736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chemeClr val="accent1"/>
                </a:solidFill>
              </a:rPr>
              <a:t>¬ p3</a:t>
            </a:r>
          </a:p>
        </p:txBody>
      </p:sp>
      <p:sp>
        <p:nvSpPr>
          <p:cNvPr id="355340" name="Text Box 12"/>
          <p:cNvSpPr txBox="1">
            <a:spLocks noChangeArrowheads="1"/>
          </p:cNvSpPr>
          <p:nvPr/>
        </p:nvSpPr>
        <p:spPr bwMode="auto">
          <a:xfrm>
            <a:off x="2209800" y="1905000"/>
            <a:ext cx="4889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33CC33"/>
                </a:solidFill>
              </a:rPr>
              <a:t>p2</a:t>
            </a:r>
            <a:endParaRPr lang="de-DE"/>
          </a:p>
        </p:txBody>
      </p:sp>
      <p:sp>
        <p:nvSpPr>
          <p:cNvPr id="355341" name="Text Box 13"/>
          <p:cNvSpPr txBox="1">
            <a:spLocks noChangeArrowheads="1"/>
          </p:cNvSpPr>
          <p:nvPr/>
        </p:nvSpPr>
        <p:spPr bwMode="auto">
          <a:xfrm>
            <a:off x="2209800" y="3962400"/>
            <a:ext cx="4889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33CC33"/>
                </a:solidFill>
              </a:rPr>
              <a:t>p2</a:t>
            </a:r>
            <a:endParaRPr lang="de-DE"/>
          </a:p>
        </p:txBody>
      </p:sp>
      <p:sp>
        <p:nvSpPr>
          <p:cNvPr id="355343" name="Line 15"/>
          <p:cNvSpPr>
            <a:spLocks noChangeShapeType="1"/>
          </p:cNvSpPr>
          <p:nvPr/>
        </p:nvSpPr>
        <p:spPr bwMode="auto">
          <a:xfrm>
            <a:off x="2743200" y="2133600"/>
            <a:ext cx="28194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5344" name="Line 16"/>
          <p:cNvSpPr>
            <a:spLocks noChangeShapeType="1"/>
          </p:cNvSpPr>
          <p:nvPr/>
        </p:nvSpPr>
        <p:spPr bwMode="auto">
          <a:xfrm>
            <a:off x="2743200" y="2895600"/>
            <a:ext cx="28194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5345" name="Line 17"/>
          <p:cNvSpPr>
            <a:spLocks noChangeShapeType="1"/>
          </p:cNvSpPr>
          <p:nvPr/>
        </p:nvSpPr>
        <p:spPr bwMode="auto">
          <a:xfrm>
            <a:off x="2743200" y="4724400"/>
            <a:ext cx="28194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5346" name="Line 18"/>
          <p:cNvSpPr>
            <a:spLocks noChangeShapeType="1"/>
          </p:cNvSpPr>
          <p:nvPr/>
        </p:nvSpPr>
        <p:spPr bwMode="auto">
          <a:xfrm>
            <a:off x="2743200" y="5867400"/>
            <a:ext cx="28194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5347" name="Text Box 19"/>
          <p:cNvSpPr txBox="1">
            <a:spLocks noChangeArrowheads="1"/>
          </p:cNvSpPr>
          <p:nvPr/>
        </p:nvSpPr>
        <p:spPr bwMode="auto">
          <a:xfrm>
            <a:off x="4800600" y="1752600"/>
            <a:ext cx="4889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chemeClr val="accent1"/>
                </a:solidFill>
              </a:rPr>
              <a:t>p3</a:t>
            </a:r>
            <a:endParaRPr lang="de-DE"/>
          </a:p>
        </p:txBody>
      </p:sp>
      <p:sp>
        <p:nvSpPr>
          <p:cNvPr id="355348" name="Text Box 20"/>
          <p:cNvSpPr txBox="1">
            <a:spLocks noChangeArrowheads="1"/>
          </p:cNvSpPr>
          <p:nvPr/>
        </p:nvSpPr>
        <p:spPr bwMode="auto">
          <a:xfrm>
            <a:off x="1905000" y="2895600"/>
            <a:ext cx="736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33CC33"/>
                </a:solidFill>
              </a:rPr>
              <a:t>¬ p2</a:t>
            </a:r>
            <a:endParaRPr lang="de-DE"/>
          </a:p>
        </p:txBody>
      </p:sp>
      <p:sp>
        <p:nvSpPr>
          <p:cNvPr id="355349" name="Oval 21"/>
          <p:cNvSpPr>
            <a:spLocks noChangeArrowheads="1"/>
          </p:cNvSpPr>
          <p:nvPr/>
        </p:nvSpPr>
        <p:spPr bwMode="auto">
          <a:xfrm>
            <a:off x="6705600" y="1981200"/>
            <a:ext cx="1752600" cy="685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Anw.</a:t>
            </a:r>
          </a:p>
        </p:txBody>
      </p:sp>
      <p:sp>
        <p:nvSpPr>
          <p:cNvPr id="355350" name="Line 22"/>
          <p:cNvSpPr>
            <a:spLocks noChangeShapeType="1"/>
          </p:cNvSpPr>
          <p:nvPr/>
        </p:nvSpPr>
        <p:spPr bwMode="auto">
          <a:xfrm flipH="1" flipV="1">
            <a:off x="5562600" y="1981200"/>
            <a:ext cx="1143000" cy="228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5351" name="Line 23"/>
          <p:cNvSpPr>
            <a:spLocks noChangeShapeType="1"/>
          </p:cNvSpPr>
          <p:nvPr/>
        </p:nvSpPr>
        <p:spPr bwMode="auto">
          <a:xfrm flipH="1" flipV="1">
            <a:off x="5410200" y="2362200"/>
            <a:ext cx="1295400" cy="76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5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5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9" grpId="0" autoUpdateAnimBg="0"/>
      <p:bldP spid="355343" grpId="0" animBg="1"/>
      <p:bldP spid="355344" grpId="0" animBg="1"/>
      <p:bldP spid="355345" grpId="0" animBg="1"/>
      <p:bldP spid="355346" grpId="0" animBg="1"/>
      <p:bldP spid="355347" grpId="0" autoUpdateAnimBg="0"/>
      <p:bldP spid="355349" grpId="0" animBg="1" autoUpdateAnimBg="0"/>
      <p:bldP spid="355350" grpId="0" animBg="1"/>
      <p:bldP spid="35535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6C4F-AB2E-4929-9243-D3348DE7927E}" type="slidenum">
              <a:rPr lang="en-US"/>
              <a:pPr/>
              <a:t>55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10744200" cy="731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31076" name="AutoShape 4"/>
          <p:cNvSpPr>
            <a:spLocks noChangeArrowheads="1"/>
          </p:cNvSpPr>
          <p:nvPr/>
        </p:nvSpPr>
        <p:spPr bwMode="auto">
          <a:xfrm>
            <a:off x="5562600" y="838200"/>
            <a:ext cx="2665413" cy="1012825"/>
          </a:xfrm>
          <a:prstGeom prst="cloudCallout">
            <a:avLst>
              <a:gd name="adj1" fmla="val -107477"/>
              <a:gd name="adj2" fmla="val -58935"/>
            </a:avLst>
          </a:prstGeom>
          <a:solidFill>
            <a:srgbClr val="FFFFFF"/>
          </a:solidFill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1800"/>
              <a:t>Resultierende</a:t>
            </a:r>
          </a:p>
          <a:p>
            <a:r>
              <a:rPr lang="de-DE" sz="1800"/>
              <a:t>Fragmentierung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39FF-F13B-4AD7-AACE-369E75ADCD0C}" type="slidenum">
              <a:rPr lang="en-US"/>
              <a:pPr/>
              <a:t>56</a:t>
            </a:fld>
            <a:endParaRPr 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Beispiel-Rechnung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13200" cy="4171950"/>
          </a:xfrm>
        </p:spPr>
        <p:txBody>
          <a:bodyPr/>
          <a:lstStyle/>
          <a:p>
            <a:r>
              <a:rPr lang="de-DE" sz="2400"/>
              <a:t>Drei separate Bereiche</a:t>
            </a:r>
          </a:p>
          <a:p>
            <a:pPr lvl="1"/>
            <a:r>
              <a:rPr lang="de-DE" sz="2000"/>
              <a:t>p1: Bereich =„LKW“</a:t>
            </a:r>
          </a:p>
          <a:p>
            <a:pPr lvl="1"/>
            <a:r>
              <a:rPr lang="de-DE" sz="2000"/>
              <a:t>p2</a:t>
            </a:r>
            <a:r>
              <a:rPr lang="de-DE"/>
              <a:t>: Bereich =„ </a:t>
            </a:r>
            <a:r>
              <a:rPr lang="de-DE" sz="2000"/>
              <a:t>PKW</a:t>
            </a:r>
            <a:r>
              <a:rPr lang="de-DE"/>
              <a:t>“</a:t>
            </a:r>
          </a:p>
          <a:p>
            <a:pPr lvl="1"/>
            <a:r>
              <a:rPr lang="de-DE"/>
              <a:t>p</a:t>
            </a:r>
            <a:r>
              <a:rPr lang="de-DE" sz="2000"/>
              <a:t>3</a:t>
            </a:r>
            <a:r>
              <a:rPr lang="de-DE"/>
              <a:t>: Bereich =„ </a:t>
            </a:r>
            <a:r>
              <a:rPr lang="de-DE" sz="2000"/>
              <a:t>Funk</a:t>
            </a:r>
            <a:r>
              <a:rPr lang="de-DE"/>
              <a:t>“</a:t>
            </a:r>
          </a:p>
          <a:p>
            <a:r>
              <a:rPr lang="de-DE"/>
              <a:t>Verwaltung gemäß des Budget</a:t>
            </a:r>
          </a:p>
          <a:p>
            <a:pPr lvl="1"/>
            <a:r>
              <a:rPr lang="de-DE"/>
              <a:t>p</a:t>
            </a:r>
            <a:r>
              <a:rPr lang="de-DE" sz="2000"/>
              <a:t>4</a:t>
            </a:r>
            <a:r>
              <a:rPr lang="de-DE"/>
              <a:t>: </a:t>
            </a:r>
            <a:r>
              <a:rPr lang="de-DE" sz="2000"/>
              <a:t>Budget &lt; 100.000</a:t>
            </a:r>
            <a:endParaRPr lang="de-DE"/>
          </a:p>
          <a:p>
            <a:pPr lvl="1"/>
            <a:r>
              <a:rPr lang="de-DE"/>
              <a:t>p</a:t>
            </a:r>
            <a:r>
              <a:rPr lang="de-DE" sz="2000"/>
              <a:t>5</a:t>
            </a:r>
            <a:r>
              <a:rPr lang="de-DE"/>
              <a:t>:</a:t>
            </a:r>
            <a:r>
              <a:rPr lang="de-DE" sz="2000"/>
              <a:t> Budget &gt;= 100.000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013200" cy="4953000"/>
          </a:xfrm>
        </p:spPr>
        <p:txBody>
          <a:bodyPr/>
          <a:lstStyle/>
          <a:p>
            <a:r>
              <a:rPr lang="de-DE" sz="2000"/>
              <a:t>m1: </a:t>
            </a:r>
            <a:r>
              <a:rPr lang="de-DE" sz="2400"/>
              <a:t>Bereich =„LKW“ </a:t>
            </a:r>
            <a:r>
              <a:rPr lang="de-DE" sz="2400" b="1"/>
              <a:t>and     </a:t>
            </a:r>
            <a:r>
              <a:rPr lang="de-DE" sz="2400"/>
              <a:t>Budget &lt; 100.000</a:t>
            </a:r>
            <a:r>
              <a:rPr lang="de-DE" sz="2000"/>
              <a:t> </a:t>
            </a:r>
          </a:p>
          <a:p>
            <a:pPr algn="ctr"/>
            <a:r>
              <a:rPr lang="de-DE" sz="2000"/>
              <a:t>m2: </a:t>
            </a:r>
            <a:r>
              <a:rPr lang="de-DE" sz="2400"/>
              <a:t>Bereich =„LKW“ </a:t>
            </a:r>
            <a:r>
              <a:rPr lang="de-DE" sz="2400" b="1"/>
              <a:t>and </a:t>
            </a:r>
            <a:r>
              <a:rPr lang="de-DE" sz="2400"/>
              <a:t>Budget &gt;= 100.000</a:t>
            </a:r>
            <a:r>
              <a:rPr lang="de-DE" sz="2000"/>
              <a:t> </a:t>
            </a:r>
          </a:p>
          <a:p>
            <a:pPr algn="ctr"/>
            <a:r>
              <a:rPr lang="de-DE" sz="2000"/>
              <a:t>m3: </a:t>
            </a:r>
            <a:r>
              <a:rPr lang="de-DE" sz="2400"/>
              <a:t>Bereich =„PKW“ </a:t>
            </a:r>
            <a:r>
              <a:rPr lang="de-DE" sz="2400" b="1"/>
              <a:t>and </a:t>
            </a:r>
            <a:r>
              <a:rPr lang="de-DE" sz="2400"/>
              <a:t>Budget &lt; 100.000</a:t>
            </a:r>
            <a:r>
              <a:rPr lang="de-DE" sz="2000"/>
              <a:t> </a:t>
            </a:r>
          </a:p>
          <a:p>
            <a:pPr algn="ctr"/>
            <a:r>
              <a:rPr lang="de-DE" sz="2000"/>
              <a:t>m4: </a:t>
            </a:r>
            <a:r>
              <a:rPr lang="de-DE" sz="2400"/>
              <a:t>Bereich =„PKW“ </a:t>
            </a:r>
            <a:r>
              <a:rPr lang="de-DE" sz="2400" b="1"/>
              <a:t>and </a:t>
            </a:r>
            <a:r>
              <a:rPr lang="de-DE" sz="2400"/>
              <a:t>Budget &gt;= 100.000</a:t>
            </a:r>
            <a:r>
              <a:rPr lang="de-DE" sz="2000"/>
              <a:t> </a:t>
            </a:r>
          </a:p>
          <a:p>
            <a:pPr algn="ctr"/>
            <a:r>
              <a:rPr lang="de-DE" sz="2000"/>
              <a:t>m5: </a:t>
            </a:r>
            <a:r>
              <a:rPr lang="de-DE" sz="2400"/>
              <a:t>Bereich =„ Funk“ </a:t>
            </a:r>
            <a:r>
              <a:rPr lang="de-DE" sz="2400" b="1"/>
              <a:t>and </a:t>
            </a:r>
            <a:r>
              <a:rPr lang="de-DE" sz="2400"/>
              <a:t>Budget &lt; 100.000</a:t>
            </a:r>
            <a:r>
              <a:rPr lang="de-DE" sz="2000"/>
              <a:t> </a:t>
            </a:r>
          </a:p>
          <a:p>
            <a:pPr algn="ctr"/>
            <a:r>
              <a:rPr lang="de-DE" sz="2000"/>
              <a:t>m6: </a:t>
            </a:r>
            <a:r>
              <a:rPr lang="de-DE" sz="2400"/>
              <a:t>Bereich =„ Funk“ </a:t>
            </a:r>
            <a:r>
              <a:rPr lang="de-DE" sz="2400" b="1"/>
              <a:t>and </a:t>
            </a:r>
            <a:r>
              <a:rPr lang="de-DE" sz="2400"/>
              <a:t>Budget &gt;= 100.000</a:t>
            </a:r>
            <a:r>
              <a:rPr lang="de-DE" sz="2000"/>
              <a:t> </a:t>
            </a:r>
          </a:p>
          <a:p>
            <a:endParaRPr lang="de-DE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C21D-5626-4AB2-A2C9-52B53A9795FD}" type="slidenum">
              <a:rPr lang="en-US"/>
              <a:pPr/>
              <a:t>57</a:t>
            </a:fld>
            <a:endParaRPr lang="en-US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1143000"/>
          </a:xfrm>
        </p:spPr>
        <p:txBody>
          <a:bodyPr/>
          <a:lstStyle/>
          <a:p>
            <a:r>
              <a:rPr lang="de-DE"/>
              <a:t>Bestimmung einer guten abgeleiteten Partitionierung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R --- S : Wenn sehr oft ein Join zwischen R und S auszuführen ist, mit einer vorangehenden Selektion auf R</a:t>
            </a:r>
          </a:p>
          <a:p>
            <a:r>
              <a:rPr lang="de-DE"/>
              <a:t>Partitioniere zunächst R -- gemäß den Selektionsprädikaten</a:t>
            </a:r>
          </a:p>
          <a:p>
            <a:r>
              <a:rPr lang="de-DE"/>
              <a:t>Danach bestimmt man die abgeleiteten Partitionen von 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BF8-DB71-46F1-9F11-55F73A1EADB1}" type="slidenum">
              <a:rPr lang="en-US"/>
              <a:pPr/>
              <a:t>58</a:t>
            </a:fld>
            <a:endParaRPr lang="en-US"/>
          </a:p>
        </p:txBody>
      </p:sp>
      <p:sp>
        <p:nvSpPr>
          <p:cNvPr id="294916" name="AutoShape 4"/>
          <p:cNvSpPr>
            <a:spLocks noChangeArrowheads="1"/>
          </p:cNvSpPr>
          <p:nvPr/>
        </p:nvSpPr>
        <p:spPr bwMode="auto">
          <a:xfrm>
            <a:off x="4419600" y="3048000"/>
            <a:ext cx="4545013" cy="2514600"/>
          </a:xfrm>
          <a:prstGeom prst="cloudCallout">
            <a:avLst>
              <a:gd name="adj1" fmla="val -66593"/>
              <a:gd name="adj2" fmla="val -29546"/>
            </a:avLst>
          </a:prstGeom>
          <a:solidFill>
            <a:srgbClr val="FFFFFF"/>
          </a:solidFill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de-DE" sz="2000"/>
              <a:t>Beispielsweise würde</a:t>
            </a:r>
          </a:p>
          <a:p>
            <a:r>
              <a:rPr lang="de-DE" sz="2000"/>
              <a:t>man aus einer ANGEST-Rel. die Verwaltungsdaten (Gehalt, Steuerklasse)</a:t>
            </a:r>
          </a:p>
          <a:p>
            <a:r>
              <a:rPr lang="de-DE" sz="2000"/>
              <a:t>von Archivdaten (Lebenslauf, Paßbild, etc.)</a:t>
            </a:r>
          </a:p>
          <a:p>
            <a:r>
              <a:rPr lang="de-DE" sz="2000"/>
              <a:t>abspalten</a:t>
            </a: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Bestimmung von vertikalen Partitionen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78800" cy="4171950"/>
          </a:xfrm>
        </p:spPr>
        <p:txBody>
          <a:bodyPr/>
          <a:lstStyle/>
          <a:p>
            <a:r>
              <a:rPr lang="de-DE"/>
              <a:t>R: {[K,A1,A2,....,An]}</a:t>
            </a:r>
          </a:p>
          <a:p>
            <a:r>
              <a:rPr lang="de-DE"/>
              <a:t>Bestimme die Fragmente bezüglich einer guten Ballung (Clustering)</a:t>
            </a:r>
          </a:p>
          <a:p>
            <a:pPr lvl="1"/>
            <a:r>
              <a:rPr lang="de-DE"/>
              <a:t>R1:{[K,Ai1,Ai2,...]}</a:t>
            </a:r>
          </a:p>
          <a:p>
            <a:pPr lvl="1"/>
            <a:r>
              <a:rPr lang="de-DE"/>
              <a:t>R2:{[K,Aj1,Aj2,...]}</a:t>
            </a:r>
          </a:p>
          <a:p>
            <a:r>
              <a:rPr lang="de-DE"/>
              <a:t>Oder: kleine Partitionen</a:t>
            </a:r>
          </a:p>
          <a:p>
            <a:pPr lvl="1"/>
            <a:r>
              <a:rPr lang="de-DE"/>
              <a:t>R1: {[K,A1]}</a:t>
            </a:r>
          </a:p>
          <a:p>
            <a:pPr lvl="1"/>
            <a:r>
              <a:rPr lang="de-DE"/>
              <a:t>R2: {[K,A2]}</a:t>
            </a:r>
          </a:p>
          <a:p>
            <a:pPr lvl="1"/>
            <a:r>
              <a:rPr lang="de-DE"/>
              <a:t>....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530E-51E0-4FBC-A075-D98F41A6AA84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B563-BDFC-4BE6-BF4B-1652799E8135}" type="slidenum">
              <a:rPr lang="en-US"/>
              <a:pPr/>
              <a:t>6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1600" y="-228600"/>
            <a:ext cx="12039600" cy="8839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A8A-D08E-49F8-96A8-D0A974767D1F}" type="slidenum">
              <a:rPr lang="en-US"/>
              <a:pPr/>
              <a:t>60</a:t>
            </a:fld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/>
          <a:lstStyle/>
          <a:p>
            <a:r>
              <a:rPr lang="de-DE"/>
              <a:t>Mathematisches Modell für Nicht-redundante Allokation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13200" cy="4686300"/>
          </a:xfrm>
        </p:spPr>
        <p:txBody>
          <a:bodyPr/>
          <a:lstStyle/>
          <a:p>
            <a:r>
              <a:rPr lang="de-DE" sz="2400">
                <a:solidFill>
                  <a:srgbClr val="FF33CC"/>
                </a:solidFill>
              </a:rPr>
              <a:t>K</a:t>
            </a:r>
            <a:r>
              <a:rPr lang="de-DE" sz="2400"/>
              <a:t>  Anzahl Knoten</a:t>
            </a:r>
          </a:p>
          <a:p>
            <a:r>
              <a:rPr lang="de-DE" sz="2400">
                <a:solidFill>
                  <a:srgbClr val="FF33CC"/>
                </a:solidFill>
              </a:rPr>
              <a:t>P</a:t>
            </a:r>
            <a:r>
              <a:rPr lang="de-DE" sz="2400"/>
              <a:t>  Anzahl zu allokierender Partitionen</a:t>
            </a:r>
          </a:p>
          <a:p>
            <a:r>
              <a:rPr lang="de-DE" sz="2400">
                <a:solidFill>
                  <a:srgbClr val="FF33CC"/>
                </a:solidFill>
              </a:rPr>
              <a:t>T</a:t>
            </a:r>
            <a:r>
              <a:rPr lang="de-DE" sz="2400"/>
              <a:t>  Anzahl Typen von Lese- und Änderungs-Operationen</a:t>
            </a:r>
          </a:p>
          <a:p>
            <a:r>
              <a:rPr lang="de-DE" sz="2400">
                <a:solidFill>
                  <a:srgbClr val="FF33CC"/>
                </a:solidFill>
              </a:rPr>
              <a:t>Mi</a:t>
            </a:r>
            <a:r>
              <a:rPr lang="de-DE" sz="2400"/>
              <a:t>  maximale Speicherkapazität am Knoten i</a:t>
            </a:r>
          </a:p>
          <a:p>
            <a:r>
              <a:rPr lang="de-DE" sz="2400">
                <a:solidFill>
                  <a:srgbClr val="FF33CC"/>
                </a:solidFill>
              </a:rPr>
              <a:t>Si</a:t>
            </a:r>
            <a:r>
              <a:rPr lang="de-DE" sz="2400"/>
              <a:t> Speicherkosten pro Dateneinheit am Knoten i</a:t>
            </a:r>
          </a:p>
          <a:p>
            <a:r>
              <a:rPr lang="de-DE" sz="2400">
                <a:solidFill>
                  <a:srgbClr val="FF33CC"/>
                </a:solidFill>
              </a:rPr>
              <a:t>Uij </a:t>
            </a:r>
            <a:r>
              <a:rPr lang="de-DE" sz="2400"/>
              <a:t> Übertragungskosten von Knoten i nach j</a:t>
            </a:r>
          </a:p>
          <a:p>
            <a:endParaRPr lang="de-DE" sz="2000"/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43000"/>
            <a:ext cx="4572000" cy="5715000"/>
          </a:xfrm>
          <a:noFill/>
        </p:spPr>
        <p:txBody>
          <a:bodyPr/>
          <a:lstStyle/>
          <a:p>
            <a:r>
              <a:rPr lang="de-DE" sz="2400" dirty="0" err="1">
                <a:solidFill>
                  <a:srgbClr val="FF33CC"/>
                </a:solidFill>
              </a:rPr>
              <a:t>Gp</a:t>
            </a:r>
            <a:r>
              <a:rPr lang="de-DE" sz="2400" dirty="0">
                <a:solidFill>
                  <a:srgbClr val="FF33CC"/>
                </a:solidFill>
              </a:rPr>
              <a:t> </a:t>
            </a:r>
            <a:r>
              <a:rPr lang="de-DE" sz="2400" dirty="0"/>
              <a:t> Größe in Dateneinheiten der Partition p</a:t>
            </a:r>
          </a:p>
          <a:p>
            <a:r>
              <a:rPr lang="de-DE" sz="2400" dirty="0" err="1">
                <a:solidFill>
                  <a:srgbClr val="FF33CC"/>
                </a:solidFill>
              </a:rPr>
              <a:t>Otp</a:t>
            </a:r>
            <a:r>
              <a:rPr lang="de-DE" sz="2400" dirty="0">
                <a:solidFill>
                  <a:srgbClr val="FF33CC"/>
                </a:solidFill>
              </a:rPr>
              <a:t> </a:t>
            </a:r>
            <a:r>
              <a:rPr lang="de-DE" sz="2400" dirty="0"/>
              <a:t> Größe einer Teiloperation vom Typ t gegen Partition p</a:t>
            </a:r>
          </a:p>
          <a:p>
            <a:r>
              <a:rPr lang="de-DE" sz="2400" dirty="0" err="1">
                <a:solidFill>
                  <a:srgbClr val="FF33CC"/>
                </a:solidFill>
              </a:rPr>
              <a:t>Rtp</a:t>
            </a:r>
            <a:r>
              <a:rPr lang="de-DE" sz="2400" dirty="0"/>
              <a:t>  Größe des Resultats einer </a:t>
            </a:r>
            <a:r>
              <a:rPr lang="de-DE" sz="2400" dirty="0" err="1"/>
              <a:t>Teilop</a:t>
            </a:r>
            <a:r>
              <a:rPr lang="de-DE" sz="2400" dirty="0"/>
              <a:t> t gegen Part. p</a:t>
            </a:r>
          </a:p>
          <a:p>
            <a:r>
              <a:rPr lang="de-DE" sz="2400" dirty="0">
                <a:solidFill>
                  <a:srgbClr val="FF33CC"/>
                </a:solidFill>
              </a:rPr>
              <a:t>Hit </a:t>
            </a:r>
            <a:r>
              <a:rPr lang="de-DE" sz="2400" dirty="0"/>
              <a:t> Häufigkeit mit der </a:t>
            </a:r>
            <a:r>
              <a:rPr lang="de-DE" sz="2400" dirty="0" err="1"/>
              <a:t>Teilop</a:t>
            </a:r>
            <a:r>
              <a:rPr lang="de-DE" sz="2400" dirty="0"/>
              <a:t> t an Knoten i auszuführen ist</a:t>
            </a:r>
          </a:p>
          <a:p>
            <a:r>
              <a:rPr lang="de-DE" sz="2400" dirty="0" err="1">
                <a:solidFill>
                  <a:srgbClr val="FF33CC"/>
                </a:solidFill>
              </a:rPr>
              <a:t>Vpi</a:t>
            </a:r>
            <a:r>
              <a:rPr lang="de-DE" sz="2400" dirty="0"/>
              <a:t>  Verteilung der Partitionen auf die Knoten </a:t>
            </a:r>
          </a:p>
          <a:p>
            <a:pPr lvl="1"/>
            <a:r>
              <a:rPr lang="de-DE" sz="2000" dirty="0" err="1"/>
              <a:t>Vpi</a:t>
            </a:r>
            <a:r>
              <a:rPr lang="de-DE" sz="2000" dirty="0"/>
              <a:t>=1: p ist auf Knoten i allokiert</a:t>
            </a:r>
          </a:p>
          <a:p>
            <a:pPr lvl="1"/>
            <a:r>
              <a:rPr lang="de-DE" sz="2000" dirty="0" err="1"/>
              <a:t>Vpi</a:t>
            </a:r>
            <a:r>
              <a:rPr lang="de-DE" sz="2000" dirty="0"/>
              <a:t>=0: sonst</a:t>
            </a:r>
          </a:p>
          <a:p>
            <a:endParaRPr lang="de-DE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D168B-C5F1-4F55-84CA-022905324632}" type="slidenum">
              <a:rPr lang="en-US"/>
              <a:pPr/>
              <a:t>61</a:t>
            </a:fld>
            <a:endParaRPr lang="en-US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Kostenformeln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Speicherkosten:</a:t>
            </a:r>
          </a:p>
          <a:p>
            <a:r>
              <a:rPr lang="de-DE" dirty="0"/>
              <a:t>Übertragungskosten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 smtClean="0"/>
              <a:t>Code-</a:t>
            </a:r>
            <a:r>
              <a:rPr lang="de-DE" dirty="0" err="1" smtClean="0"/>
              <a:t>Shipping</a:t>
            </a:r>
            <a:r>
              <a:rPr lang="de-DE" dirty="0" smtClean="0"/>
              <a:t> + </a:t>
            </a:r>
            <a:r>
              <a:rPr lang="de-DE" dirty="0" err="1" smtClean="0"/>
              <a:t>Result</a:t>
            </a:r>
            <a:r>
              <a:rPr lang="de-DE" dirty="0" smtClean="0"/>
              <a:t>/Data-</a:t>
            </a:r>
            <a:r>
              <a:rPr lang="de-DE" dirty="0" err="1" smtClean="0"/>
              <a:t>Shipping</a:t>
            </a:r>
            <a:endParaRPr lang="de-DE" dirty="0" smtClean="0"/>
          </a:p>
          <a:p>
            <a:r>
              <a:rPr lang="de-DE" dirty="0" smtClean="0"/>
              <a:t>Nebenbedingung </a:t>
            </a:r>
            <a:r>
              <a:rPr lang="de-DE" dirty="0"/>
              <a:t>für nicht-redundante Speicherung:</a:t>
            </a:r>
          </a:p>
          <a:p>
            <a:r>
              <a:rPr lang="de-DE" dirty="0"/>
              <a:t>Einhaltung maximaler Speicherkapazität:  </a:t>
            </a:r>
          </a:p>
        </p:txBody>
      </p:sp>
      <p:graphicFrame>
        <p:nvGraphicFramePr>
          <p:cNvPr id="278532" name="Object 4"/>
          <p:cNvGraphicFramePr>
            <a:graphicFrameLocks noChangeAspect="1"/>
          </p:cNvGraphicFramePr>
          <p:nvPr/>
        </p:nvGraphicFramePr>
        <p:xfrm>
          <a:off x="5076825" y="1412875"/>
          <a:ext cx="2641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2" name="Formel" r:id="rId4" imgW="2641320" imgH="647640" progId="Equation.3">
                  <p:embed/>
                </p:oleObj>
              </mc:Choice>
              <mc:Fallback>
                <p:oleObj name="Formel" r:id="rId4" imgW="2641320" imgH="647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412875"/>
                        <a:ext cx="26416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3" name="Object 5"/>
          <p:cNvGraphicFramePr>
            <a:graphicFrameLocks noChangeAspect="1"/>
          </p:cNvGraphicFramePr>
          <p:nvPr/>
        </p:nvGraphicFramePr>
        <p:xfrm>
          <a:off x="684213" y="2636838"/>
          <a:ext cx="81549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3" name="Formel" r:id="rId6" imgW="8153280" imgH="888840" progId="Equation.3">
                  <p:embed/>
                </p:oleObj>
              </mc:Choice>
              <mc:Fallback>
                <p:oleObj name="Formel" r:id="rId6" imgW="8153280" imgH="8888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636838"/>
                        <a:ext cx="8154987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4" name="Object 6"/>
          <p:cNvGraphicFramePr>
            <a:graphicFrameLocks noChangeAspect="1"/>
          </p:cNvGraphicFramePr>
          <p:nvPr/>
        </p:nvGraphicFramePr>
        <p:xfrm>
          <a:off x="4067944" y="4653136"/>
          <a:ext cx="3035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4" name="Formel" r:id="rId8" imgW="3035160" imgH="787320" progId="Equation.3">
                  <p:embed/>
                </p:oleObj>
              </mc:Choice>
              <mc:Fallback>
                <p:oleObj name="Formel" r:id="rId8" imgW="3035160" imgH="7873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653136"/>
                        <a:ext cx="30353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5" name="Object 7"/>
          <p:cNvGraphicFramePr>
            <a:graphicFrameLocks noChangeAspect="1"/>
          </p:cNvGraphicFramePr>
          <p:nvPr/>
        </p:nvGraphicFramePr>
        <p:xfrm>
          <a:off x="2123728" y="5969000"/>
          <a:ext cx="5118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5" name="Formel" r:id="rId10" imgW="5117760" imgH="888840" progId="Equation.3">
                  <p:embed/>
                </p:oleObj>
              </mc:Choice>
              <mc:Fallback>
                <p:oleObj name="Formel" r:id="rId10" imgW="5117760" imgH="8888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969000"/>
                        <a:ext cx="51181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B382-ABCE-4567-AF6A-486F00426A0C}" type="slidenum">
              <a:rPr lang="en-US"/>
              <a:pPr/>
              <a:t>62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Kostenformeln für redundante Speicherung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78800" cy="4171950"/>
          </a:xfrm>
        </p:spPr>
        <p:txBody>
          <a:bodyPr/>
          <a:lstStyle/>
          <a:p>
            <a:r>
              <a:rPr lang="de-DE"/>
              <a:t>Speicherkosten</a:t>
            </a:r>
          </a:p>
          <a:p>
            <a:r>
              <a:rPr lang="de-DE"/>
              <a:t>Übertragungskosten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r>
              <a:rPr lang="de-DE"/>
              <a:t>Nebenbedingung für Speicherung:</a:t>
            </a:r>
          </a:p>
          <a:p>
            <a:endParaRPr lang="de-DE"/>
          </a:p>
          <a:p>
            <a:r>
              <a:rPr lang="de-DE"/>
              <a:t>Einhaltung maximaler Speicherkapazität:  </a:t>
            </a:r>
          </a:p>
        </p:txBody>
      </p:sp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4419600" y="1524000"/>
          <a:ext cx="2641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0" name="Formel" r:id="rId4" imgW="2641320" imgH="647640" progId="Equation.3">
                  <p:embed/>
                </p:oleObj>
              </mc:Choice>
              <mc:Fallback>
                <p:oleObj name="Formel" r:id="rId4" imgW="2641320" imgH="647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524000"/>
                        <a:ext cx="26416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1" name="Object 5"/>
          <p:cNvGraphicFramePr>
            <a:graphicFrameLocks noChangeAspect="1"/>
          </p:cNvGraphicFramePr>
          <p:nvPr/>
        </p:nvGraphicFramePr>
        <p:xfrm>
          <a:off x="722313" y="2601913"/>
          <a:ext cx="8320087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1" name="Formel" r:id="rId6" imgW="8318160" imgH="1955520" progId="Equation.3">
                  <p:embed/>
                </p:oleObj>
              </mc:Choice>
              <mc:Fallback>
                <p:oleObj name="Formel" r:id="rId6" imgW="8318160" imgH="19555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2601913"/>
                        <a:ext cx="8320087" cy="175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2" name="Object 6"/>
          <p:cNvGraphicFramePr>
            <a:graphicFrameLocks noChangeAspect="1"/>
          </p:cNvGraphicFramePr>
          <p:nvPr/>
        </p:nvGraphicFramePr>
        <p:xfrm>
          <a:off x="3968750" y="4800600"/>
          <a:ext cx="302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2" name="Formel" r:id="rId8" imgW="3022560" imgH="787320" progId="Equation.3">
                  <p:embed/>
                </p:oleObj>
              </mc:Choice>
              <mc:Fallback>
                <p:oleObj name="Formel" r:id="rId8" imgW="3022560" imgH="7873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4800600"/>
                        <a:ext cx="30226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3" name="Object 7"/>
          <p:cNvGraphicFramePr>
            <a:graphicFrameLocks noChangeAspect="1"/>
          </p:cNvGraphicFramePr>
          <p:nvPr/>
        </p:nvGraphicFramePr>
        <p:xfrm>
          <a:off x="2514600" y="5969000"/>
          <a:ext cx="5118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3" name="Formel" r:id="rId10" imgW="5117760" imgH="888840" progId="Equation.3">
                  <p:embed/>
                </p:oleObj>
              </mc:Choice>
              <mc:Fallback>
                <p:oleObj name="Formel" r:id="rId10" imgW="5117760" imgH="8888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969000"/>
                        <a:ext cx="51181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2877-E665-469D-A1B6-D1D20E70BFA3}" type="slidenum">
              <a:rPr lang="en-US"/>
              <a:pPr/>
              <a:t>63</a:t>
            </a:fld>
            <a:endParaRPr lang="en-US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Optimierungsproblem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686800" cy="4171950"/>
          </a:xfrm>
        </p:spPr>
        <p:txBody>
          <a:bodyPr/>
          <a:lstStyle/>
          <a:p>
            <a:r>
              <a:rPr lang="de-DE" sz="2800"/>
              <a:t>Minimiere Speicher- und Übertragungskosten …</a:t>
            </a:r>
          </a:p>
          <a:p>
            <a:endParaRPr lang="de-DE" sz="2800"/>
          </a:p>
          <a:p>
            <a:endParaRPr lang="de-DE"/>
          </a:p>
          <a:p>
            <a:pPr>
              <a:lnSpc>
                <a:spcPct val="120000"/>
              </a:lnSpc>
            </a:pPr>
            <a:endParaRPr lang="de-DE"/>
          </a:p>
          <a:p>
            <a:pPr>
              <a:lnSpc>
                <a:spcPct val="120000"/>
              </a:lnSpc>
            </a:pPr>
            <a:r>
              <a:rPr lang="de-DE" sz="2800"/>
              <a:t>… unter Einhaltung der Nebenbedingungen</a:t>
            </a:r>
          </a:p>
        </p:txBody>
      </p:sp>
      <p:graphicFrame>
        <p:nvGraphicFramePr>
          <p:cNvPr id="279557" name="Object 5"/>
          <p:cNvGraphicFramePr>
            <a:graphicFrameLocks noChangeAspect="1"/>
          </p:cNvGraphicFramePr>
          <p:nvPr/>
        </p:nvGraphicFramePr>
        <p:xfrm>
          <a:off x="0" y="2636838"/>
          <a:ext cx="91440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5" name="Formel" r:id="rId4" imgW="10096200" imgH="1358640" progId="Equation.3">
                  <p:embed/>
                </p:oleObj>
              </mc:Choice>
              <mc:Fallback>
                <p:oleObj name="Formel" r:id="rId4" imgW="10096200" imgH="1358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36838"/>
                        <a:ext cx="914400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8" name="Object 6"/>
          <p:cNvGraphicFramePr>
            <a:graphicFrameLocks noChangeAspect="1"/>
          </p:cNvGraphicFramePr>
          <p:nvPr/>
        </p:nvGraphicFramePr>
        <p:xfrm>
          <a:off x="2484438" y="4724400"/>
          <a:ext cx="3035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6" name="Formel" r:id="rId6" imgW="3035160" imgH="787320" progId="Equation.3">
                  <p:embed/>
                </p:oleObj>
              </mc:Choice>
              <mc:Fallback>
                <p:oleObj name="Formel" r:id="rId6" imgW="3035160" imgH="7873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724400"/>
                        <a:ext cx="30353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9" name="Object 7"/>
          <p:cNvGraphicFramePr>
            <a:graphicFrameLocks noChangeAspect="1"/>
          </p:cNvGraphicFramePr>
          <p:nvPr/>
        </p:nvGraphicFramePr>
        <p:xfrm>
          <a:off x="2514600" y="5562600"/>
          <a:ext cx="5118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7" name="Formel" r:id="rId8" imgW="5117760" imgH="888840" progId="Equation.3">
                  <p:embed/>
                </p:oleObj>
              </mc:Choice>
              <mc:Fallback>
                <p:oleObj name="Formel" r:id="rId8" imgW="5117760" imgH="8888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51181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5F4B-1D50-48FF-9227-9B619A6DCB94}" type="slidenum">
              <a:rPr lang="en-US"/>
              <a:pPr/>
              <a:t>64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Optimierungsproblem für redundante Speicherung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41719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 sz="2800"/>
              <a:t>Minimiere Speicher- und Übertragungskosten:</a:t>
            </a:r>
          </a:p>
          <a:p>
            <a:pPr>
              <a:lnSpc>
                <a:spcPct val="120000"/>
              </a:lnSpc>
            </a:pPr>
            <a:endParaRPr lang="de-DE"/>
          </a:p>
          <a:p>
            <a:pPr>
              <a:lnSpc>
                <a:spcPct val="120000"/>
              </a:lnSpc>
            </a:pPr>
            <a:endParaRPr lang="de-DE"/>
          </a:p>
          <a:p>
            <a:pPr>
              <a:lnSpc>
                <a:spcPct val="120000"/>
              </a:lnSpc>
            </a:pPr>
            <a:r>
              <a:rPr lang="de-DE" sz="2800"/>
              <a:t>unter Einhaltung der Nebenbedingungen</a:t>
            </a:r>
          </a:p>
        </p:txBody>
      </p:sp>
      <p:graphicFrame>
        <p:nvGraphicFramePr>
          <p:cNvPr id="281604" name="Object 4"/>
          <p:cNvGraphicFramePr>
            <a:graphicFrameLocks noChangeAspect="1"/>
          </p:cNvGraphicFramePr>
          <p:nvPr/>
        </p:nvGraphicFramePr>
        <p:xfrm>
          <a:off x="755650" y="2060575"/>
          <a:ext cx="73850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2" name="Formel" r:id="rId4" imgW="8153280" imgH="1447560" progId="Equation.3">
                  <p:embed/>
                </p:oleObj>
              </mc:Choice>
              <mc:Fallback>
                <p:oleObj name="Formel" r:id="rId4" imgW="8153280" imgH="14475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060575"/>
                        <a:ext cx="738505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5" name="Object 5"/>
          <p:cNvGraphicFramePr>
            <a:graphicFrameLocks noChangeAspect="1"/>
          </p:cNvGraphicFramePr>
          <p:nvPr/>
        </p:nvGraphicFramePr>
        <p:xfrm>
          <a:off x="2514600" y="4572000"/>
          <a:ext cx="302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3" name="Formel" r:id="rId6" imgW="3022560" imgH="787320" progId="Equation.3">
                  <p:embed/>
                </p:oleObj>
              </mc:Choice>
              <mc:Fallback>
                <p:oleObj name="Formel" r:id="rId6" imgW="3022560" imgH="787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0"/>
                        <a:ext cx="30226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6" name="Object 6"/>
          <p:cNvGraphicFramePr>
            <a:graphicFrameLocks noChangeAspect="1"/>
          </p:cNvGraphicFramePr>
          <p:nvPr/>
        </p:nvGraphicFramePr>
        <p:xfrm>
          <a:off x="2514600" y="5562600"/>
          <a:ext cx="5118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4" name="Formel" r:id="rId8" imgW="5117760" imgH="888840" progId="Equation.3">
                  <p:embed/>
                </p:oleObj>
              </mc:Choice>
              <mc:Fallback>
                <p:oleObj name="Formel" r:id="rId8" imgW="5117760" imgH="8888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51181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96-3110-4B1D-B6CB-465722436AAB}" type="slidenum">
              <a:rPr lang="en-US"/>
              <a:pPr/>
              <a:t>65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04800"/>
            <a:ext cx="7772400" cy="1143000"/>
          </a:xfrm>
        </p:spPr>
        <p:txBody>
          <a:bodyPr/>
          <a:lstStyle/>
          <a:p>
            <a:r>
              <a:rPr lang="de-DE"/>
              <a:t>Beispiel-Konfiguration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178800" cy="4171950"/>
          </a:xfrm>
        </p:spPr>
        <p:txBody>
          <a:bodyPr/>
          <a:lstStyle/>
          <a:p>
            <a:r>
              <a:rPr lang="de-DE" sz="2400"/>
              <a:t>K = 3</a:t>
            </a:r>
          </a:p>
          <a:p>
            <a:r>
              <a:rPr lang="de-DE" sz="2400"/>
              <a:t>P=4</a:t>
            </a:r>
          </a:p>
          <a:p>
            <a:r>
              <a:rPr lang="de-DE" sz="2400"/>
              <a:t>T=3</a:t>
            </a:r>
          </a:p>
          <a:p>
            <a:r>
              <a:rPr lang="de-DE" sz="2400"/>
              <a:t>(Si)=(120 100 110)</a:t>
            </a:r>
          </a:p>
          <a:p>
            <a:endParaRPr lang="de-DE" sz="2400"/>
          </a:p>
          <a:p>
            <a:endParaRPr lang="de-DE" sz="2400"/>
          </a:p>
        </p:txBody>
      </p:sp>
      <p:graphicFrame>
        <p:nvGraphicFramePr>
          <p:cNvPr id="282628" name="Object 4"/>
          <p:cNvGraphicFramePr>
            <a:graphicFrameLocks noChangeAspect="1"/>
          </p:cNvGraphicFramePr>
          <p:nvPr/>
        </p:nvGraphicFramePr>
        <p:xfrm>
          <a:off x="4038600" y="838200"/>
          <a:ext cx="48260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32" name="Formel" r:id="rId4" imgW="4825800" imgH="5333760" progId="Equation.3">
                  <p:embed/>
                </p:oleObj>
              </mc:Choice>
              <mc:Fallback>
                <p:oleObj name="Formel" r:id="rId4" imgW="4825800" imgH="53337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838200"/>
                        <a:ext cx="4826000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2630" name="AutoShape 6"/>
          <p:cNvSpPr>
            <a:spLocks/>
          </p:cNvSpPr>
          <p:nvPr/>
        </p:nvSpPr>
        <p:spPr bwMode="auto">
          <a:xfrm>
            <a:off x="0" y="3113088"/>
            <a:ext cx="3048000" cy="1263650"/>
          </a:xfrm>
          <a:prstGeom prst="borderCallout2">
            <a:avLst>
              <a:gd name="adj1" fmla="val 9046"/>
              <a:gd name="adj2" fmla="val 102500"/>
              <a:gd name="adj3" fmla="val 9046"/>
              <a:gd name="adj4" fmla="val 108333"/>
              <a:gd name="adj5" fmla="val 241458"/>
              <a:gd name="adj6" fmla="val 223699"/>
            </a:avLst>
          </a:prstGeom>
          <a:solidFill>
            <a:srgbClr val="FFFFFF"/>
          </a:solidFill>
          <a:ln w="76200">
            <a:solidFill>
              <a:schemeClr val="accent2"/>
            </a:solidFill>
            <a:miter lim="800000"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/>
              <a:t>Operation ti wird bevorzugt an Knoten Ki ausgeführt</a:t>
            </a:r>
          </a:p>
        </p:txBody>
      </p:sp>
      <p:sp>
        <p:nvSpPr>
          <p:cNvPr id="282631" name="AutoShape 7"/>
          <p:cNvSpPr>
            <a:spLocks/>
          </p:cNvSpPr>
          <p:nvPr/>
        </p:nvSpPr>
        <p:spPr bwMode="auto">
          <a:xfrm>
            <a:off x="0" y="4500563"/>
            <a:ext cx="4191000" cy="1263650"/>
          </a:xfrm>
          <a:prstGeom prst="borderCallout2">
            <a:avLst>
              <a:gd name="adj1" fmla="val 9046"/>
              <a:gd name="adj2" fmla="val 101819"/>
              <a:gd name="adj3" fmla="val 9046"/>
              <a:gd name="adj4" fmla="val 122574"/>
              <a:gd name="adj5" fmla="val -82412"/>
              <a:gd name="adj6" fmla="val 144241"/>
            </a:avLst>
          </a:prstGeom>
          <a:solidFill>
            <a:srgbClr val="FFFFFF"/>
          </a:solidFill>
          <a:ln w="76200">
            <a:solidFill>
              <a:schemeClr val="accent2"/>
            </a:solidFill>
            <a:miter lim="800000"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/>
              <a:t>Ops t1 und t2 greifen vornehmlich auf Partitionen P1 und P2 zu; Op t3 auf P3 und P4</a:t>
            </a:r>
          </a:p>
        </p:txBody>
      </p:sp>
      <p:sp>
        <p:nvSpPr>
          <p:cNvPr id="282632" name="Rectangle 8"/>
          <p:cNvSpPr>
            <a:spLocks noChangeArrowheads="1"/>
          </p:cNvSpPr>
          <p:nvPr/>
        </p:nvSpPr>
        <p:spPr bwMode="auto">
          <a:xfrm>
            <a:off x="12700" y="5913438"/>
            <a:ext cx="5095875" cy="898525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P1 auf K1 oder K2, P2 auf K1 oder K2,</a:t>
            </a:r>
          </a:p>
          <a:p>
            <a:r>
              <a:rPr lang="de-DE"/>
              <a:t>P3 auf K3, P4 auf K3</a:t>
            </a:r>
          </a:p>
        </p:txBody>
      </p:sp>
      <p:sp>
        <p:nvSpPr>
          <p:cNvPr id="282633" name="Rectangle 9"/>
          <p:cNvSpPr>
            <a:spLocks noChangeArrowheads="1"/>
          </p:cNvSpPr>
          <p:nvPr/>
        </p:nvSpPr>
        <p:spPr bwMode="auto">
          <a:xfrm>
            <a:off x="7391400" y="4864100"/>
            <a:ext cx="1752600" cy="1993900"/>
          </a:xfrm>
          <a:prstGeom prst="rect">
            <a:avLst/>
          </a:prstGeom>
          <a:solidFill>
            <a:srgbClr val="33CC33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/>
              <a:t>Optimal</a:t>
            </a:r>
          </a:p>
          <a:p>
            <a:r>
              <a:rPr lang="de-DE"/>
              <a:t>P1 auf K2, P2 auf K2,</a:t>
            </a:r>
          </a:p>
          <a:p>
            <a:r>
              <a:rPr lang="de-DE"/>
              <a:t>P3 auf K3, P4 auf K3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0" grpId="0" animBg="1" autoUpdateAnimBg="0"/>
      <p:bldP spid="282631" grpId="0" animBg="1" autoUpdateAnimBg="0"/>
      <p:bldP spid="282632" grpId="0" animBg="1" autoUpdateAnimBg="0"/>
      <p:bldP spid="282633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B6-B235-402F-A793-5DB22260526E}" type="slidenum">
              <a:rPr lang="en-US"/>
              <a:pPr/>
              <a:t>66</a:t>
            </a:fld>
            <a:endParaRPr lang="en-US"/>
          </a:p>
        </p:txBody>
      </p:sp>
      <p:sp>
        <p:nvSpPr>
          <p:cNvPr id="283653" name="AutoShape 5"/>
          <p:cNvSpPr>
            <a:spLocks/>
          </p:cNvSpPr>
          <p:nvPr/>
        </p:nvSpPr>
        <p:spPr bwMode="auto">
          <a:xfrm>
            <a:off x="0" y="2819400"/>
            <a:ext cx="3048000" cy="1263650"/>
          </a:xfrm>
          <a:prstGeom prst="borderCallout2">
            <a:avLst>
              <a:gd name="adj1" fmla="val 9046"/>
              <a:gd name="adj2" fmla="val 102500"/>
              <a:gd name="adj3" fmla="val 9046"/>
              <a:gd name="adj4" fmla="val 108333"/>
              <a:gd name="adj5" fmla="val 241458"/>
              <a:gd name="adj6" fmla="val 223699"/>
            </a:avLst>
          </a:prstGeom>
          <a:solidFill>
            <a:srgbClr val="FFFFFF"/>
          </a:solidFill>
          <a:ln w="76200">
            <a:solidFill>
              <a:schemeClr val="accent2"/>
            </a:solidFill>
            <a:miter lim="800000"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/>
              <a:t>Operation ti wird bevorzugt an Knoten Ki ausgeführt</a:t>
            </a:r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04800"/>
            <a:ext cx="7772400" cy="1143000"/>
          </a:xfrm>
        </p:spPr>
        <p:txBody>
          <a:bodyPr/>
          <a:lstStyle/>
          <a:p>
            <a:r>
              <a:rPr lang="de-DE"/>
              <a:t>Redundante Speicherung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178800" cy="4171950"/>
          </a:xfrm>
        </p:spPr>
        <p:txBody>
          <a:bodyPr/>
          <a:lstStyle/>
          <a:p>
            <a:r>
              <a:rPr lang="de-DE" sz="2400"/>
              <a:t>K = 3</a:t>
            </a:r>
          </a:p>
          <a:p>
            <a:r>
              <a:rPr lang="de-DE" sz="2400"/>
              <a:t>P=4</a:t>
            </a:r>
          </a:p>
          <a:p>
            <a:r>
              <a:rPr lang="de-DE" sz="2400"/>
              <a:t>T=3</a:t>
            </a:r>
          </a:p>
          <a:p>
            <a:r>
              <a:rPr lang="de-DE" sz="2400"/>
              <a:t>(Si)=(120 100 110)</a:t>
            </a:r>
          </a:p>
          <a:p>
            <a:endParaRPr lang="de-DE" sz="2400"/>
          </a:p>
          <a:p>
            <a:endParaRPr lang="de-DE" sz="2400"/>
          </a:p>
        </p:txBody>
      </p:sp>
      <p:graphicFrame>
        <p:nvGraphicFramePr>
          <p:cNvPr id="283652" name="Object 4"/>
          <p:cNvGraphicFramePr>
            <a:graphicFrameLocks noChangeAspect="1"/>
          </p:cNvGraphicFramePr>
          <p:nvPr/>
        </p:nvGraphicFramePr>
        <p:xfrm>
          <a:off x="4038600" y="838200"/>
          <a:ext cx="48260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6" name="Formel" r:id="rId4" imgW="4825800" imgH="5333760" progId="Equation.3">
                  <p:embed/>
                </p:oleObj>
              </mc:Choice>
              <mc:Fallback>
                <p:oleObj name="Formel" r:id="rId4" imgW="4825800" imgH="53337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838200"/>
                        <a:ext cx="4826000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654" name="AutoShape 6"/>
          <p:cNvSpPr>
            <a:spLocks/>
          </p:cNvSpPr>
          <p:nvPr/>
        </p:nvSpPr>
        <p:spPr bwMode="auto">
          <a:xfrm>
            <a:off x="0" y="4191000"/>
            <a:ext cx="4191000" cy="1263650"/>
          </a:xfrm>
          <a:prstGeom prst="borderCallout2">
            <a:avLst>
              <a:gd name="adj1" fmla="val 9046"/>
              <a:gd name="adj2" fmla="val 101819"/>
              <a:gd name="adj3" fmla="val 9046"/>
              <a:gd name="adj4" fmla="val 122273"/>
              <a:gd name="adj5" fmla="val -60301"/>
              <a:gd name="adj6" fmla="val 143634"/>
            </a:avLst>
          </a:prstGeom>
          <a:solidFill>
            <a:srgbClr val="FFFFFF"/>
          </a:solidFill>
          <a:ln w="76200">
            <a:solidFill>
              <a:schemeClr val="accent2"/>
            </a:solidFill>
            <a:miter lim="800000"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/>
              <a:t>Ops t1 und t2 greifen vornehmlich auf Partitionen P1 und P2 zu; Op t3 auf P3 und P4</a:t>
            </a:r>
          </a:p>
        </p:txBody>
      </p:sp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0" y="5594350"/>
            <a:ext cx="4953000" cy="1263650"/>
          </a:xfrm>
          <a:prstGeom prst="rect">
            <a:avLst/>
          </a:prstGeom>
          <a:solidFill>
            <a:srgbClr val="33CC33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/>
              <a:t>Optimal</a:t>
            </a:r>
          </a:p>
          <a:p>
            <a:r>
              <a:rPr lang="de-DE"/>
              <a:t>P1 auf K1 </a:t>
            </a:r>
            <a:r>
              <a:rPr lang="de-DE">
                <a:solidFill>
                  <a:srgbClr val="FF33CC"/>
                </a:solidFill>
              </a:rPr>
              <a:t>und</a:t>
            </a:r>
            <a:r>
              <a:rPr lang="de-DE"/>
              <a:t> K2, P2 auf K1 </a:t>
            </a:r>
            <a:r>
              <a:rPr lang="de-DE">
                <a:solidFill>
                  <a:srgbClr val="FF33CC"/>
                </a:solidFill>
              </a:rPr>
              <a:t>und</a:t>
            </a:r>
            <a:r>
              <a:rPr lang="de-DE"/>
              <a:t> K2,</a:t>
            </a:r>
          </a:p>
          <a:p>
            <a:r>
              <a:rPr lang="de-DE"/>
              <a:t>P3 auf </a:t>
            </a:r>
            <a:r>
              <a:rPr lang="de-DE">
                <a:solidFill>
                  <a:srgbClr val="FF33CC"/>
                </a:solidFill>
              </a:rPr>
              <a:t>K1 und</a:t>
            </a:r>
            <a:r>
              <a:rPr lang="de-DE"/>
              <a:t> K3, P4 auf K3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3" grpId="0" animBg="1" autoUpdateAnimBg="0"/>
      <p:bldP spid="283654" grpId="0" animBg="1" autoUpdateAnimBg="0"/>
      <p:bldP spid="283655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7A93-7FDC-4AFC-9D4B-485E099773EB}" type="slidenum">
              <a:rPr lang="en-US"/>
              <a:pPr/>
              <a:t>67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Berechnung des Optimums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de-DE"/>
              <a:t>Vollständige Suche (exhaustive search)</a:t>
            </a:r>
          </a:p>
          <a:p>
            <a:r>
              <a:rPr lang="de-DE"/>
              <a:t>nicht-redundante Seicherung</a:t>
            </a:r>
          </a:p>
          <a:p>
            <a:pPr lvl="1"/>
            <a:r>
              <a:rPr lang="de-DE"/>
              <a:t>K**P Möglichkeiten durchprobieren</a:t>
            </a:r>
          </a:p>
          <a:p>
            <a:r>
              <a:rPr lang="de-DE"/>
              <a:t>redundante Speicherung</a:t>
            </a:r>
          </a:p>
          <a:p>
            <a:pPr lvl="1"/>
            <a:r>
              <a:rPr lang="de-DE"/>
              <a:t>(2**K - 1)**P Möglichkeiten</a:t>
            </a:r>
          </a:p>
          <a:p>
            <a:pPr lvl="1"/>
            <a:r>
              <a:rPr lang="de-DE"/>
              <a:t>Jede der P Partition kann auf jedem der K Knoten entweder allokiert werden oder nicht, auf einem muß sie aber sein (deshalb „AnzTeilmengen - 1“)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D787-60D7-41AF-B03B-49FB8D9EA9E2}" type="slidenum">
              <a:rPr lang="en-US"/>
              <a:pPr/>
              <a:t>68</a:t>
            </a:fld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Diskussion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4171950"/>
          </a:xfrm>
        </p:spPr>
        <p:txBody>
          <a:bodyPr/>
          <a:lstStyle/>
          <a:p>
            <a:r>
              <a:rPr lang="de-DE" dirty="0"/>
              <a:t>O/1 Optimierungsproblem</a:t>
            </a:r>
          </a:p>
          <a:p>
            <a:r>
              <a:rPr lang="de-DE" dirty="0"/>
              <a:t>sehr hoher Rechenaufwand</a:t>
            </a:r>
          </a:p>
          <a:p>
            <a:r>
              <a:rPr lang="de-DE" dirty="0"/>
              <a:t>Ermittlung der Parameter (Anfragehäufigkeit, Selektionsprädikate, Kostenparameter wie z.B. Netzwerkbandbreite) ist schwierig </a:t>
            </a:r>
          </a:p>
          <a:p>
            <a:r>
              <a:rPr lang="de-DE" dirty="0"/>
              <a:t>Parameter </a:t>
            </a:r>
            <a:r>
              <a:rPr lang="de-DE" dirty="0" smtClean="0"/>
              <a:t>ändern </a:t>
            </a:r>
            <a:r>
              <a:rPr lang="de-DE" dirty="0"/>
              <a:t>sich dynamisch</a:t>
            </a:r>
          </a:p>
          <a:p>
            <a:r>
              <a:rPr lang="de-DE" dirty="0"/>
              <a:t>Einsatz von Heuristiken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Schema-Architekturen verteilter Datenbanksysteme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Verwaltung der Fragmentierungs- und Allokationsinformation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EE3-1C64-4613-86A1-597EB5DA9716}" type="slidenum">
              <a:rPr lang="en-US"/>
              <a:pPr/>
              <a:t>7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Horizontale Partitionierung</a:t>
            </a:r>
          </a:p>
        </p:txBody>
      </p:sp>
      <p:graphicFrame>
        <p:nvGraphicFramePr>
          <p:cNvPr id="252931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1600200" y="1447800"/>
          <a:ext cx="5029200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5" name="Dokument" r:id="rId5" imgW="5714280" imgH="5698440" progId="Word.Document.8">
                  <p:embed/>
                </p:oleObj>
              </mc:Choice>
              <mc:Fallback>
                <p:oleObj name="Dokument" r:id="rId5" imgW="5714280" imgH="569844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5029200" cy="501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38D2-617B-418A-9A90-9862ABAE67BD}" type="slidenum">
              <a:rPr lang="en-US"/>
              <a:pPr/>
              <a:t>70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Ziel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178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/>
              <a:t>Verstecken/Verbergen (vor dem Benutzer)</a:t>
            </a:r>
          </a:p>
          <a:p>
            <a:pPr lvl="1">
              <a:lnSpc>
                <a:spcPct val="90000"/>
              </a:lnSpc>
            </a:pPr>
            <a:r>
              <a:rPr lang="de-DE"/>
              <a:t>von Heterogenität in den lokalen Schemata/Datenmodellen</a:t>
            </a:r>
          </a:p>
          <a:p>
            <a:pPr lvl="1">
              <a:lnSpc>
                <a:spcPct val="90000"/>
              </a:lnSpc>
            </a:pPr>
            <a:r>
              <a:rPr lang="de-DE"/>
              <a:t>der Partitionierung der globalen Relation</a:t>
            </a:r>
          </a:p>
          <a:p>
            <a:pPr lvl="1">
              <a:lnSpc>
                <a:spcPct val="90000"/>
              </a:lnSpc>
            </a:pPr>
            <a:r>
              <a:rPr lang="de-DE"/>
              <a:t>der Allokation der Partitionen/Relationen</a:t>
            </a:r>
          </a:p>
          <a:p>
            <a:pPr lvl="1">
              <a:lnSpc>
                <a:spcPct val="90000"/>
              </a:lnSpc>
            </a:pPr>
            <a:r>
              <a:rPr lang="de-DE"/>
              <a:t>von redundanten Speicherung von Partitionen</a:t>
            </a:r>
          </a:p>
          <a:p>
            <a:pPr lvl="2">
              <a:lnSpc>
                <a:spcPct val="90000"/>
              </a:lnSpc>
            </a:pPr>
            <a:r>
              <a:rPr lang="de-DE"/>
              <a:t>zur Leistungssteigerung</a:t>
            </a:r>
          </a:p>
          <a:p>
            <a:pPr lvl="2">
              <a:lnSpc>
                <a:spcPct val="90000"/>
              </a:lnSpc>
            </a:pPr>
            <a:r>
              <a:rPr lang="de-DE"/>
              <a:t>zur Ausfallsicherheit</a:t>
            </a:r>
          </a:p>
          <a:p>
            <a:pPr>
              <a:lnSpc>
                <a:spcPct val="90000"/>
              </a:lnSpc>
            </a:pPr>
            <a:r>
              <a:rPr lang="de-DE"/>
              <a:t>Bereitstellung von Informationen für den Query - Optimierer und Prozessor und DBA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039E-4655-455B-AE00-FC73AFA4A570}" type="slidenum">
              <a:rPr lang="en-US"/>
              <a:pPr/>
              <a:t>71</a:t>
            </a:fld>
            <a:endParaRPr 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ANSI/SPARC Drei-Schema </a:t>
            </a:r>
            <a:br>
              <a:rPr lang="de-DE"/>
            </a:br>
            <a:r>
              <a:rPr lang="de-DE"/>
              <a:t>Architektur</a:t>
            </a:r>
          </a:p>
        </p:txBody>
      </p:sp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3211513" y="5486400"/>
            <a:ext cx="2960687" cy="533400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/>
              <a:t>Internes Schema</a:t>
            </a:r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3211513" y="3856038"/>
            <a:ext cx="2960687" cy="898525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/>
              <a:t>Konzeptuelles Schema</a:t>
            </a:r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0" y="2209800"/>
            <a:ext cx="2590800" cy="533400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/>
              <a:t>Externes Schema </a:t>
            </a:r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3352800" y="2209800"/>
            <a:ext cx="2590800" cy="533400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/>
              <a:t>Externes Schema</a:t>
            </a:r>
          </a:p>
        </p:txBody>
      </p:sp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6553200" y="2209800"/>
            <a:ext cx="2590800" cy="533400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/>
              <a:t>Externes Schema</a:t>
            </a:r>
          </a:p>
        </p:txBody>
      </p:sp>
      <p:cxnSp>
        <p:nvCxnSpPr>
          <p:cNvPr id="309258" name="AutoShape 10"/>
          <p:cNvCxnSpPr>
            <a:cxnSpLocks noChangeShapeType="1"/>
            <a:stCxn id="309251" idx="0"/>
            <a:endCxn id="309252" idx="2"/>
          </p:cNvCxnSpPr>
          <p:nvPr/>
        </p:nvCxnSpPr>
        <p:spPr bwMode="auto">
          <a:xfrm flipV="1">
            <a:off x="4692650" y="4792663"/>
            <a:ext cx="0" cy="655637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309259" name="AutoShape 11"/>
          <p:cNvCxnSpPr>
            <a:cxnSpLocks noChangeShapeType="1"/>
            <a:stCxn id="309252" idx="0"/>
            <a:endCxn id="309256" idx="2"/>
          </p:cNvCxnSpPr>
          <p:nvPr/>
        </p:nvCxnSpPr>
        <p:spPr bwMode="auto">
          <a:xfrm flipH="1" flipV="1">
            <a:off x="4648200" y="2781300"/>
            <a:ext cx="44450" cy="1036638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309260" name="AutoShape 12"/>
          <p:cNvCxnSpPr>
            <a:cxnSpLocks noChangeShapeType="1"/>
            <a:stCxn id="309257" idx="2"/>
            <a:endCxn id="309252" idx="0"/>
          </p:cNvCxnSpPr>
          <p:nvPr/>
        </p:nvCxnSpPr>
        <p:spPr bwMode="auto">
          <a:xfrm flipH="1">
            <a:off x="4692650" y="2781300"/>
            <a:ext cx="3155950" cy="1036638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309261" name="AutoShape 13"/>
          <p:cNvCxnSpPr>
            <a:cxnSpLocks noChangeShapeType="1"/>
            <a:stCxn id="309253" idx="2"/>
            <a:endCxn id="309252" idx="0"/>
          </p:cNvCxnSpPr>
          <p:nvPr/>
        </p:nvCxnSpPr>
        <p:spPr bwMode="auto">
          <a:xfrm>
            <a:off x="1295400" y="2781300"/>
            <a:ext cx="3397250" cy="1036638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BF2E-2415-4D5F-8A49-0E906A258450}" type="slidenum">
              <a:rPr lang="en-US"/>
              <a:pPr/>
              <a:t>72</a:t>
            </a:fld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ANSI/SPARC Drei-Schema </a:t>
            </a:r>
            <a:br>
              <a:rPr lang="de-DE"/>
            </a:br>
            <a:r>
              <a:rPr lang="de-DE"/>
              <a:t>Architektur -- </a:t>
            </a:r>
            <a:r>
              <a:rPr lang="de-DE">
                <a:solidFill>
                  <a:srgbClr val="FF33CC"/>
                </a:solidFill>
              </a:rPr>
              <a:t>rel. DBMS</a:t>
            </a:r>
            <a:endParaRPr lang="de-DE"/>
          </a:p>
        </p:txBody>
      </p:sp>
      <p:grpSp>
        <p:nvGrpSpPr>
          <p:cNvPr id="311308" name="Group 12"/>
          <p:cNvGrpSpPr>
            <a:grpSpLocks/>
          </p:cNvGrpSpPr>
          <p:nvPr/>
        </p:nvGrpSpPr>
        <p:grpSpPr bwMode="auto">
          <a:xfrm>
            <a:off x="685800" y="2057400"/>
            <a:ext cx="2960688" cy="3810000"/>
            <a:chOff x="2023" y="1392"/>
            <a:chExt cx="1865" cy="2400"/>
          </a:xfrm>
        </p:grpSpPr>
        <p:sp>
          <p:nvSpPr>
            <p:cNvPr id="311299" name="Rectangle 3"/>
            <p:cNvSpPr>
              <a:spLocks noChangeArrowheads="1"/>
            </p:cNvSpPr>
            <p:nvPr/>
          </p:nvSpPr>
          <p:spPr bwMode="auto">
            <a:xfrm>
              <a:off x="2023" y="3456"/>
              <a:ext cx="1865" cy="336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de-DE"/>
                <a:t>Internes Schema</a:t>
              </a:r>
            </a:p>
          </p:txBody>
        </p:sp>
        <p:sp>
          <p:nvSpPr>
            <p:cNvPr id="311300" name="Rectangle 4"/>
            <p:cNvSpPr>
              <a:spLocks noChangeArrowheads="1"/>
            </p:cNvSpPr>
            <p:nvPr/>
          </p:nvSpPr>
          <p:spPr bwMode="auto">
            <a:xfrm>
              <a:off x="2023" y="2429"/>
              <a:ext cx="1865" cy="566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de-DE"/>
                <a:t>Konzeptuelles Schema</a:t>
              </a:r>
            </a:p>
          </p:txBody>
        </p:sp>
        <p:sp>
          <p:nvSpPr>
            <p:cNvPr id="311302" name="Rectangle 6"/>
            <p:cNvSpPr>
              <a:spLocks noChangeArrowheads="1"/>
            </p:cNvSpPr>
            <p:nvPr/>
          </p:nvSpPr>
          <p:spPr bwMode="auto">
            <a:xfrm>
              <a:off x="2112" y="1392"/>
              <a:ext cx="1632" cy="336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de-DE"/>
                <a:t>Externes Schema</a:t>
              </a:r>
            </a:p>
          </p:txBody>
        </p:sp>
        <p:cxnSp>
          <p:nvCxnSpPr>
            <p:cNvPr id="311304" name="AutoShape 8"/>
            <p:cNvCxnSpPr>
              <a:cxnSpLocks noChangeShapeType="1"/>
              <a:stCxn id="311299" idx="0"/>
              <a:endCxn id="311300" idx="2"/>
            </p:cNvCxnSpPr>
            <p:nvPr/>
          </p:nvCxnSpPr>
          <p:spPr bwMode="auto">
            <a:xfrm flipV="1">
              <a:off x="2956" y="3019"/>
              <a:ext cx="0" cy="413"/>
            </a:xfrm>
            <a:prstGeom prst="straightConnector1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</p:cxnSp>
        <p:cxnSp>
          <p:nvCxnSpPr>
            <p:cNvPr id="311305" name="AutoShape 9"/>
            <p:cNvCxnSpPr>
              <a:cxnSpLocks noChangeShapeType="1"/>
              <a:stCxn id="311300" idx="0"/>
              <a:endCxn id="311302" idx="2"/>
            </p:cNvCxnSpPr>
            <p:nvPr/>
          </p:nvCxnSpPr>
          <p:spPr bwMode="auto">
            <a:xfrm flipH="1" flipV="1">
              <a:off x="2928" y="1752"/>
              <a:ext cx="28" cy="653"/>
            </a:xfrm>
            <a:prstGeom prst="straightConnector1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</p:cxnSp>
      </p:grpSp>
      <p:sp>
        <p:nvSpPr>
          <p:cNvPr id="311310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4622800" y="1885950"/>
            <a:ext cx="4292600" cy="4171950"/>
          </a:xfrm>
        </p:spPr>
        <p:txBody>
          <a:bodyPr/>
          <a:lstStyle/>
          <a:p>
            <a:r>
              <a:rPr lang="de-DE" sz="2800">
                <a:solidFill>
                  <a:srgbClr val="FF33CC"/>
                </a:solidFill>
              </a:rPr>
              <a:t>Views (Sichten)</a:t>
            </a:r>
          </a:p>
          <a:p>
            <a:endParaRPr lang="de-DE" sz="2800">
              <a:solidFill>
                <a:srgbClr val="FF33CC"/>
              </a:solidFill>
            </a:endParaRPr>
          </a:p>
          <a:p>
            <a:endParaRPr lang="de-DE" sz="2800">
              <a:solidFill>
                <a:srgbClr val="FF33CC"/>
              </a:solidFill>
            </a:endParaRPr>
          </a:p>
          <a:p>
            <a:r>
              <a:rPr lang="de-DE" sz="2800">
                <a:solidFill>
                  <a:srgbClr val="FF33CC"/>
                </a:solidFill>
              </a:rPr>
              <a:t>Relationen</a:t>
            </a:r>
          </a:p>
          <a:p>
            <a:r>
              <a:rPr lang="de-DE" sz="2800">
                <a:solidFill>
                  <a:srgbClr val="FF33CC"/>
                </a:solidFill>
              </a:rPr>
              <a:t>Referentielle Integritätsbedingungen</a:t>
            </a:r>
          </a:p>
          <a:p>
            <a:endParaRPr lang="de-DE" sz="2800">
              <a:solidFill>
                <a:srgbClr val="FF33CC"/>
              </a:solidFill>
            </a:endParaRPr>
          </a:p>
          <a:p>
            <a:r>
              <a:rPr lang="de-DE" sz="2800">
                <a:solidFill>
                  <a:srgbClr val="FF33CC"/>
                </a:solidFill>
              </a:rPr>
              <a:t>Indexe, Cluster, DB-Extents, Seiten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A972-FEE4-4AF0-B65D-ECE711DB134A}" type="slidenum">
              <a:rPr lang="en-US"/>
              <a:pPr/>
              <a:t>73</a:t>
            </a:fld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de-DE"/>
              <a:t>Klassifikation verteilter DBMS</a:t>
            </a:r>
          </a:p>
        </p:txBody>
      </p:sp>
      <p:sp>
        <p:nvSpPr>
          <p:cNvPr id="314371" name="AutoShape 3"/>
          <p:cNvSpPr>
            <a:spLocks noChangeArrowheads="1"/>
          </p:cNvSpPr>
          <p:nvPr/>
        </p:nvSpPr>
        <p:spPr bwMode="auto">
          <a:xfrm>
            <a:off x="1295400" y="2057400"/>
            <a:ext cx="7086600" cy="4114800"/>
          </a:xfrm>
          <a:prstGeom prst="cube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372" name="Line 4"/>
          <p:cNvSpPr>
            <a:spLocks noChangeShapeType="1"/>
          </p:cNvSpPr>
          <p:nvPr/>
        </p:nvSpPr>
        <p:spPr bwMode="auto">
          <a:xfrm flipV="1">
            <a:off x="1295400" y="5105400"/>
            <a:ext cx="106680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373" name="Line 5"/>
          <p:cNvSpPr>
            <a:spLocks noChangeShapeType="1"/>
          </p:cNvSpPr>
          <p:nvPr/>
        </p:nvSpPr>
        <p:spPr bwMode="auto">
          <a:xfrm flipH="1">
            <a:off x="2362200" y="5105400"/>
            <a:ext cx="6019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374" name="Line 6"/>
          <p:cNvSpPr>
            <a:spLocks noChangeShapeType="1"/>
          </p:cNvSpPr>
          <p:nvPr/>
        </p:nvSpPr>
        <p:spPr bwMode="auto">
          <a:xfrm>
            <a:off x="2286000" y="2057400"/>
            <a:ext cx="76200" cy="3048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375" name="Line 7"/>
          <p:cNvSpPr>
            <a:spLocks noChangeShapeType="1"/>
          </p:cNvSpPr>
          <p:nvPr/>
        </p:nvSpPr>
        <p:spPr bwMode="auto">
          <a:xfrm>
            <a:off x="8382000" y="5105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376" name="Line 8"/>
          <p:cNvSpPr>
            <a:spLocks noChangeShapeType="1"/>
          </p:cNvSpPr>
          <p:nvPr/>
        </p:nvSpPr>
        <p:spPr bwMode="auto">
          <a:xfrm flipV="1">
            <a:off x="2286000" y="1371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377" name="Line 9"/>
          <p:cNvSpPr>
            <a:spLocks noChangeShapeType="1"/>
          </p:cNvSpPr>
          <p:nvPr/>
        </p:nvSpPr>
        <p:spPr bwMode="auto">
          <a:xfrm flipH="1">
            <a:off x="838200" y="61722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378" name="Text Box 10"/>
          <p:cNvSpPr txBox="1">
            <a:spLocks noChangeArrowheads="1"/>
          </p:cNvSpPr>
          <p:nvPr/>
        </p:nvSpPr>
        <p:spPr bwMode="auto">
          <a:xfrm>
            <a:off x="7361238" y="4648200"/>
            <a:ext cx="1782762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/>
              <a:t>Autonomie</a:t>
            </a:r>
          </a:p>
        </p:txBody>
      </p:sp>
      <p:sp>
        <p:nvSpPr>
          <p:cNvPr id="314379" name="Text Box 11"/>
          <p:cNvSpPr txBox="1">
            <a:spLocks noChangeArrowheads="1"/>
          </p:cNvSpPr>
          <p:nvPr/>
        </p:nvSpPr>
        <p:spPr bwMode="auto">
          <a:xfrm>
            <a:off x="2209800" y="1524000"/>
            <a:ext cx="211613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Heterogenität</a:t>
            </a:r>
          </a:p>
        </p:txBody>
      </p:sp>
      <p:sp>
        <p:nvSpPr>
          <p:cNvPr id="314380" name="Text Box 12"/>
          <p:cNvSpPr txBox="1">
            <a:spLocks noChangeArrowheads="1"/>
          </p:cNvSpPr>
          <p:nvPr/>
        </p:nvSpPr>
        <p:spPr bwMode="auto">
          <a:xfrm rot="-2749707">
            <a:off x="169863" y="5746750"/>
            <a:ext cx="1703387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/>
              <a:t>Verteilung</a:t>
            </a:r>
          </a:p>
        </p:txBody>
      </p:sp>
      <p:sp>
        <p:nvSpPr>
          <p:cNvPr id="314381" name="Oval 13"/>
          <p:cNvSpPr>
            <a:spLocks noChangeArrowheads="1"/>
          </p:cNvSpPr>
          <p:nvPr/>
        </p:nvSpPr>
        <p:spPr bwMode="auto">
          <a:xfrm>
            <a:off x="4724400" y="50292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382" name="Oval 14"/>
          <p:cNvSpPr>
            <a:spLocks noChangeArrowheads="1"/>
          </p:cNvSpPr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383" name="Oval 15"/>
          <p:cNvSpPr>
            <a:spLocks noChangeArrowheads="1"/>
          </p:cNvSpPr>
          <p:nvPr/>
        </p:nvSpPr>
        <p:spPr bwMode="auto">
          <a:xfrm>
            <a:off x="4800600" y="3048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384" name="Oval 16"/>
          <p:cNvSpPr>
            <a:spLocks noChangeArrowheads="1"/>
          </p:cNvSpPr>
          <p:nvPr/>
        </p:nvSpPr>
        <p:spPr bwMode="auto">
          <a:xfrm>
            <a:off x="7239000" y="3048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385" name="Oval 17"/>
          <p:cNvSpPr>
            <a:spLocks noChangeArrowheads="1"/>
          </p:cNvSpPr>
          <p:nvPr/>
        </p:nvSpPr>
        <p:spPr bwMode="auto">
          <a:xfrm>
            <a:off x="72390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386" name="Oval 18"/>
          <p:cNvSpPr>
            <a:spLocks noChangeArrowheads="1"/>
          </p:cNvSpPr>
          <p:nvPr/>
        </p:nvSpPr>
        <p:spPr bwMode="auto">
          <a:xfrm>
            <a:off x="12192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387" name="Oval 19"/>
          <p:cNvSpPr>
            <a:spLocks noChangeArrowheads="1"/>
          </p:cNvSpPr>
          <p:nvPr/>
        </p:nvSpPr>
        <p:spPr bwMode="auto">
          <a:xfrm>
            <a:off x="43434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388" name="AutoShape 20"/>
          <p:cNvSpPr>
            <a:spLocks noChangeArrowheads="1"/>
          </p:cNvSpPr>
          <p:nvPr/>
        </p:nvSpPr>
        <p:spPr bwMode="auto">
          <a:xfrm>
            <a:off x="4876800" y="4114800"/>
            <a:ext cx="1905000" cy="609600"/>
          </a:xfrm>
          <a:prstGeom prst="cloudCallout">
            <a:avLst>
              <a:gd name="adj1" fmla="val -53750"/>
              <a:gd name="adj2" fmla="val 107815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Zentrales DBs</a:t>
            </a:r>
          </a:p>
        </p:txBody>
      </p:sp>
      <p:sp>
        <p:nvSpPr>
          <p:cNvPr id="314389" name="AutoShape 21"/>
          <p:cNvSpPr>
            <a:spLocks noChangeArrowheads="1"/>
          </p:cNvSpPr>
          <p:nvPr/>
        </p:nvSpPr>
        <p:spPr bwMode="auto">
          <a:xfrm>
            <a:off x="6400800" y="1905000"/>
            <a:ext cx="1905000" cy="609600"/>
          </a:xfrm>
          <a:prstGeom prst="cloudCallout">
            <a:avLst>
              <a:gd name="adj1" fmla="val -2417"/>
              <a:gd name="adj2" fmla="val 145315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Heterogenes</a:t>
            </a:r>
          </a:p>
          <a:p>
            <a:pPr>
              <a:lnSpc>
                <a:spcPct val="80000"/>
              </a:lnSpc>
            </a:pPr>
            <a:r>
              <a:rPr lang="de-DE" sz="2000"/>
              <a:t>Multi-DBMS</a:t>
            </a:r>
          </a:p>
        </p:txBody>
      </p:sp>
      <p:sp>
        <p:nvSpPr>
          <p:cNvPr id="314390" name="AutoShape 22"/>
          <p:cNvSpPr>
            <a:spLocks noChangeArrowheads="1"/>
          </p:cNvSpPr>
          <p:nvPr/>
        </p:nvSpPr>
        <p:spPr bwMode="auto">
          <a:xfrm>
            <a:off x="2819400" y="2133600"/>
            <a:ext cx="2362200" cy="762000"/>
          </a:xfrm>
          <a:prstGeom prst="cloudCallout">
            <a:avLst>
              <a:gd name="adj1" fmla="val 37838"/>
              <a:gd name="adj2" fmla="val 69583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Heterogenes,</a:t>
            </a:r>
          </a:p>
          <a:p>
            <a:pPr>
              <a:lnSpc>
                <a:spcPct val="80000"/>
              </a:lnSpc>
            </a:pPr>
            <a:r>
              <a:rPr lang="de-DE" sz="2000"/>
              <a:t>föderiertes vDBMS</a:t>
            </a:r>
          </a:p>
        </p:txBody>
      </p:sp>
      <p:sp>
        <p:nvSpPr>
          <p:cNvPr id="314391" name="AutoShape 23"/>
          <p:cNvSpPr>
            <a:spLocks noChangeArrowheads="1"/>
          </p:cNvSpPr>
          <p:nvPr/>
        </p:nvSpPr>
        <p:spPr bwMode="auto">
          <a:xfrm>
            <a:off x="0" y="1447800"/>
            <a:ext cx="2057400" cy="1066800"/>
          </a:xfrm>
          <a:prstGeom prst="cloudCallout">
            <a:avLst>
              <a:gd name="adj1" fmla="val 13116"/>
              <a:gd name="adj2" fmla="val 102083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Heterogenes, </a:t>
            </a:r>
          </a:p>
          <a:p>
            <a:pPr>
              <a:lnSpc>
                <a:spcPct val="80000"/>
              </a:lnSpc>
            </a:pPr>
            <a:r>
              <a:rPr lang="de-DE" sz="2000"/>
              <a:t>eng integriertes </a:t>
            </a:r>
          </a:p>
          <a:p>
            <a:pPr>
              <a:lnSpc>
                <a:spcPct val="80000"/>
              </a:lnSpc>
            </a:pPr>
            <a:r>
              <a:rPr lang="de-DE" sz="2000"/>
              <a:t>vDBMs</a:t>
            </a:r>
          </a:p>
        </p:txBody>
      </p:sp>
      <p:sp>
        <p:nvSpPr>
          <p:cNvPr id="314392" name="AutoShape 24"/>
          <p:cNvSpPr>
            <a:spLocks noChangeArrowheads="1"/>
          </p:cNvSpPr>
          <p:nvPr/>
        </p:nvSpPr>
        <p:spPr bwMode="auto">
          <a:xfrm>
            <a:off x="0" y="4343400"/>
            <a:ext cx="2286000" cy="990600"/>
          </a:xfrm>
          <a:prstGeom prst="cloudCallout">
            <a:avLst>
              <a:gd name="adj1" fmla="val 7431"/>
              <a:gd name="adj2" fmla="val 135579"/>
            </a:avLst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de-DE" sz="2000"/>
              <a:t>Homogenes, </a:t>
            </a:r>
          </a:p>
          <a:p>
            <a:pPr>
              <a:lnSpc>
                <a:spcPct val="70000"/>
              </a:lnSpc>
            </a:pPr>
            <a:r>
              <a:rPr lang="de-DE" sz="2000"/>
              <a:t>eng integriertes</a:t>
            </a:r>
          </a:p>
          <a:p>
            <a:pPr>
              <a:lnSpc>
                <a:spcPct val="70000"/>
              </a:lnSpc>
            </a:pPr>
            <a:r>
              <a:rPr lang="de-DE" sz="2000"/>
              <a:t> vDBMs</a:t>
            </a:r>
          </a:p>
        </p:txBody>
      </p:sp>
      <p:sp>
        <p:nvSpPr>
          <p:cNvPr id="314393" name="AutoShape 25"/>
          <p:cNvSpPr>
            <a:spLocks noChangeArrowheads="1"/>
          </p:cNvSpPr>
          <p:nvPr/>
        </p:nvSpPr>
        <p:spPr bwMode="auto">
          <a:xfrm>
            <a:off x="4267200" y="5334000"/>
            <a:ext cx="2362200" cy="762000"/>
          </a:xfrm>
          <a:prstGeom prst="cloudCallout">
            <a:avLst>
              <a:gd name="adj1" fmla="val -43347"/>
              <a:gd name="adj2" fmla="val 61250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Homogenes,</a:t>
            </a:r>
          </a:p>
          <a:p>
            <a:r>
              <a:rPr lang="de-DE" sz="2000"/>
              <a:t>föderiertes vDBMS</a:t>
            </a:r>
          </a:p>
        </p:txBody>
      </p:sp>
      <p:sp>
        <p:nvSpPr>
          <p:cNvPr id="314394" name="AutoShape 26"/>
          <p:cNvSpPr>
            <a:spLocks noChangeArrowheads="1"/>
          </p:cNvSpPr>
          <p:nvPr/>
        </p:nvSpPr>
        <p:spPr bwMode="auto">
          <a:xfrm>
            <a:off x="7086600" y="6248400"/>
            <a:ext cx="1905000" cy="609600"/>
          </a:xfrm>
          <a:prstGeom prst="cloudCallout">
            <a:avLst>
              <a:gd name="adj1" fmla="val -39083"/>
              <a:gd name="adj2" fmla="val -63023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Homogenes</a:t>
            </a:r>
          </a:p>
          <a:p>
            <a:pPr>
              <a:lnSpc>
                <a:spcPct val="80000"/>
              </a:lnSpc>
            </a:pPr>
            <a:r>
              <a:rPr lang="de-DE" sz="2000"/>
              <a:t>Multi-DBMS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92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CC0A-9D0E-46C7-9BF2-E22203F44F9D}" type="slidenum">
              <a:rPr lang="en-US"/>
              <a:pPr/>
              <a:t>74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Homogene, prä-integrierte </a:t>
            </a:r>
            <a:br>
              <a:rPr lang="de-DE"/>
            </a:br>
            <a:r>
              <a:rPr lang="de-DE"/>
              <a:t>DBMSs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4171950"/>
          </a:xfrm>
        </p:spPr>
        <p:txBody>
          <a:bodyPr/>
          <a:lstStyle/>
          <a:p>
            <a:r>
              <a:rPr lang="de-DE"/>
              <a:t>Von vornherein als verteilte DB ausgelegt</a:t>
            </a:r>
          </a:p>
          <a:p>
            <a:pPr lvl="1"/>
            <a:r>
              <a:rPr lang="de-DE"/>
              <a:t>Performance-Steigerung</a:t>
            </a:r>
          </a:p>
          <a:p>
            <a:pPr lvl="1"/>
            <a:r>
              <a:rPr lang="de-DE"/>
              <a:t>Ausfallsicherheit</a:t>
            </a:r>
          </a:p>
          <a:p>
            <a:pPr lvl="1"/>
            <a:r>
              <a:rPr lang="de-DE"/>
              <a:t>inkrementelle Erweiterbarkeit</a:t>
            </a:r>
          </a:p>
          <a:p>
            <a:r>
              <a:rPr lang="de-DE"/>
              <a:t>keine Altlasten = „schöne heile Welt“</a:t>
            </a:r>
          </a:p>
          <a:p>
            <a:r>
              <a:rPr lang="de-DE"/>
              <a:t>Ausgangssituation</a:t>
            </a:r>
          </a:p>
          <a:p>
            <a:pPr lvl="1"/>
            <a:r>
              <a:rPr lang="de-DE"/>
              <a:t>globales Schema</a:t>
            </a:r>
          </a:p>
          <a:p>
            <a:pPr lvl="1"/>
            <a:r>
              <a:rPr lang="de-DE"/>
              <a:t>davon abgeleitete Fragmentierung/Partionierung und Allokation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5E1C-2FA0-48CD-A5BF-0A7027E5FE57}" type="slidenum">
              <a:rPr lang="en-US"/>
              <a:pPr/>
              <a:t>75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457200"/>
            <a:ext cx="7772400" cy="1143000"/>
          </a:xfrm>
        </p:spPr>
        <p:txBody>
          <a:bodyPr/>
          <a:lstStyle/>
          <a:p>
            <a:r>
              <a:rPr lang="de-DE"/>
              <a:t>               Architektur</a:t>
            </a:r>
          </a:p>
        </p:txBody>
      </p:sp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2590800" y="1219200"/>
            <a:ext cx="3962400" cy="685800"/>
          </a:xfrm>
          <a:prstGeom prst="rect">
            <a:avLst/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Globale externe  Schemata</a:t>
            </a:r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2590800" y="2514600"/>
            <a:ext cx="3962400" cy="685800"/>
          </a:xfrm>
          <a:prstGeom prst="rect">
            <a:avLst/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Globales Schema</a:t>
            </a: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4343400" y="4191000"/>
            <a:ext cx="79375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200"/>
              <a:t>......</a:t>
            </a:r>
          </a:p>
        </p:txBody>
      </p:sp>
      <p:cxnSp>
        <p:nvCxnSpPr>
          <p:cNvPr id="315405" name="AutoShape 13"/>
          <p:cNvCxnSpPr>
            <a:cxnSpLocks noChangeShapeType="1"/>
            <a:stCxn id="315395" idx="2"/>
            <a:endCxn id="315397" idx="0"/>
          </p:cNvCxnSpPr>
          <p:nvPr/>
        </p:nvCxnSpPr>
        <p:spPr bwMode="auto">
          <a:xfrm>
            <a:off x="4572000" y="1924050"/>
            <a:ext cx="0" cy="5715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15407" name="AutoShape 15"/>
          <p:cNvCxnSpPr>
            <a:cxnSpLocks noChangeShapeType="1"/>
            <a:stCxn id="315397" idx="2"/>
            <a:endCxn id="315413" idx="0"/>
          </p:cNvCxnSpPr>
          <p:nvPr/>
        </p:nvCxnSpPr>
        <p:spPr bwMode="auto">
          <a:xfrm flipH="1">
            <a:off x="2743200" y="3219450"/>
            <a:ext cx="1828800" cy="7239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15408" name="AutoShape 16"/>
          <p:cNvCxnSpPr>
            <a:cxnSpLocks noChangeShapeType="1"/>
            <a:stCxn id="315397" idx="2"/>
            <a:endCxn id="315429" idx="0"/>
          </p:cNvCxnSpPr>
          <p:nvPr/>
        </p:nvCxnSpPr>
        <p:spPr bwMode="auto">
          <a:xfrm>
            <a:off x="4572000" y="3219450"/>
            <a:ext cx="2133600" cy="7239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315422" name="Group 30"/>
          <p:cNvGrpSpPr>
            <a:grpSpLocks/>
          </p:cNvGrpSpPr>
          <p:nvPr/>
        </p:nvGrpSpPr>
        <p:grpSpPr bwMode="auto">
          <a:xfrm>
            <a:off x="1752600" y="3962400"/>
            <a:ext cx="1981200" cy="2362200"/>
            <a:chOff x="1104" y="2496"/>
            <a:chExt cx="1248" cy="1488"/>
          </a:xfrm>
        </p:grpSpPr>
        <p:sp>
          <p:nvSpPr>
            <p:cNvPr id="315398" name="Rectangle 6"/>
            <p:cNvSpPr>
              <a:spLocks noChangeArrowheads="1"/>
            </p:cNvSpPr>
            <p:nvPr/>
          </p:nvSpPr>
          <p:spPr bwMode="auto">
            <a:xfrm>
              <a:off x="1152" y="2592"/>
              <a:ext cx="1152" cy="480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66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70000"/>
                </a:lnSpc>
              </a:pPr>
              <a:r>
                <a:rPr lang="de-DE"/>
                <a:t>Lokales</a:t>
              </a:r>
            </a:p>
            <a:p>
              <a:pPr>
                <a:lnSpc>
                  <a:spcPct val="70000"/>
                </a:lnSpc>
              </a:pPr>
              <a:r>
                <a:rPr lang="de-DE"/>
                <a:t>konzeptuelles </a:t>
              </a:r>
            </a:p>
            <a:p>
              <a:pPr>
                <a:lnSpc>
                  <a:spcPct val="70000"/>
                </a:lnSpc>
              </a:pPr>
              <a:r>
                <a:rPr lang="de-DE"/>
                <a:t>Schema</a:t>
              </a:r>
            </a:p>
          </p:txBody>
        </p:sp>
        <p:sp>
          <p:nvSpPr>
            <p:cNvPr id="315401" name="Rectangle 9"/>
            <p:cNvSpPr>
              <a:spLocks noChangeArrowheads="1"/>
            </p:cNvSpPr>
            <p:nvPr/>
          </p:nvSpPr>
          <p:spPr bwMode="auto">
            <a:xfrm>
              <a:off x="1104" y="3216"/>
              <a:ext cx="1248" cy="336"/>
            </a:xfrm>
            <a:prstGeom prst="rect">
              <a:avLst/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de-DE" sz="2000"/>
                <a:t>Lokales  internes</a:t>
              </a:r>
            </a:p>
            <a:p>
              <a:pPr>
                <a:lnSpc>
                  <a:spcPct val="80000"/>
                </a:lnSpc>
              </a:pPr>
              <a:r>
                <a:rPr lang="de-DE"/>
                <a:t>Schema</a:t>
              </a:r>
            </a:p>
          </p:txBody>
        </p:sp>
        <p:sp>
          <p:nvSpPr>
            <p:cNvPr id="315403" name="AutoShape 11"/>
            <p:cNvSpPr>
              <a:spLocks noChangeArrowheads="1"/>
            </p:cNvSpPr>
            <p:nvPr/>
          </p:nvSpPr>
          <p:spPr bwMode="auto">
            <a:xfrm>
              <a:off x="1200" y="3696"/>
              <a:ext cx="1008" cy="288"/>
            </a:xfrm>
            <a:prstGeom prst="can">
              <a:avLst>
                <a:gd name="adj" fmla="val 25000"/>
              </a:avLst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Lokale DB</a:t>
              </a:r>
            </a:p>
          </p:txBody>
        </p:sp>
        <p:cxnSp>
          <p:nvCxnSpPr>
            <p:cNvPr id="315409" name="AutoShape 17"/>
            <p:cNvCxnSpPr>
              <a:cxnSpLocks noChangeShapeType="1"/>
              <a:stCxn id="315398" idx="2"/>
              <a:endCxn id="315401" idx="0"/>
            </p:cNvCxnSpPr>
            <p:nvPr/>
          </p:nvCxnSpPr>
          <p:spPr bwMode="auto">
            <a:xfrm>
              <a:off x="1728" y="3084"/>
              <a:ext cx="0" cy="120"/>
            </a:xfrm>
            <a:prstGeom prst="straightConnector1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</p:cxnSp>
        <p:cxnSp>
          <p:nvCxnSpPr>
            <p:cNvPr id="315411" name="AutoShape 19"/>
            <p:cNvCxnSpPr>
              <a:cxnSpLocks noChangeShapeType="1"/>
              <a:stCxn id="315401" idx="2"/>
              <a:endCxn id="315403" idx="1"/>
            </p:cNvCxnSpPr>
            <p:nvPr/>
          </p:nvCxnSpPr>
          <p:spPr bwMode="auto">
            <a:xfrm flipH="1">
              <a:off x="1704" y="3564"/>
              <a:ext cx="24" cy="120"/>
            </a:xfrm>
            <a:prstGeom prst="straightConnector1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</p:cxnSp>
        <p:sp>
          <p:nvSpPr>
            <p:cNvPr id="315413" name="Rectangle 21"/>
            <p:cNvSpPr>
              <a:spLocks noChangeArrowheads="1"/>
            </p:cNvSpPr>
            <p:nvPr/>
          </p:nvSpPr>
          <p:spPr bwMode="auto">
            <a:xfrm>
              <a:off x="1104" y="2496"/>
              <a:ext cx="1248" cy="148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15414" name="Text Box 22"/>
          <p:cNvSpPr txBox="1">
            <a:spLocks noChangeArrowheads="1"/>
          </p:cNvSpPr>
          <p:nvPr/>
        </p:nvSpPr>
        <p:spPr bwMode="auto">
          <a:xfrm>
            <a:off x="228600" y="4876800"/>
            <a:ext cx="14446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chemeClr val="accent1"/>
                </a:solidFill>
              </a:rPr>
              <a:t>Station S1</a:t>
            </a:r>
            <a:endParaRPr lang="de-DE"/>
          </a:p>
        </p:txBody>
      </p:sp>
      <p:sp>
        <p:nvSpPr>
          <p:cNvPr id="315416" name="Text Box 24"/>
          <p:cNvSpPr txBox="1">
            <a:spLocks noChangeArrowheads="1"/>
          </p:cNvSpPr>
          <p:nvPr/>
        </p:nvSpPr>
        <p:spPr bwMode="auto">
          <a:xfrm>
            <a:off x="7699375" y="4876800"/>
            <a:ext cx="14446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chemeClr val="accent1"/>
                </a:solidFill>
              </a:rPr>
              <a:t>Station Sn</a:t>
            </a:r>
            <a:endParaRPr lang="de-DE"/>
          </a:p>
        </p:txBody>
      </p:sp>
      <p:sp>
        <p:nvSpPr>
          <p:cNvPr id="315417" name="Oval 25"/>
          <p:cNvSpPr>
            <a:spLocks noChangeArrowheads="1"/>
          </p:cNvSpPr>
          <p:nvPr/>
        </p:nvSpPr>
        <p:spPr bwMode="auto">
          <a:xfrm>
            <a:off x="6704013" y="266700"/>
            <a:ext cx="2370137" cy="685800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Anwendung</a:t>
            </a:r>
          </a:p>
        </p:txBody>
      </p:sp>
      <p:cxnSp>
        <p:nvCxnSpPr>
          <p:cNvPr id="315418" name="AutoShape 26"/>
          <p:cNvCxnSpPr>
            <a:cxnSpLocks noChangeShapeType="1"/>
            <a:stCxn id="315417" idx="4"/>
            <a:endCxn id="315395" idx="3"/>
          </p:cNvCxnSpPr>
          <p:nvPr/>
        </p:nvCxnSpPr>
        <p:spPr bwMode="auto">
          <a:xfrm rot="5400000">
            <a:off x="6945313" y="617537"/>
            <a:ext cx="571500" cy="1317625"/>
          </a:xfrm>
          <a:prstGeom prst="curvedConnector2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15419" name="Oval 27"/>
          <p:cNvSpPr>
            <a:spLocks noChangeArrowheads="1"/>
          </p:cNvSpPr>
          <p:nvPr/>
        </p:nvSpPr>
        <p:spPr bwMode="auto">
          <a:xfrm>
            <a:off x="152400" y="304800"/>
            <a:ext cx="2370138" cy="685800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Anwendung</a:t>
            </a:r>
          </a:p>
        </p:txBody>
      </p:sp>
      <p:cxnSp>
        <p:nvCxnSpPr>
          <p:cNvPr id="315420" name="AutoShape 28"/>
          <p:cNvCxnSpPr>
            <a:cxnSpLocks noChangeShapeType="1"/>
            <a:stCxn id="315419" idx="4"/>
            <a:endCxn id="315395" idx="1"/>
          </p:cNvCxnSpPr>
          <p:nvPr/>
        </p:nvCxnSpPr>
        <p:spPr bwMode="auto">
          <a:xfrm rot="16200000" flipH="1">
            <a:off x="1688307" y="678656"/>
            <a:ext cx="533400" cy="1233487"/>
          </a:xfrm>
          <a:prstGeom prst="curvedConnector2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15424" name="Rectangle 32"/>
          <p:cNvSpPr>
            <a:spLocks noChangeArrowheads="1"/>
          </p:cNvSpPr>
          <p:nvPr/>
        </p:nvSpPr>
        <p:spPr bwMode="auto">
          <a:xfrm>
            <a:off x="5791200" y="4114800"/>
            <a:ext cx="1828800" cy="762000"/>
          </a:xfrm>
          <a:prstGeom prst="rect">
            <a:avLst/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de-DE"/>
              <a:t>Lokales</a:t>
            </a:r>
          </a:p>
          <a:p>
            <a:pPr>
              <a:lnSpc>
                <a:spcPct val="70000"/>
              </a:lnSpc>
            </a:pPr>
            <a:r>
              <a:rPr lang="de-DE"/>
              <a:t>konzeptuelles </a:t>
            </a:r>
          </a:p>
          <a:p>
            <a:pPr>
              <a:lnSpc>
                <a:spcPct val="70000"/>
              </a:lnSpc>
            </a:pPr>
            <a:r>
              <a:rPr lang="de-DE"/>
              <a:t>Schema</a:t>
            </a:r>
          </a:p>
        </p:txBody>
      </p:sp>
      <p:sp>
        <p:nvSpPr>
          <p:cNvPr id="315425" name="Rectangle 33"/>
          <p:cNvSpPr>
            <a:spLocks noChangeArrowheads="1"/>
          </p:cNvSpPr>
          <p:nvPr/>
        </p:nvSpPr>
        <p:spPr bwMode="auto">
          <a:xfrm>
            <a:off x="5715000" y="5105400"/>
            <a:ext cx="1981200" cy="533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Lokales  internes</a:t>
            </a:r>
          </a:p>
          <a:p>
            <a:pPr>
              <a:lnSpc>
                <a:spcPct val="80000"/>
              </a:lnSpc>
            </a:pPr>
            <a:r>
              <a:rPr lang="de-DE"/>
              <a:t>Schema</a:t>
            </a:r>
          </a:p>
        </p:txBody>
      </p:sp>
      <p:sp>
        <p:nvSpPr>
          <p:cNvPr id="315426" name="AutoShape 34"/>
          <p:cNvSpPr>
            <a:spLocks noChangeArrowheads="1"/>
          </p:cNvSpPr>
          <p:nvPr/>
        </p:nvSpPr>
        <p:spPr bwMode="auto">
          <a:xfrm>
            <a:off x="5867400" y="5867400"/>
            <a:ext cx="1600200" cy="457200"/>
          </a:xfrm>
          <a:prstGeom prst="can">
            <a:avLst>
              <a:gd name="adj" fmla="val 25000"/>
            </a:avLst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Lokale DB</a:t>
            </a:r>
          </a:p>
        </p:txBody>
      </p:sp>
      <p:cxnSp>
        <p:nvCxnSpPr>
          <p:cNvPr id="315427" name="AutoShape 35"/>
          <p:cNvCxnSpPr>
            <a:cxnSpLocks noChangeShapeType="1"/>
            <a:stCxn id="315424" idx="2"/>
            <a:endCxn id="315425" idx="0"/>
          </p:cNvCxnSpPr>
          <p:nvPr/>
        </p:nvCxnSpPr>
        <p:spPr bwMode="auto">
          <a:xfrm>
            <a:off x="6705600" y="4895850"/>
            <a:ext cx="0" cy="1905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cxnSp>
        <p:nvCxnSpPr>
          <p:cNvPr id="315428" name="AutoShape 36"/>
          <p:cNvCxnSpPr>
            <a:cxnSpLocks noChangeShapeType="1"/>
            <a:stCxn id="315425" idx="2"/>
            <a:endCxn id="315426" idx="1"/>
          </p:cNvCxnSpPr>
          <p:nvPr/>
        </p:nvCxnSpPr>
        <p:spPr bwMode="auto">
          <a:xfrm flipH="1">
            <a:off x="6667500" y="5657850"/>
            <a:ext cx="38100" cy="1905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sp>
        <p:nvSpPr>
          <p:cNvPr id="315429" name="Rectangle 37"/>
          <p:cNvSpPr>
            <a:spLocks noChangeArrowheads="1"/>
          </p:cNvSpPr>
          <p:nvPr/>
        </p:nvSpPr>
        <p:spPr bwMode="auto">
          <a:xfrm>
            <a:off x="5715000" y="3962400"/>
            <a:ext cx="1981200" cy="2362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315430" name="AutoShape 38"/>
          <p:cNvCxnSpPr>
            <a:cxnSpLocks noChangeShapeType="1"/>
          </p:cNvCxnSpPr>
          <p:nvPr/>
        </p:nvCxnSpPr>
        <p:spPr bwMode="auto">
          <a:xfrm>
            <a:off x="4953000" y="1905000"/>
            <a:ext cx="0" cy="5715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15431" name="AutoShape 39"/>
          <p:cNvCxnSpPr>
            <a:cxnSpLocks noChangeShapeType="1"/>
          </p:cNvCxnSpPr>
          <p:nvPr/>
        </p:nvCxnSpPr>
        <p:spPr bwMode="auto">
          <a:xfrm>
            <a:off x="5334000" y="1905000"/>
            <a:ext cx="0" cy="5715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15432" name="AutoShape 40"/>
          <p:cNvCxnSpPr>
            <a:cxnSpLocks noChangeShapeType="1"/>
          </p:cNvCxnSpPr>
          <p:nvPr/>
        </p:nvCxnSpPr>
        <p:spPr bwMode="auto">
          <a:xfrm>
            <a:off x="5715000" y="1905000"/>
            <a:ext cx="0" cy="5715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15433" name="AutoShape 41"/>
          <p:cNvCxnSpPr>
            <a:cxnSpLocks noChangeShapeType="1"/>
          </p:cNvCxnSpPr>
          <p:nvPr/>
        </p:nvCxnSpPr>
        <p:spPr bwMode="auto">
          <a:xfrm>
            <a:off x="6096000" y="1905000"/>
            <a:ext cx="0" cy="5715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15434" name="AutoShape 42"/>
          <p:cNvCxnSpPr>
            <a:cxnSpLocks noChangeShapeType="1"/>
          </p:cNvCxnSpPr>
          <p:nvPr/>
        </p:nvCxnSpPr>
        <p:spPr bwMode="auto">
          <a:xfrm>
            <a:off x="4191000" y="1905000"/>
            <a:ext cx="0" cy="5715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15435" name="AutoShape 43"/>
          <p:cNvCxnSpPr>
            <a:cxnSpLocks noChangeShapeType="1"/>
          </p:cNvCxnSpPr>
          <p:nvPr/>
        </p:nvCxnSpPr>
        <p:spPr bwMode="auto">
          <a:xfrm>
            <a:off x="3886200" y="1905000"/>
            <a:ext cx="0" cy="5715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15436" name="AutoShape 44"/>
          <p:cNvCxnSpPr>
            <a:cxnSpLocks noChangeShapeType="1"/>
          </p:cNvCxnSpPr>
          <p:nvPr/>
        </p:nvCxnSpPr>
        <p:spPr bwMode="auto">
          <a:xfrm>
            <a:off x="3581400" y="1905000"/>
            <a:ext cx="0" cy="5715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15437" name="AutoShape 45"/>
          <p:cNvCxnSpPr>
            <a:cxnSpLocks noChangeShapeType="1"/>
          </p:cNvCxnSpPr>
          <p:nvPr/>
        </p:nvCxnSpPr>
        <p:spPr bwMode="auto">
          <a:xfrm>
            <a:off x="3276600" y="1905000"/>
            <a:ext cx="0" cy="5715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15438" name="AutoShape 46"/>
          <p:cNvCxnSpPr>
            <a:cxnSpLocks noChangeShapeType="1"/>
          </p:cNvCxnSpPr>
          <p:nvPr/>
        </p:nvCxnSpPr>
        <p:spPr bwMode="auto">
          <a:xfrm>
            <a:off x="2971800" y="1905000"/>
            <a:ext cx="0" cy="5715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98C-6EEA-43D0-A2CD-CE044713C629}" type="slidenum">
              <a:rPr lang="en-US"/>
              <a:pPr/>
              <a:t>76</a:t>
            </a:fld>
            <a:endParaRPr lang="en-US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457200"/>
            <a:ext cx="7772400" cy="1143000"/>
          </a:xfrm>
        </p:spPr>
        <p:txBody>
          <a:bodyPr/>
          <a:lstStyle/>
          <a:p>
            <a:r>
              <a:rPr lang="de-DE"/>
              <a:t>               Architektur</a:t>
            </a:r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2590800" y="914400"/>
            <a:ext cx="3962400" cy="685800"/>
          </a:xfrm>
          <a:prstGeom prst="rect">
            <a:avLst/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Globale externe  Schemata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2057400" y="1981200"/>
            <a:ext cx="5029200" cy="1752600"/>
          </a:xfrm>
          <a:prstGeom prst="rect">
            <a:avLst/>
          </a:prstGeom>
          <a:solidFill>
            <a:srgbClr val="33CC33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de-DE"/>
              <a:t>Globales Konzeptuelles Schema (GKS)</a:t>
            </a:r>
          </a:p>
          <a:p>
            <a:pPr>
              <a:lnSpc>
                <a:spcPct val="90000"/>
              </a:lnSpc>
            </a:pPr>
            <a:endParaRPr lang="de-DE"/>
          </a:p>
          <a:p>
            <a:pPr>
              <a:lnSpc>
                <a:spcPct val="90000"/>
              </a:lnSpc>
            </a:pPr>
            <a:r>
              <a:rPr lang="de-DE"/>
              <a:t>Globales Partitionierungs-Schema (GPS)</a:t>
            </a:r>
          </a:p>
          <a:p>
            <a:pPr>
              <a:lnSpc>
                <a:spcPct val="90000"/>
              </a:lnSpc>
            </a:pPr>
            <a:endParaRPr lang="de-DE"/>
          </a:p>
          <a:p>
            <a:pPr>
              <a:lnSpc>
                <a:spcPct val="90000"/>
              </a:lnSpc>
            </a:pPr>
            <a:r>
              <a:rPr lang="de-DE"/>
              <a:t>Globales Allokations-Schema (GAS)</a:t>
            </a:r>
          </a:p>
        </p:txBody>
      </p:sp>
      <p:sp>
        <p:nvSpPr>
          <p:cNvPr id="316421" name="Text Box 5"/>
          <p:cNvSpPr txBox="1">
            <a:spLocks noChangeArrowheads="1"/>
          </p:cNvSpPr>
          <p:nvPr/>
        </p:nvSpPr>
        <p:spPr bwMode="auto">
          <a:xfrm>
            <a:off x="4343400" y="4191000"/>
            <a:ext cx="79375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200"/>
              <a:t>......</a:t>
            </a:r>
          </a:p>
        </p:txBody>
      </p:sp>
      <p:cxnSp>
        <p:nvCxnSpPr>
          <p:cNvPr id="316422" name="AutoShape 6"/>
          <p:cNvCxnSpPr>
            <a:cxnSpLocks noChangeShapeType="1"/>
            <a:stCxn id="316419" idx="2"/>
            <a:endCxn id="316420" idx="0"/>
          </p:cNvCxnSpPr>
          <p:nvPr/>
        </p:nvCxnSpPr>
        <p:spPr bwMode="auto">
          <a:xfrm>
            <a:off x="4572000" y="1619250"/>
            <a:ext cx="0" cy="3429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cxnSp>
        <p:nvCxnSpPr>
          <p:cNvPr id="316423" name="AutoShape 7"/>
          <p:cNvCxnSpPr>
            <a:cxnSpLocks noChangeShapeType="1"/>
            <a:stCxn id="316420" idx="2"/>
            <a:endCxn id="316431" idx="0"/>
          </p:cNvCxnSpPr>
          <p:nvPr/>
        </p:nvCxnSpPr>
        <p:spPr bwMode="auto">
          <a:xfrm flipH="1">
            <a:off x="2743200" y="3752850"/>
            <a:ext cx="1828800" cy="1905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cxnSp>
        <p:nvCxnSpPr>
          <p:cNvPr id="316424" name="AutoShape 8"/>
          <p:cNvCxnSpPr>
            <a:cxnSpLocks noChangeShapeType="1"/>
            <a:stCxn id="316420" idx="2"/>
            <a:endCxn id="316443" idx="0"/>
          </p:cNvCxnSpPr>
          <p:nvPr/>
        </p:nvCxnSpPr>
        <p:spPr bwMode="auto">
          <a:xfrm>
            <a:off x="4572000" y="3752850"/>
            <a:ext cx="2133600" cy="1905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grpSp>
        <p:nvGrpSpPr>
          <p:cNvPr id="316425" name="Group 9"/>
          <p:cNvGrpSpPr>
            <a:grpSpLocks/>
          </p:cNvGrpSpPr>
          <p:nvPr/>
        </p:nvGrpSpPr>
        <p:grpSpPr bwMode="auto">
          <a:xfrm>
            <a:off x="1752600" y="3962400"/>
            <a:ext cx="1981200" cy="2362200"/>
            <a:chOff x="1104" y="2496"/>
            <a:chExt cx="1248" cy="1488"/>
          </a:xfrm>
        </p:grpSpPr>
        <p:sp>
          <p:nvSpPr>
            <p:cNvPr id="316426" name="Rectangle 10"/>
            <p:cNvSpPr>
              <a:spLocks noChangeArrowheads="1"/>
            </p:cNvSpPr>
            <p:nvPr/>
          </p:nvSpPr>
          <p:spPr bwMode="auto">
            <a:xfrm>
              <a:off x="1152" y="2592"/>
              <a:ext cx="1152" cy="480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66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70000"/>
                </a:lnSpc>
              </a:pPr>
              <a:r>
                <a:rPr lang="de-DE"/>
                <a:t>Lokales</a:t>
              </a:r>
            </a:p>
            <a:p>
              <a:pPr>
                <a:lnSpc>
                  <a:spcPct val="70000"/>
                </a:lnSpc>
              </a:pPr>
              <a:r>
                <a:rPr lang="de-DE"/>
                <a:t>konzeptuelles </a:t>
              </a:r>
            </a:p>
            <a:p>
              <a:pPr>
                <a:lnSpc>
                  <a:spcPct val="70000"/>
                </a:lnSpc>
              </a:pPr>
              <a:r>
                <a:rPr lang="de-DE"/>
                <a:t>Schema</a:t>
              </a:r>
            </a:p>
          </p:txBody>
        </p:sp>
        <p:sp>
          <p:nvSpPr>
            <p:cNvPr id="316427" name="Rectangle 11"/>
            <p:cNvSpPr>
              <a:spLocks noChangeArrowheads="1"/>
            </p:cNvSpPr>
            <p:nvPr/>
          </p:nvSpPr>
          <p:spPr bwMode="auto">
            <a:xfrm>
              <a:off x="1104" y="3216"/>
              <a:ext cx="1248" cy="336"/>
            </a:xfrm>
            <a:prstGeom prst="rect">
              <a:avLst/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de-DE" sz="2000"/>
                <a:t>Lokales  internes</a:t>
              </a:r>
            </a:p>
            <a:p>
              <a:pPr>
                <a:lnSpc>
                  <a:spcPct val="80000"/>
                </a:lnSpc>
              </a:pPr>
              <a:r>
                <a:rPr lang="de-DE"/>
                <a:t>Schema</a:t>
              </a:r>
            </a:p>
          </p:txBody>
        </p:sp>
        <p:sp>
          <p:nvSpPr>
            <p:cNvPr id="316428" name="AutoShape 12"/>
            <p:cNvSpPr>
              <a:spLocks noChangeArrowheads="1"/>
            </p:cNvSpPr>
            <p:nvPr/>
          </p:nvSpPr>
          <p:spPr bwMode="auto">
            <a:xfrm>
              <a:off x="1200" y="3696"/>
              <a:ext cx="1008" cy="288"/>
            </a:xfrm>
            <a:prstGeom prst="can">
              <a:avLst>
                <a:gd name="adj" fmla="val 25000"/>
              </a:avLst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Lokale DB</a:t>
              </a:r>
            </a:p>
          </p:txBody>
        </p:sp>
        <p:cxnSp>
          <p:nvCxnSpPr>
            <p:cNvPr id="316429" name="AutoShape 13"/>
            <p:cNvCxnSpPr>
              <a:cxnSpLocks noChangeShapeType="1"/>
              <a:stCxn id="316426" idx="2"/>
              <a:endCxn id="316427" idx="0"/>
            </p:cNvCxnSpPr>
            <p:nvPr/>
          </p:nvCxnSpPr>
          <p:spPr bwMode="auto">
            <a:xfrm>
              <a:off x="1728" y="3084"/>
              <a:ext cx="0" cy="120"/>
            </a:xfrm>
            <a:prstGeom prst="straightConnector1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</p:cxnSp>
        <p:cxnSp>
          <p:nvCxnSpPr>
            <p:cNvPr id="316430" name="AutoShape 14"/>
            <p:cNvCxnSpPr>
              <a:cxnSpLocks noChangeShapeType="1"/>
              <a:stCxn id="316427" idx="2"/>
              <a:endCxn id="316428" idx="1"/>
            </p:cNvCxnSpPr>
            <p:nvPr/>
          </p:nvCxnSpPr>
          <p:spPr bwMode="auto">
            <a:xfrm flipH="1">
              <a:off x="1704" y="3564"/>
              <a:ext cx="24" cy="120"/>
            </a:xfrm>
            <a:prstGeom prst="straightConnector1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</p:cxnSp>
        <p:sp>
          <p:nvSpPr>
            <p:cNvPr id="316431" name="Rectangle 15"/>
            <p:cNvSpPr>
              <a:spLocks noChangeArrowheads="1"/>
            </p:cNvSpPr>
            <p:nvPr/>
          </p:nvSpPr>
          <p:spPr bwMode="auto">
            <a:xfrm>
              <a:off x="1104" y="2496"/>
              <a:ext cx="1248" cy="148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16432" name="Text Box 16"/>
          <p:cNvSpPr txBox="1">
            <a:spLocks noChangeArrowheads="1"/>
          </p:cNvSpPr>
          <p:nvPr/>
        </p:nvSpPr>
        <p:spPr bwMode="auto">
          <a:xfrm>
            <a:off x="228600" y="4876800"/>
            <a:ext cx="14446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chemeClr val="accent1"/>
                </a:solidFill>
              </a:rPr>
              <a:t>Station S1</a:t>
            </a:r>
            <a:endParaRPr lang="de-DE"/>
          </a:p>
        </p:txBody>
      </p:sp>
      <p:sp>
        <p:nvSpPr>
          <p:cNvPr id="316433" name="Text Box 17"/>
          <p:cNvSpPr txBox="1">
            <a:spLocks noChangeArrowheads="1"/>
          </p:cNvSpPr>
          <p:nvPr/>
        </p:nvSpPr>
        <p:spPr bwMode="auto">
          <a:xfrm>
            <a:off x="7699375" y="4876800"/>
            <a:ext cx="14446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chemeClr val="accent1"/>
                </a:solidFill>
              </a:rPr>
              <a:t>Station Sn</a:t>
            </a:r>
            <a:endParaRPr lang="de-DE"/>
          </a:p>
        </p:txBody>
      </p:sp>
      <p:sp>
        <p:nvSpPr>
          <p:cNvPr id="316434" name="Oval 18"/>
          <p:cNvSpPr>
            <a:spLocks noChangeArrowheads="1"/>
          </p:cNvSpPr>
          <p:nvPr/>
        </p:nvSpPr>
        <p:spPr bwMode="auto">
          <a:xfrm>
            <a:off x="6704013" y="266700"/>
            <a:ext cx="2370137" cy="685800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Anwendung</a:t>
            </a:r>
          </a:p>
        </p:txBody>
      </p:sp>
      <p:cxnSp>
        <p:nvCxnSpPr>
          <p:cNvPr id="316435" name="AutoShape 19"/>
          <p:cNvCxnSpPr>
            <a:cxnSpLocks noChangeShapeType="1"/>
            <a:stCxn id="316434" idx="4"/>
            <a:endCxn id="316419" idx="3"/>
          </p:cNvCxnSpPr>
          <p:nvPr/>
        </p:nvCxnSpPr>
        <p:spPr bwMode="auto">
          <a:xfrm rot="5400000">
            <a:off x="7097713" y="465137"/>
            <a:ext cx="266700" cy="1317625"/>
          </a:xfrm>
          <a:prstGeom prst="curvedConnector2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16436" name="Oval 20"/>
          <p:cNvSpPr>
            <a:spLocks noChangeArrowheads="1"/>
          </p:cNvSpPr>
          <p:nvPr/>
        </p:nvSpPr>
        <p:spPr bwMode="auto">
          <a:xfrm>
            <a:off x="152400" y="304800"/>
            <a:ext cx="2370138" cy="685800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Anwendung</a:t>
            </a:r>
          </a:p>
        </p:txBody>
      </p:sp>
      <p:cxnSp>
        <p:nvCxnSpPr>
          <p:cNvPr id="316437" name="AutoShape 21"/>
          <p:cNvCxnSpPr>
            <a:cxnSpLocks noChangeShapeType="1"/>
            <a:stCxn id="316436" idx="4"/>
            <a:endCxn id="316419" idx="1"/>
          </p:cNvCxnSpPr>
          <p:nvPr/>
        </p:nvCxnSpPr>
        <p:spPr bwMode="auto">
          <a:xfrm rot="16200000" flipH="1">
            <a:off x="1840707" y="526256"/>
            <a:ext cx="228600" cy="1233487"/>
          </a:xfrm>
          <a:prstGeom prst="curvedConnector2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16438" name="Rectangle 22"/>
          <p:cNvSpPr>
            <a:spLocks noChangeArrowheads="1"/>
          </p:cNvSpPr>
          <p:nvPr/>
        </p:nvSpPr>
        <p:spPr bwMode="auto">
          <a:xfrm>
            <a:off x="5791200" y="4114800"/>
            <a:ext cx="1828800" cy="762000"/>
          </a:xfrm>
          <a:prstGeom prst="rect">
            <a:avLst/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de-DE"/>
              <a:t>Lokales</a:t>
            </a:r>
          </a:p>
          <a:p>
            <a:pPr>
              <a:lnSpc>
                <a:spcPct val="70000"/>
              </a:lnSpc>
            </a:pPr>
            <a:r>
              <a:rPr lang="de-DE"/>
              <a:t>konzeptuelles </a:t>
            </a:r>
          </a:p>
          <a:p>
            <a:pPr>
              <a:lnSpc>
                <a:spcPct val="70000"/>
              </a:lnSpc>
            </a:pPr>
            <a:r>
              <a:rPr lang="de-DE"/>
              <a:t>Schema</a:t>
            </a:r>
          </a:p>
        </p:txBody>
      </p:sp>
      <p:sp>
        <p:nvSpPr>
          <p:cNvPr id="316439" name="Rectangle 23"/>
          <p:cNvSpPr>
            <a:spLocks noChangeArrowheads="1"/>
          </p:cNvSpPr>
          <p:nvPr/>
        </p:nvSpPr>
        <p:spPr bwMode="auto">
          <a:xfrm>
            <a:off x="5715000" y="5105400"/>
            <a:ext cx="1981200" cy="533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Lokales  internes</a:t>
            </a:r>
          </a:p>
          <a:p>
            <a:pPr>
              <a:lnSpc>
                <a:spcPct val="80000"/>
              </a:lnSpc>
            </a:pPr>
            <a:r>
              <a:rPr lang="de-DE"/>
              <a:t>Schema</a:t>
            </a:r>
          </a:p>
        </p:txBody>
      </p:sp>
      <p:sp>
        <p:nvSpPr>
          <p:cNvPr id="316440" name="AutoShape 24"/>
          <p:cNvSpPr>
            <a:spLocks noChangeArrowheads="1"/>
          </p:cNvSpPr>
          <p:nvPr/>
        </p:nvSpPr>
        <p:spPr bwMode="auto">
          <a:xfrm>
            <a:off x="5867400" y="5867400"/>
            <a:ext cx="1600200" cy="457200"/>
          </a:xfrm>
          <a:prstGeom prst="can">
            <a:avLst>
              <a:gd name="adj" fmla="val 25000"/>
            </a:avLst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Lokale DB</a:t>
            </a:r>
          </a:p>
        </p:txBody>
      </p:sp>
      <p:cxnSp>
        <p:nvCxnSpPr>
          <p:cNvPr id="316441" name="AutoShape 25"/>
          <p:cNvCxnSpPr>
            <a:cxnSpLocks noChangeShapeType="1"/>
            <a:stCxn id="316438" idx="2"/>
            <a:endCxn id="316439" idx="0"/>
          </p:cNvCxnSpPr>
          <p:nvPr/>
        </p:nvCxnSpPr>
        <p:spPr bwMode="auto">
          <a:xfrm>
            <a:off x="6705600" y="4895850"/>
            <a:ext cx="0" cy="1905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cxnSp>
        <p:nvCxnSpPr>
          <p:cNvPr id="316442" name="AutoShape 26"/>
          <p:cNvCxnSpPr>
            <a:cxnSpLocks noChangeShapeType="1"/>
            <a:stCxn id="316439" idx="2"/>
            <a:endCxn id="316440" idx="1"/>
          </p:cNvCxnSpPr>
          <p:nvPr/>
        </p:nvCxnSpPr>
        <p:spPr bwMode="auto">
          <a:xfrm flipH="1">
            <a:off x="6667500" y="5657850"/>
            <a:ext cx="38100" cy="190500"/>
          </a:xfrm>
          <a:prstGeom prst="straightConnector1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sp>
        <p:nvSpPr>
          <p:cNvPr id="316443" name="Rectangle 27"/>
          <p:cNvSpPr>
            <a:spLocks noChangeArrowheads="1"/>
          </p:cNvSpPr>
          <p:nvPr/>
        </p:nvSpPr>
        <p:spPr bwMode="auto">
          <a:xfrm>
            <a:off x="5715000" y="3962400"/>
            <a:ext cx="1981200" cy="2362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6444" name="AutoShape 28"/>
          <p:cNvSpPr>
            <a:spLocks noChangeArrowheads="1"/>
          </p:cNvSpPr>
          <p:nvPr/>
        </p:nvSpPr>
        <p:spPr bwMode="auto">
          <a:xfrm>
            <a:off x="7232650" y="2073275"/>
            <a:ext cx="1774825" cy="958850"/>
          </a:xfrm>
          <a:prstGeom prst="wedgeRoundRectCallout">
            <a:avLst>
              <a:gd name="adj1" fmla="val -68782"/>
              <a:gd name="adj2" fmla="val 58111"/>
              <a:gd name="adj3" fmla="val 16667"/>
            </a:avLst>
          </a:prstGeom>
          <a:solidFill>
            <a:srgbClr val="FFFFFF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3-Schema-</a:t>
            </a:r>
          </a:p>
          <a:p>
            <a:r>
              <a:rPr lang="de-DE"/>
              <a:t>Architektur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6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44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A571-D15F-40FA-9175-473483E35A21}" type="slidenum">
              <a:rPr lang="en-US"/>
              <a:pPr/>
              <a:t>77</a:t>
            </a:fld>
            <a:endParaRPr lang="en-US"/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3" cstate="print"/>
          <a:srcRect l="28125" t="9375" r="25781" b="6250"/>
          <a:stretch>
            <a:fillRect/>
          </a:stretch>
        </p:blipFill>
        <p:spPr bwMode="auto">
          <a:xfrm>
            <a:off x="0" y="0"/>
            <a:ext cx="6772275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25635" name="AutoShape 3"/>
          <p:cNvSpPr>
            <a:spLocks noChangeArrowheads="1"/>
          </p:cNvSpPr>
          <p:nvPr/>
        </p:nvSpPr>
        <p:spPr bwMode="auto">
          <a:xfrm>
            <a:off x="5791200" y="228600"/>
            <a:ext cx="2286000" cy="914400"/>
          </a:xfrm>
          <a:prstGeom prst="wedgeRoundRectCallout">
            <a:avLst>
              <a:gd name="adj1" fmla="val -107639"/>
              <a:gd name="adj2" fmla="val 28301"/>
              <a:gd name="adj3" fmla="val 16667"/>
            </a:avLst>
          </a:prstGeom>
          <a:solidFill>
            <a:schemeClr val="accent2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/>
              <a:t>Globales </a:t>
            </a:r>
          </a:p>
          <a:p>
            <a:pPr>
              <a:lnSpc>
                <a:spcPct val="80000"/>
              </a:lnSpc>
            </a:pPr>
            <a:r>
              <a:rPr lang="de-DE"/>
              <a:t>Konzeptuelles </a:t>
            </a:r>
          </a:p>
          <a:p>
            <a:pPr>
              <a:lnSpc>
                <a:spcPct val="80000"/>
              </a:lnSpc>
            </a:pPr>
            <a:r>
              <a:rPr lang="de-DE"/>
              <a:t>Schema GKS</a:t>
            </a:r>
          </a:p>
        </p:txBody>
      </p:sp>
      <p:sp>
        <p:nvSpPr>
          <p:cNvPr id="325636" name="AutoShape 4"/>
          <p:cNvSpPr>
            <a:spLocks noChangeArrowheads="1"/>
          </p:cNvSpPr>
          <p:nvPr/>
        </p:nvSpPr>
        <p:spPr bwMode="auto">
          <a:xfrm>
            <a:off x="6858000" y="2209800"/>
            <a:ext cx="2286000" cy="914400"/>
          </a:xfrm>
          <a:prstGeom prst="wedgeRoundRectCallout">
            <a:avLst>
              <a:gd name="adj1" fmla="val -90417"/>
              <a:gd name="adj2" fmla="val 11634"/>
              <a:gd name="adj3" fmla="val 16667"/>
            </a:avLst>
          </a:prstGeom>
          <a:solidFill>
            <a:schemeClr val="accent2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/>
              <a:t>Globales </a:t>
            </a:r>
          </a:p>
          <a:p>
            <a:pPr>
              <a:lnSpc>
                <a:spcPct val="80000"/>
              </a:lnSpc>
            </a:pPr>
            <a:r>
              <a:rPr lang="de-DE"/>
              <a:t>Partitionierungs-</a:t>
            </a:r>
          </a:p>
          <a:p>
            <a:pPr>
              <a:lnSpc>
                <a:spcPct val="80000"/>
              </a:lnSpc>
            </a:pPr>
            <a:r>
              <a:rPr lang="de-DE"/>
              <a:t>Schema GPS</a:t>
            </a:r>
          </a:p>
        </p:txBody>
      </p:sp>
      <p:sp>
        <p:nvSpPr>
          <p:cNvPr id="325637" name="AutoShape 5"/>
          <p:cNvSpPr>
            <a:spLocks noChangeArrowheads="1"/>
          </p:cNvSpPr>
          <p:nvPr/>
        </p:nvSpPr>
        <p:spPr bwMode="auto">
          <a:xfrm>
            <a:off x="5867400" y="4191000"/>
            <a:ext cx="2286000" cy="914400"/>
          </a:xfrm>
          <a:prstGeom prst="wedgeRoundRectCallout">
            <a:avLst>
              <a:gd name="adj1" fmla="val -90417"/>
              <a:gd name="adj2" fmla="val 11634"/>
              <a:gd name="adj3" fmla="val 16667"/>
            </a:avLst>
          </a:prstGeom>
          <a:solidFill>
            <a:schemeClr val="accent2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/>
              <a:t>Globales </a:t>
            </a:r>
          </a:p>
          <a:p>
            <a:pPr>
              <a:lnSpc>
                <a:spcPct val="80000"/>
              </a:lnSpc>
            </a:pPr>
            <a:r>
              <a:rPr lang="de-DE"/>
              <a:t>Allokations-</a:t>
            </a:r>
          </a:p>
          <a:p>
            <a:pPr>
              <a:lnSpc>
                <a:spcPct val="80000"/>
              </a:lnSpc>
            </a:pPr>
            <a:r>
              <a:rPr lang="de-DE"/>
              <a:t>Schema GAS</a:t>
            </a:r>
          </a:p>
        </p:txBody>
      </p:sp>
      <p:sp>
        <p:nvSpPr>
          <p:cNvPr id="325638" name="AutoShape 6"/>
          <p:cNvSpPr>
            <a:spLocks noChangeArrowheads="1"/>
          </p:cNvSpPr>
          <p:nvPr/>
        </p:nvSpPr>
        <p:spPr bwMode="auto">
          <a:xfrm>
            <a:off x="6705600" y="5638800"/>
            <a:ext cx="2286000" cy="914400"/>
          </a:xfrm>
          <a:prstGeom prst="wedgeRoundRectCallout">
            <a:avLst>
              <a:gd name="adj1" fmla="val -100417"/>
              <a:gd name="adj2" fmla="val 38023"/>
              <a:gd name="adj3" fmla="val 16667"/>
            </a:avLst>
          </a:prstGeom>
          <a:solidFill>
            <a:schemeClr val="accent2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/>
              <a:t>Lokale</a:t>
            </a:r>
          </a:p>
          <a:p>
            <a:pPr>
              <a:lnSpc>
                <a:spcPct val="80000"/>
              </a:lnSpc>
            </a:pPr>
            <a:r>
              <a:rPr lang="de-DE"/>
              <a:t>Konzeptuelle</a:t>
            </a:r>
          </a:p>
          <a:p>
            <a:pPr>
              <a:lnSpc>
                <a:spcPct val="80000"/>
              </a:lnSpc>
            </a:pPr>
            <a:r>
              <a:rPr lang="de-DE"/>
              <a:t>Schemata LKS</a:t>
            </a:r>
          </a:p>
        </p:txBody>
      </p:sp>
      <p:sp>
        <p:nvSpPr>
          <p:cNvPr id="325639" name="AutoShape 7"/>
          <p:cNvSpPr>
            <a:spLocks noChangeArrowheads="1"/>
          </p:cNvSpPr>
          <p:nvPr/>
        </p:nvSpPr>
        <p:spPr bwMode="auto">
          <a:xfrm>
            <a:off x="0" y="1066800"/>
            <a:ext cx="2057400" cy="838200"/>
          </a:xfrm>
          <a:prstGeom prst="wedgeRoundRectCallout">
            <a:avLst>
              <a:gd name="adj1" fmla="val 28935"/>
              <a:gd name="adj2" fmla="val 94319"/>
              <a:gd name="adj3" fmla="val 16667"/>
            </a:avLst>
          </a:prstGeom>
          <a:solidFill>
            <a:schemeClr val="accent2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de-DE"/>
              <a:t>Transformations-</a:t>
            </a:r>
          </a:p>
          <a:p>
            <a:pPr>
              <a:lnSpc>
                <a:spcPct val="90000"/>
              </a:lnSpc>
            </a:pPr>
            <a:r>
              <a:rPr lang="de-DE"/>
              <a:t>Regeln</a:t>
            </a:r>
            <a:endParaRPr lang="de-DE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animBg="1" autoUpdateAnimBg="0"/>
      <p:bldP spid="325636" grpId="0" animBg="1" autoUpdateAnimBg="0"/>
      <p:bldP spid="325637" grpId="0" animBg="1" autoUpdateAnimBg="0"/>
      <p:bldP spid="325638" grpId="0" animBg="1" autoUpdateAnimBg="0"/>
      <p:bldP spid="325639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A8AC-FD73-4E14-83BF-971D7593D6CA}" type="slidenum">
              <a:rPr lang="en-US"/>
              <a:pPr/>
              <a:t>78</a:t>
            </a:fld>
            <a:endParaRPr lang="en-US"/>
          </a:p>
        </p:txBody>
      </p:sp>
      <p:grpSp>
        <p:nvGrpSpPr>
          <p:cNvPr id="319490" name="Group 1026"/>
          <p:cNvGrpSpPr>
            <a:grpSpLocks/>
          </p:cNvGrpSpPr>
          <p:nvPr/>
        </p:nvGrpSpPr>
        <p:grpSpPr bwMode="auto">
          <a:xfrm>
            <a:off x="457200" y="152400"/>
            <a:ext cx="6477000" cy="2667000"/>
            <a:chOff x="1056" y="96"/>
            <a:chExt cx="4080" cy="1680"/>
          </a:xfrm>
        </p:grpSpPr>
        <p:sp>
          <p:nvSpPr>
            <p:cNvPr id="319491" name="AutoShape 1027"/>
            <p:cNvSpPr>
              <a:spLocks noChangeArrowheads="1"/>
            </p:cNvSpPr>
            <p:nvPr/>
          </p:nvSpPr>
          <p:spPr bwMode="auto">
            <a:xfrm>
              <a:off x="1056" y="96"/>
              <a:ext cx="4080" cy="1680"/>
            </a:xfrm>
            <a:prstGeom prst="flowChartDocument">
              <a:avLst/>
            </a:prstGeom>
            <a:solidFill>
              <a:srgbClr val="FFFFFF"/>
            </a:solidFill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aphicFrame>
          <p:nvGraphicFramePr>
            <p:cNvPr id="319492" name="Object 1028"/>
            <p:cNvGraphicFramePr>
              <a:graphicFrameLocks noChangeAspect="1"/>
            </p:cNvGraphicFramePr>
            <p:nvPr/>
          </p:nvGraphicFramePr>
          <p:xfrm>
            <a:off x="1152" y="144"/>
            <a:ext cx="3916" cy="1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510" name="Formel" r:id="rId4" imgW="9385200" imgH="3098520" progId="Equation.3">
                    <p:embed/>
                  </p:oleObj>
                </mc:Choice>
                <mc:Fallback>
                  <p:oleObj name="Formel" r:id="rId4" imgW="9385200" imgH="3098520" progId="Equation.3">
                    <p:embed/>
                    <p:pic>
                      <p:nvPicPr>
                        <p:cNvPr id="0" name="Picture 10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44"/>
                          <a:ext cx="3916" cy="1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9493" name="AutoShape 1029"/>
          <p:cNvSpPr>
            <a:spLocks noChangeArrowheads="1"/>
          </p:cNvSpPr>
          <p:nvPr/>
        </p:nvSpPr>
        <p:spPr bwMode="auto">
          <a:xfrm>
            <a:off x="7334250" y="276225"/>
            <a:ext cx="1493838" cy="1352550"/>
          </a:xfrm>
          <a:prstGeom prst="wedgeRoundRectCallout">
            <a:avLst>
              <a:gd name="adj1" fmla="val -106644"/>
              <a:gd name="adj2" fmla="val 38968"/>
              <a:gd name="adj3" fmla="val 16667"/>
            </a:avLst>
          </a:prstGeom>
          <a:solidFill>
            <a:srgbClr val="33CC33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Globaler </a:t>
            </a:r>
          </a:p>
          <a:p>
            <a:r>
              <a:rPr lang="de-DE"/>
              <a:t>Katalog</a:t>
            </a:r>
          </a:p>
          <a:p>
            <a:r>
              <a:rPr lang="de-DE"/>
              <a:t>GKS</a:t>
            </a:r>
          </a:p>
        </p:txBody>
      </p:sp>
      <p:graphicFrame>
        <p:nvGraphicFramePr>
          <p:cNvPr id="319502" name="Object 1038"/>
          <p:cNvGraphicFramePr>
            <a:graphicFrameLocks noChangeAspect="1"/>
          </p:cNvGraphicFramePr>
          <p:nvPr/>
        </p:nvGraphicFramePr>
        <p:xfrm>
          <a:off x="3124200" y="3678238"/>
          <a:ext cx="3800475" cy="317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1" name="Dokument" r:id="rId7" imgW="9412560" imgH="8610480" progId="Word.Document.8">
                  <p:embed/>
                </p:oleObj>
              </mc:Choice>
              <mc:Fallback>
                <p:oleObj name="Dokument" r:id="rId7" imgW="9412560" imgH="8610480" progId="Word.Document.8">
                  <p:embed/>
                  <p:pic>
                    <p:nvPicPr>
                      <p:cNvPr id="0" name="Picture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78238"/>
                        <a:ext cx="3800475" cy="3179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504" name="Object 1040"/>
          <p:cNvGraphicFramePr>
            <a:graphicFrameLocks noChangeAspect="1"/>
          </p:cNvGraphicFramePr>
          <p:nvPr/>
        </p:nvGraphicFramePr>
        <p:xfrm>
          <a:off x="1081088" y="4079875"/>
          <a:ext cx="1927225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2" name="Formel" r:id="rId9" imgW="4444920" imgH="4686120" progId="Equation.3">
                  <p:embed/>
                </p:oleObj>
              </mc:Choice>
              <mc:Fallback>
                <p:oleObj name="Formel" r:id="rId9" imgW="4444920" imgH="4686120" progId="Equation.3">
                  <p:embed/>
                  <p:pic>
                    <p:nvPicPr>
                      <p:cNvPr id="0" name="Picture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4079875"/>
                        <a:ext cx="1927225" cy="2374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505" name="Rectangle 1041"/>
          <p:cNvSpPr>
            <a:spLocks noChangeArrowheads="1"/>
          </p:cNvSpPr>
          <p:nvPr/>
        </p:nvSpPr>
        <p:spPr bwMode="auto">
          <a:xfrm>
            <a:off x="1374775" y="3597275"/>
            <a:ext cx="1055688" cy="457200"/>
          </a:xfrm>
          <a:prstGeom prst="rect">
            <a:avLst/>
          </a:prstGeom>
          <a:solidFill>
            <a:srgbClr val="FFFFFF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Transf.</a:t>
            </a:r>
          </a:p>
        </p:txBody>
      </p:sp>
      <p:sp>
        <p:nvSpPr>
          <p:cNvPr id="319506" name="Rectangle 1042"/>
          <p:cNvSpPr>
            <a:spLocks noChangeArrowheads="1"/>
          </p:cNvSpPr>
          <p:nvPr/>
        </p:nvSpPr>
        <p:spPr bwMode="auto">
          <a:xfrm>
            <a:off x="1081088" y="3298825"/>
            <a:ext cx="5494337" cy="315595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19507" name="Text Box 1043"/>
          <p:cNvSpPr txBox="1">
            <a:spLocks noChangeArrowheads="1"/>
          </p:cNvSpPr>
          <p:nvPr/>
        </p:nvSpPr>
        <p:spPr bwMode="auto">
          <a:xfrm>
            <a:off x="2446338" y="3200400"/>
            <a:ext cx="973137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200" b="1">
                <a:solidFill>
                  <a:schemeClr val="accent1"/>
                </a:solidFill>
              </a:rPr>
              <a:t>GPS</a:t>
            </a:r>
            <a:endParaRPr lang="de-DE"/>
          </a:p>
        </p:txBody>
      </p:sp>
      <p:sp>
        <p:nvSpPr>
          <p:cNvPr id="319508" name="AutoShape 1044"/>
          <p:cNvSpPr>
            <a:spLocks noChangeArrowheads="1"/>
          </p:cNvSpPr>
          <p:nvPr/>
        </p:nvSpPr>
        <p:spPr bwMode="auto">
          <a:xfrm>
            <a:off x="3200400" y="2514600"/>
            <a:ext cx="381000" cy="7620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9677-DA2A-49D3-9436-2CFBA5942A89}" type="slidenum">
              <a:rPr lang="en-US"/>
              <a:pPr/>
              <a:t>79</a:t>
            </a:fld>
            <a:endParaRPr lang="en-US"/>
          </a:p>
        </p:txBody>
      </p:sp>
      <p:grpSp>
        <p:nvGrpSpPr>
          <p:cNvPr id="321538" name="Group 2"/>
          <p:cNvGrpSpPr>
            <a:grpSpLocks/>
          </p:cNvGrpSpPr>
          <p:nvPr/>
        </p:nvGrpSpPr>
        <p:grpSpPr bwMode="auto">
          <a:xfrm>
            <a:off x="2209800" y="0"/>
            <a:ext cx="4495800" cy="1752600"/>
            <a:chOff x="1056" y="96"/>
            <a:chExt cx="4080" cy="1680"/>
          </a:xfrm>
        </p:grpSpPr>
        <p:sp>
          <p:nvSpPr>
            <p:cNvPr id="321539" name="AutoShape 3"/>
            <p:cNvSpPr>
              <a:spLocks noChangeArrowheads="1"/>
            </p:cNvSpPr>
            <p:nvPr/>
          </p:nvSpPr>
          <p:spPr bwMode="auto">
            <a:xfrm>
              <a:off x="1056" y="96"/>
              <a:ext cx="4080" cy="1680"/>
            </a:xfrm>
            <a:prstGeom prst="flowChartDocument">
              <a:avLst/>
            </a:prstGeom>
            <a:solidFill>
              <a:srgbClr val="FFFFFF"/>
            </a:solidFill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aphicFrame>
          <p:nvGraphicFramePr>
            <p:cNvPr id="321540" name="Object 4"/>
            <p:cNvGraphicFramePr>
              <a:graphicFrameLocks noChangeAspect="1"/>
            </p:cNvGraphicFramePr>
            <p:nvPr/>
          </p:nvGraphicFramePr>
          <p:xfrm>
            <a:off x="1152" y="144"/>
            <a:ext cx="3916" cy="1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550" name="Formel" r:id="rId4" imgW="9385200" imgH="3098520" progId="Equation.3">
                    <p:embed/>
                  </p:oleObj>
                </mc:Choice>
                <mc:Fallback>
                  <p:oleObj name="Formel" r:id="rId4" imgW="9385200" imgH="309852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44"/>
                          <a:ext cx="3916" cy="1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1542" name="Object 6"/>
          <p:cNvGraphicFramePr>
            <a:graphicFrameLocks noChangeAspect="1"/>
          </p:cNvGraphicFramePr>
          <p:nvPr/>
        </p:nvGraphicFramePr>
        <p:xfrm>
          <a:off x="3429000" y="2362200"/>
          <a:ext cx="6324600" cy="483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51" name="Dokument" r:id="rId7" imgW="9412560" imgH="8610480" progId="Word.Document.8">
                  <p:embed/>
                </p:oleObj>
              </mc:Choice>
              <mc:Fallback>
                <p:oleObj name="Dokument" r:id="rId7" imgW="9412560" imgH="8610480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62200"/>
                        <a:ext cx="6324600" cy="4837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1543" name="Group 7"/>
          <p:cNvGrpSpPr>
            <a:grpSpLocks/>
          </p:cNvGrpSpPr>
          <p:nvPr/>
        </p:nvGrpSpPr>
        <p:grpSpPr bwMode="auto">
          <a:xfrm>
            <a:off x="0" y="2057400"/>
            <a:ext cx="9144000" cy="4800600"/>
            <a:chOff x="0" y="1296"/>
            <a:chExt cx="5760" cy="3024"/>
          </a:xfrm>
        </p:grpSpPr>
        <p:graphicFrame>
          <p:nvGraphicFramePr>
            <p:cNvPr id="321544" name="Object 8"/>
            <p:cNvGraphicFramePr>
              <a:graphicFrameLocks noChangeAspect="1"/>
            </p:cNvGraphicFramePr>
            <p:nvPr/>
          </p:nvGraphicFramePr>
          <p:xfrm>
            <a:off x="0" y="2044"/>
            <a:ext cx="2021" cy="2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552" name="Formel" r:id="rId9" imgW="4444920" imgH="4686120" progId="Equation.3">
                    <p:embed/>
                  </p:oleObj>
                </mc:Choice>
                <mc:Fallback>
                  <p:oleObj name="Formel" r:id="rId9" imgW="4444920" imgH="468612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044"/>
                          <a:ext cx="2021" cy="227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1545" name="Rectangle 9"/>
            <p:cNvSpPr>
              <a:spLocks noChangeArrowheads="1"/>
            </p:cNvSpPr>
            <p:nvPr/>
          </p:nvSpPr>
          <p:spPr bwMode="auto">
            <a:xfrm>
              <a:off x="96" y="1632"/>
              <a:ext cx="1538" cy="336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/>
                <a:t>Transformationen</a:t>
              </a:r>
            </a:p>
          </p:txBody>
        </p:sp>
        <p:sp>
          <p:nvSpPr>
            <p:cNvPr id="321546" name="Rectangle 10"/>
            <p:cNvSpPr>
              <a:spLocks noChangeArrowheads="1"/>
            </p:cNvSpPr>
            <p:nvPr/>
          </p:nvSpPr>
          <p:spPr bwMode="auto">
            <a:xfrm>
              <a:off x="0" y="1296"/>
              <a:ext cx="5760" cy="3024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21547" name="Text Box 11"/>
            <p:cNvSpPr txBox="1">
              <a:spLocks noChangeArrowheads="1"/>
            </p:cNvSpPr>
            <p:nvPr/>
          </p:nvSpPr>
          <p:spPr bwMode="auto">
            <a:xfrm>
              <a:off x="1632" y="1296"/>
              <a:ext cx="613" cy="3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3200" b="1">
                  <a:solidFill>
                    <a:schemeClr val="accent1"/>
                  </a:solidFill>
                </a:rPr>
                <a:t>GPS</a:t>
              </a:r>
              <a:endParaRPr lang="de-DE"/>
            </a:p>
          </p:txBody>
        </p:sp>
      </p:grpSp>
      <p:sp>
        <p:nvSpPr>
          <p:cNvPr id="321548" name="AutoShape 12"/>
          <p:cNvSpPr>
            <a:spLocks noChangeArrowheads="1"/>
          </p:cNvSpPr>
          <p:nvPr/>
        </p:nvSpPr>
        <p:spPr bwMode="auto">
          <a:xfrm>
            <a:off x="3733800" y="1524000"/>
            <a:ext cx="457200" cy="762000"/>
          </a:xfrm>
          <a:prstGeom prst="up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21549" name="AutoShape 13"/>
          <p:cNvSpPr>
            <a:spLocks noChangeArrowheads="1"/>
          </p:cNvSpPr>
          <p:nvPr/>
        </p:nvSpPr>
        <p:spPr bwMode="auto">
          <a:xfrm>
            <a:off x="152400" y="228600"/>
            <a:ext cx="1352550" cy="1058863"/>
          </a:xfrm>
          <a:prstGeom prst="wedgeRoundRectCallout">
            <a:avLst>
              <a:gd name="adj1" fmla="val 109741"/>
              <a:gd name="adj2" fmla="val 375"/>
              <a:gd name="adj3" fmla="val 16667"/>
            </a:avLst>
          </a:prstGeom>
          <a:solidFill>
            <a:srgbClr val="33CC33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1800"/>
              <a:t>Globaler </a:t>
            </a:r>
          </a:p>
          <a:p>
            <a:r>
              <a:rPr lang="de-DE" sz="1800"/>
              <a:t>Katalog</a:t>
            </a:r>
          </a:p>
          <a:p>
            <a:r>
              <a:rPr lang="de-DE" sz="1800"/>
              <a:t>GKS</a:t>
            </a:r>
            <a:endParaRPr lang="de-DE"/>
          </a:p>
        </p:txBody>
      </p:sp>
      <p:sp>
        <p:nvSpPr>
          <p:cNvPr id="321550" name="AutoShape 14"/>
          <p:cNvSpPr>
            <a:spLocks noChangeArrowheads="1"/>
          </p:cNvSpPr>
          <p:nvPr/>
        </p:nvSpPr>
        <p:spPr bwMode="auto">
          <a:xfrm>
            <a:off x="6705600" y="542925"/>
            <a:ext cx="2590800" cy="1352550"/>
          </a:xfrm>
          <a:prstGeom prst="wedgeRoundRectCallout">
            <a:avLst>
              <a:gd name="adj1" fmla="val -37009"/>
              <a:gd name="adj2" fmla="val 69907"/>
              <a:gd name="adj3" fmla="val 16667"/>
            </a:avLst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/>
              <a:t>Globales </a:t>
            </a:r>
          </a:p>
          <a:p>
            <a:r>
              <a:rPr lang="de-DE"/>
              <a:t>Partitionierungs-</a:t>
            </a:r>
          </a:p>
          <a:p>
            <a:r>
              <a:rPr lang="de-DE"/>
              <a:t>Schema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1BA1-A59A-4CB0-8DC2-4F107979AF66}" type="slidenum">
              <a:rPr lang="en-US"/>
              <a:pPr/>
              <a:t>8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Horizontale Partitionierung</a:t>
            </a:r>
          </a:p>
        </p:txBody>
      </p:sp>
      <p:graphicFrame>
        <p:nvGraphicFramePr>
          <p:cNvPr id="253955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1828800" y="1447800"/>
          <a:ext cx="5810250" cy="516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9" name="Dokument" r:id="rId5" imgW="6409800" imgH="5698440" progId="Word.Document.8">
                  <p:embed/>
                </p:oleObj>
              </mc:Choice>
              <mc:Fallback>
                <p:oleObj name="Dokument" r:id="rId5" imgW="6409800" imgH="569844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47800"/>
                        <a:ext cx="5810250" cy="516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BAE6-1298-43E6-8D4E-2A763F5AA978}" type="slidenum">
              <a:rPr lang="en-US"/>
              <a:pPr/>
              <a:t>80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33400"/>
            <a:ext cx="9144000" cy="1143000"/>
          </a:xfrm>
        </p:spPr>
        <p:txBody>
          <a:bodyPr/>
          <a:lstStyle/>
          <a:p>
            <a:r>
              <a:rPr lang="de-DE" sz="3600"/>
              <a:t>Globales Allokations-Schema (GAS)</a:t>
            </a:r>
            <a:endParaRPr lang="de-DE"/>
          </a:p>
        </p:txBody>
      </p:sp>
      <p:graphicFrame>
        <p:nvGraphicFramePr>
          <p:cNvPr id="322563" name="Object 3"/>
          <p:cNvGraphicFramePr>
            <a:graphicFrameLocks noChangeAspect="1"/>
          </p:cNvGraphicFramePr>
          <p:nvPr/>
        </p:nvGraphicFramePr>
        <p:xfrm>
          <a:off x="0" y="0"/>
          <a:ext cx="9144000" cy="831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67" name="Dokument" r:id="rId5" imgW="8457480" imgH="7998120" progId="Word.Document.8">
                  <p:embed/>
                </p:oleObj>
              </mc:Choice>
              <mc:Fallback>
                <p:oleObj name="Dokument" r:id="rId5" imgW="8457480" imgH="799812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318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F3FD-A0F0-40C1-BB13-802769F27ABD}" type="slidenum">
              <a:rPr lang="en-US"/>
              <a:pPr/>
              <a:t>81</a:t>
            </a:fld>
            <a:endParaRPr lang="en-US"/>
          </a:p>
        </p:txBody>
      </p:sp>
      <p:grpSp>
        <p:nvGrpSpPr>
          <p:cNvPr id="320514" name="Group 2"/>
          <p:cNvGrpSpPr>
            <a:grpSpLocks/>
          </p:cNvGrpSpPr>
          <p:nvPr/>
        </p:nvGrpSpPr>
        <p:grpSpPr bwMode="auto">
          <a:xfrm>
            <a:off x="2209800" y="0"/>
            <a:ext cx="4495800" cy="1752600"/>
            <a:chOff x="1056" y="96"/>
            <a:chExt cx="4080" cy="1680"/>
          </a:xfrm>
        </p:grpSpPr>
        <p:sp>
          <p:nvSpPr>
            <p:cNvPr id="320515" name="AutoShape 3"/>
            <p:cNvSpPr>
              <a:spLocks noChangeArrowheads="1"/>
            </p:cNvSpPr>
            <p:nvPr/>
          </p:nvSpPr>
          <p:spPr bwMode="auto">
            <a:xfrm>
              <a:off x="1056" y="96"/>
              <a:ext cx="4080" cy="1680"/>
            </a:xfrm>
            <a:prstGeom prst="flowChartDocument">
              <a:avLst/>
            </a:prstGeom>
            <a:solidFill>
              <a:srgbClr val="FFFFFF"/>
            </a:solidFill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aphicFrame>
          <p:nvGraphicFramePr>
            <p:cNvPr id="320516" name="Object 4"/>
            <p:cNvGraphicFramePr>
              <a:graphicFrameLocks noChangeAspect="1"/>
            </p:cNvGraphicFramePr>
            <p:nvPr/>
          </p:nvGraphicFramePr>
          <p:xfrm>
            <a:off x="1152" y="144"/>
            <a:ext cx="3916" cy="1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534" name="Formel" r:id="rId4" imgW="9385200" imgH="3098520" progId="Equation.3">
                    <p:embed/>
                  </p:oleObj>
                </mc:Choice>
                <mc:Fallback>
                  <p:oleObj name="Formel" r:id="rId4" imgW="9385200" imgH="309852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44"/>
                          <a:ext cx="3916" cy="1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0518" name="Object 6"/>
          <p:cNvGraphicFramePr>
            <a:graphicFrameLocks noChangeAspect="1"/>
          </p:cNvGraphicFramePr>
          <p:nvPr/>
        </p:nvGraphicFramePr>
        <p:xfrm>
          <a:off x="3589338" y="2197100"/>
          <a:ext cx="2963862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5" name="Dokument" r:id="rId7" imgW="9412560" imgH="8610480" progId="Word.Document.8">
                  <p:embed/>
                </p:oleObj>
              </mc:Choice>
              <mc:Fallback>
                <p:oleObj name="Dokument" r:id="rId7" imgW="9412560" imgH="8610480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2197100"/>
                        <a:ext cx="2963862" cy="1468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20" name="Object 8"/>
          <p:cNvGraphicFramePr>
            <a:graphicFrameLocks noChangeAspect="1"/>
          </p:cNvGraphicFramePr>
          <p:nvPr/>
        </p:nvGraphicFramePr>
        <p:xfrm>
          <a:off x="1981200" y="2389188"/>
          <a:ext cx="1503363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6" name="Formel" r:id="rId9" imgW="4444920" imgH="4686120" progId="Equation.3">
                  <p:embed/>
                </p:oleObj>
              </mc:Choice>
              <mc:Fallback>
                <p:oleObj name="Formel" r:id="rId9" imgW="4444920" imgH="46861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89188"/>
                        <a:ext cx="1503363" cy="1096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21" name="Rectangle 9"/>
          <p:cNvSpPr>
            <a:spLocks noChangeArrowheads="1"/>
          </p:cNvSpPr>
          <p:nvPr/>
        </p:nvSpPr>
        <p:spPr bwMode="auto">
          <a:xfrm>
            <a:off x="2209800" y="1905000"/>
            <a:ext cx="877888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Trans</a:t>
            </a:r>
          </a:p>
        </p:txBody>
      </p:sp>
      <p:sp>
        <p:nvSpPr>
          <p:cNvPr id="320522" name="Rectangle 10"/>
          <p:cNvSpPr>
            <a:spLocks noChangeArrowheads="1"/>
          </p:cNvSpPr>
          <p:nvPr/>
        </p:nvSpPr>
        <p:spPr bwMode="auto">
          <a:xfrm>
            <a:off x="1981200" y="2028825"/>
            <a:ext cx="4286250" cy="145732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20523" name="Text Box 11"/>
          <p:cNvSpPr txBox="1">
            <a:spLocks noChangeArrowheads="1"/>
          </p:cNvSpPr>
          <p:nvPr/>
        </p:nvSpPr>
        <p:spPr bwMode="auto">
          <a:xfrm>
            <a:off x="3124200" y="2286000"/>
            <a:ext cx="973138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200" b="1">
                <a:solidFill>
                  <a:schemeClr val="accent1"/>
                </a:solidFill>
              </a:rPr>
              <a:t>GPS</a:t>
            </a:r>
            <a:endParaRPr lang="de-DE"/>
          </a:p>
        </p:txBody>
      </p:sp>
      <p:sp>
        <p:nvSpPr>
          <p:cNvPr id="320524" name="AutoShape 12"/>
          <p:cNvSpPr>
            <a:spLocks noChangeArrowheads="1"/>
          </p:cNvSpPr>
          <p:nvPr/>
        </p:nvSpPr>
        <p:spPr bwMode="auto">
          <a:xfrm>
            <a:off x="3733800" y="1524000"/>
            <a:ext cx="457200" cy="762000"/>
          </a:xfrm>
          <a:prstGeom prst="up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20525" name="AutoShape 13"/>
          <p:cNvSpPr>
            <a:spLocks noChangeArrowheads="1"/>
          </p:cNvSpPr>
          <p:nvPr/>
        </p:nvSpPr>
        <p:spPr bwMode="auto">
          <a:xfrm>
            <a:off x="152400" y="228600"/>
            <a:ext cx="1352550" cy="1058863"/>
          </a:xfrm>
          <a:prstGeom prst="wedgeRoundRectCallout">
            <a:avLst>
              <a:gd name="adj1" fmla="val 109741"/>
              <a:gd name="adj2" fmla="val 375"/>
              <a:gd name="adj3" fmla="val 16667"/>
            </a:avLst>
          </a:prstGeom>
          <a:solidFill>
            <a:srgbClr val="33CC33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1800"/>
              <a:t>Globaler </a:t>
            </a:r>
          </a:p>
          <a:p>
            <a:r>
              <a:rPr lang="de-DE" sz="1800"/>
              <a:t>Katalog</a:t>
            </a:r>
          </a:p>
          <a:p>
            <a:r>
              <a:rPr lang="de-DE" sz="1800"/>
              <a:t>GKS</a:t>
            </a:r>
            <a:endParaRPr lang="de-DE"/>
          </a:p>
        </p:txBody>
      </p:sp>
      <p:sp>
        <p:nvSpPr>
          <p:cNvPr id="320526" name="AutoShape 14"/>
          <p:cNvSpPr>
            <a:spLocks noChangeArrowheads="1"/>
          </p:cNvSpPr>
          <p:nvPr/>
        </p:nvSpPr>
        <p:spPr bwMode="auto">
          <a:xfrm>
            <a:off x="6858000" y="685800"/>
            <a:ext cx="2057400" cy="1058863"/>
          </a:xfrm>
          <a:prstGeom prst="wedgeRoundRectCallout">
            <a:avLst>
              <a:gd name="adj1" fmla="val -79319"/>
              <a:gd name="adj2" fmla="val 86731"/>
              <a:gd name="adj3" fmla="val 16667"/>
            </a:avLst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1800"/>
              <a:t>Globales </a:t>
            </a:r>
          </a:p>
          <a:p>
            <a:r>
              <a:rPr lang="de-DE" sz="1800"/>
              <a:t>Partitionierungs-</a:t>
            </a:r>
          </a:p>
          <a:p>
            <a:r>
              <a:rPr lang="de-DE" sz="1800"/>
              <a:t>Schema GPS</a:t>
            </a:r>
          </a:p>
        </p:txBody>
      </p:sp>
      <p:graphicFrame>
        <p:nvGraphicFramePr>
          <p:cNvPr id="320527" name="Object 15"/>
          <p:cNvGraphicFramePr>
            <a:graphicFrameLocks noChangeAspect="1"/>
          </p:cNvGraphicFramePr>
          <p:nvPr/>
        </p:nvGraphicFramePr>
        <p:xfrm>
          <a:off x="914400" y="3962400"/>
          <a:ext cx="69977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7" name="Dokument" r:id="rId12" imgW="8457480" imgH="8001000" progId="Word.Document.8">
                  <p:embed/>
                </p:oleObj>
              </mc:Choice>
              <mc:Fallback>
                <p:oleObj name="Dokument" r:id="rId12" imgW="8457480" imgH="8001000" progId="Word.Documen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2400"/>
                        <a:ext cx="6997700" cy="5715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28" name="AutoShape 16"/>
          <p:cNvSpPr>
            <a:spLocks noChangeArrowheads="1"/>
          </p:cNvSpPr>
          <p:nvPr/>
        </p:nvSpPr>
        <p:spPr bwMode="auto">
          <a:xfrm>
            <a:off x="3886200" y="3505200"/>
            <a:ext cx="457200" cy="533400"/>
          </a:xfrm>
          <a:prstGeom prst="upDownArrow">
            <a:avLst>
              <a:gd name="adj1" fmla="val 50000"/>
              <a:gd name="adj2" fmla="val 23333"/>
            </a:avLst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20529" name="AutoShape 17"/>
          <p:cNvSpPr>
            <a:spLocks noChangeArrowheads="1"/>
          </p:cNvSpPr>
          <p:nvPr/>
        </p:nvSpPr>
        <p:spPr bwMode="auto">
          <a:xfrm>
            <a:off x="6681788" y="3065463"/>
            <a:ext cx="2425700" cy="141287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0000FF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 b="1"/>
              <a:t>Globales </a:t>
            </a:r>
          </a:p>
          <a:p>
            <a:pPr>
              <a:lnSpc>
                <a:spcPct val="90000"/>
              </a:lnSpc>
            </a:pPr>
            <a:r>
              <a:rPr lang="de-DE" sz="2800" b="1"/>
              <a:t>Allokations-</a:t>
            </a:r>
          </a:p>
          <a:p>
            <a:pPr>
              <a:lnSpc>
                <a:spcPct val="90000"/>
              </a:lnSpc>
            </a:pPr>
            <a:r>
              <a:rPr lang="de-DE" sz="2800" b="1"/>
              <a:t>Schema GAS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CF1E-9550-4ECC-A797-50AB6EAB3151}" type="slidenum">
              <a:rPr lang="en-US"/>
              <a:pPr/>
              <a:t>82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de-DE"/>
              <a:t>Klassifikation verteilter DBMS</a:t>
            </a:r>
          </a:p>
        </p:txBody>
      </p:sp>
      <p:sp>
        <p:nvSpPr>
          <p:cNvPr id="332803" name="AutoShape 3"/>
          <p:cNvSpPr>
            <a:spLocks noChangeArrowheads="1"/>
          </p:cNvSpPr>
          <p:nvPr/>
        </p:nvSpPr>
        <p:spPr bwMode="auto">
          <a:xfrm>
            <a:off x="1295400" y="2057400"/>
            <a:ext cx="7086600" cy="4114800"/>
          </a:xfrm>
          <a:prstGeom prst="cube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2804" name="Line 4"/>
          <p:cNvSpPr>
            <a:spLocks noChangeShapeType="1"/>
          </p:cNvSpPr>
          <p:nvPr/>
        </p:nvSpPr>
        <p:spPr bwMode="auto">
          <a:xfrm flipV="1">
            <a:off x="1295400" y="5105400"/>
            <a:ext cx="106680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2805" name="Line 5"/>
          <p:cNvSpPr>
            <a:spLocks noChangeShapeType="1"/>
          </p:cNvSpPr>
          <p:nvPr/>
        </p:nvSpPr>
        <p:spPr bwMode="auto">
          <a:xfrm flipH="1">
            <a:off x="2362200" y="5105400"/>
            <a:ext cx="6019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2806" name="Line 6"/>
          <p:cNvSpPr>
            <a:spLocks noChangeShapeType="1"/>
          </p:cNvSpPr>
          <p:nvPr/>
        </p:nvSpPr>
        <p:spPr bwMode="auto">
          <a:xfrm>
            <a:off x="2286000" y="2057400"/>
            <a:ext cx="76200" cy="3048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2807" name="Line 7"/>
          <p:cNvSpPr>
            <a:spLocks noChangeShapeType="1"/>
          </p:cNvSpPr>
          <p:nvPr/>
        </p:nvSpPr>
        <p:spPr bwMode="auto">
          <a:xfrm>
            <a:off x="8382000" y="5105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2808" name="Line 8"/>
          <p:cNvSpPr>
            <a:spLocks noChangeShapeType="1"/>
          </p:cNvSpPr>
          <p:nvPr/>
        </p:nvSpPr>
        <p:spPr bwMode="auto">
          <a:xfrm flipV="1">
            <a:off x="2286000" y="1371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2809" name="Line 9"/>
          <p:cNvSpPr>
            <a:spLocks noChangeShapeType="1"/>
          </p:cNvSpPr>
          <p:nvPr/>
        </p:nvSpPr>
        <p:spPr bwMode="auto">
          <a:xfrm flipH="1">
            <a:off x="838200" y="61722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2810" name="Text Box 10"/>
          <p:cNvSpPr txBox="1">
            <a:spLocks noChangeArrowheads="1"/>
          </p:cNvSpPr>
          <p:nvPr/>
        </p:nvSpPr>
        <p:spPr bwMode="auto">
          <a:xfrm>
            <a:off x="7361238" y="4648200"/>
            <a:ext cx="1782762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/>
              <a:t>Autonomie</a:t>
            </a:r>
          </a:p>
        </p:txBody>
      </p:sp>
      <p:sp>
        <p:nvSpPr>
          <p:cNvPr id="332811" name="Text Box 11"/>
          <p:cNvSpPr txBox="1">
            <a:spLocks noChangeArrowheads="1"/>
          </p:cNvSpPr>
          <p:nvPr/>
        </p:nvSpPr>
        <p:spPr bwMode="auto">
          <a:xfrm>
            <a:off x="2209800" y="1524000"/>
            <a:ext cx="211613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Heterogenität</a:t>
            </a:r>
          </a:p>
        </p:txBody>
      </p:sp>
      <p:sp>
        <p:nvSpPr>
          <p:cNvPr id="332812" name="Text Box 12"/>
          <p:cNvSpPr txBox="1">
            <a:spLocks noChangeArrowheads="1"/>
          </p:cNvSpPr>
          <p:nvPr/>
        </p:nvSpPr>
        <p:spPr bwMode="auto">
          <a:xfrm rot="-2749707">
            <a:off x="169863" y="5746750"/>
            <a:ext cx="1703387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/>
              <a:t>Verteilung</a:t>
            </a:r>
          </a:p>
        </p:txBody>
      </p:sp>
      <p:sp>
        <p:nvSpPr>
          <p:cNvPr id="332813" name="Oval 13"/>
          <p:cNvSpPr>
            <a:spLocks noChangeArrowheads="1"/>
          </p:cNvSpPr>
          <p:nvPr/>
        </p:nvSpPr>
        <p:spPr bwMode="auto">
          <a:xfrm>
            <a:off x="4724400" y="50292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2814" name="Oval 14"/>
          <p:cNvSpPr>
            <a:spLocks noChangeArrowheads="1"/>
          </p:cNvSpPr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2815" name="Oval 15"/>
          <p:cNvSpPr>
            <a:spLocks noChangeArrowheads="1"/>
          </p:cNvSpPr>
          <p:nvPr/>
        </p:nvSpPr>
        <p:spPr bwMode="auto">
          <a:xfrm>
            <a:off x="4800600" y="3048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2816" name="Oval 16"/>
          <p:cNvSpPr>
            <a:spLocks noChangeArrowheads="1"/>
          </p:cNvSpPr>
          <p:nvPr/>
        </p:nvSpPr>
        <p:spPr bwMode="auto">
          <a:xfrm>
            <a:off x="7239000" y="3048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2817" name="Oval 17"/>
          <p:cNvSpPr>
            <a:spLocks noChangeArrowheads="1"/>
          </p:cNvSpPr>
          <p:nvPr/>
        </p:nvSpPr>
        <p:spPr bwMode="auto">
          <a:xfrm>
            <a:off x="72390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2818" name="Oval 18"/>
          <p:cNvSpPr>
            <a:spLocks noChangeArrowheads="1"/>
          </p:cNvSpPr>
          <p:nvPr/>
        </p:nvSpPr>
        <p:spPr bwMode="auto">
          <a:xfrm>
            <a:off x="12192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2819" name="Oval 19"/>
          <p:cNvSpPr>
            <a:spLocks noChangeArrowheads="1"/>
          </p:cNvSpPr>
          <p:nvPr/>
        </p:nvSpPr>
        <p:spPr bwMode="auto">
          <a:xfrm>
            <a:off x="43434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2820" name="AutoShape 20"/>
          <p:cNvSpPr>
            <a:spLocks noChangeArrowheads="1"/>
          </p:cNvSpPr>
          <p:nvPr/>
        </p:nvSpPr>
        <p:spPr bwMode="auto">
          <a:xfrm>
            <a:off x="4876800" y="4114800"/>
            <a:ext cx="1905000" cy="609600"/>
          </a:xfrm>
          <a:prstGeom prst="cloudCallout">
            <a:avLst>
              <a:gd name="adj1" fmla="val -53750"/>
              <a:gd name="adj2" fmla="val 107815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Zentrales DBs</a:t>
            </a:r>
          </a:p>
        </p:txBody>
      </p:sp>
      <p:sp>
        <p:nvSpPr>
          <p:cNvPr id="332821" name="AutoShape 21"/>
          <p:cNvSpPr>
            <a:spLocks noChangeArrowheads="1"/>
          </p:cNvSpPr>
          <p:nvPr/>
        </p:nvSpPr>
        <p:spPr bwMode="auto">
          <a:xfrm>
            <a:off x="6400800" y="1905000"/>
            <a:ext cx="1905000" cy="609600"/>
          </a:xfrm>
          <a:prstGeom prst="cloudCallout">
            <a:avLst>
              <a:gd name="adj1" fmla="val -2417"/>
              <a:gd name="adj2" fmla="val 145315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Heterogenes</a:t>
            </a:r>
          </a:p>
          <a:p>
            <a:pPr>
              <a:lnSpc>
                <a:spcPct val="80000"/>
              </a:lnSpc>
            </a:pPr>
            <a:r>
              <a:rPr lang="de-DE" sz="2000"/>
              <a:t>Multi-DBMS</a:t>
            </a:r>
          </a:p>
        </p:txBody>
      </p:sp>
      <p:sp>
        <p:nvSpPr>
          <p:cNvPr id="332822" name="AutoShape 22"/>
          <p:cNvSpPr>
            <a:spLocks noChangeArrowheads="1"/>
          </p:cNvSpPr>
          <p:nvPr/>
        </p:nvSpPr>
        <p:spPr bwMode="auto">
          <a:xfrm>
            <a:off x="2819400" y="2133600"/>
            <a:ext cx="2362200" cy="762000"/>
          </a:xfrm>
          <a:prstGeom prst="cloudCallout">
            <a:avLst>
              <a:gd name="adj1" fmla="val 37838"/>
              <a:gd name="adj2" fmla="val 69583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Heterogenes,</a:t>
            </a:r>
          </a:p>
          <a:p>
            <a:pPr>
              <a:lnSpc>
                <a:spcPct val="80000"/>
              </a:lnSpc>
            </a:pPr>
            <a:r>
              <a:rPr lang="de-DE" sz="2000"/>
              <a:t>föderiertes vDBMS</a:t>
            </a:r>
          </a:p>
        </p:txBody>
      </p:sp>
      <p:sp>
        <p:nvSpPr>
          <p:cNvPr id="332823" name="AutoShape 23"/>
          <p:cNvSpPr>
            <a:spLocks noChangeArrowheads="1"/>
          </p:cNvSpPr>
          <p:nvPr/>
        </p:nvSpPr>
        <p:spPr bwMode="auto">
          <a:xfrm>
            <a:off x="0" y="1447800"/>
            <a:ext cx="2057400" cy="1066800"/>
          </a:xfrm>
          <a:prstGeom prst="cloudCallout">
            <a:avLst>
              <a:gd name="adj1" fmla="val 13116"/>
              <a:gd name="adj2" fmla="val 102083"/>
            </a:avLst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Heterogenes, </a:t>
            </a:r>
          </a:p>
          <a:p>
            <a:pPr>
              <a:lnSpc>
                <a:spcPct val="80000"/>
              </a:lnSpc>
            </a:pPr>
            <a:r>
              <a:rPr lang="de-DE" sz="2000"/>
              <a:t>eng integriertes </a:t>
            </a:r>
          </a:p>
          <a:p>
            <a:pPr>
              <a:lnSpc>
                <a:spcPct val="80000"/>
              </a:lnSpc>
            </a:pPr>
            <a:r>
              <a:rPr lang="de-DE" sz="2000"/>
              <a:t>vDBMs</a:t>
            </a:r>
          </a:p>
        </p:txBody>
      </p:sp>
      <p:sp>
        <p:nvSpPr>
          <p:cNvPr id="332824" name="AutoShape 24"/>
          <p:cNvSpPr>
            <a:spLocks noChangeArrowheads="1"/>
          </p:cNvSpPr>
          <p:nvPr/>
        </p:nvSpPr>
        <p:spPr bwMode="auto">
          <a:xfrm>
            <a:off x="0" y="4343400"/>
            <a:ext cx="2286000" cy="990600"/>
          </a:xfrm>
          <a:prstGeom prst="cloudCallout">
            <a:avLst>
              <a:gd name="adj1" fmla="val 7431"/>
              <a:gd name="adj2" fmla="val 135579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de-DE" sz="2000"/>
              <a:t>Homogenes, </a:t>
            </a:r>
          </a:p>
          <a:p>
            <a:pPr>
              <a:lnSpc>
                <a:spcPct val="70000"/>
              </a:lnSpc>
            </a:pPr>
            <a:r>
              <a:rPr lang="de-DE" sz="2000"/>
              <a:t>eng integriertes</a:t>
            </a:r>
          </a:p>
          <a:p>
            <a:pPr>
              <a:lnSpc>
                <a:spcPct val="70000"/>
              </a:lnSpc>
            </a:pPr>
            <a:r>
              <a:rPr lang="de-DE" sz="2000"/>
              <a:t> vDBMs</a:t>
            </a:r>
          </a:p>
        </p:txBody>
      </p:sp>
      <p:sp>
        <p:nvSpPr>
          <p:cNvPr id="332825" name="AutoShape 25"/>
          <p:cNvSpPr>
            <a:spLocks noChangeArrowheads="1"/>
          </p:cNvSpPr>
          <p:nvPr/>
        </p:nvSpPr>
        <p:spPr bwMode="auto">
          <a:xfrm>
            <a:off x="4267200" y="5334000"/>
            <a:ext cx="2362200" cy="762000"/>
          </a:xfrm>
          <a:prstGeom prst="cloudCallout">
            <a:avLst>
              <a:gd name="adj1" fmla="val -43347"/>
              <a:gd name="adj2" fmla="val 61250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Homogenes,</a:t>
            </a:r>
          </a:p>
          <a:p>
            <a:r>
              <a:rPr lang="de-DE" sz="2000"/>
              <a:t>föderiertes vDBMS</a:t>
            </a:r>
          </a:p>
        </p:txBody>
      </p:sp>
      <p:sp>
        <p:nvSpPr>
          <p:cNvPr id="332826" name="AutoShape 26"/>
          <p:cNvSpPr>
            <a:spLocks noChangeArrowheads="1"/>
          </p:cNvSpPr>
          <p:nvPr/>
        </p:nvSpPr>
        <p:spPr bwMode="auto">
          <a:xfrm>
            <a:off x="7086600" y="6248400"/>
            <a:ext cx="1905000" cy="609600"/>
          </a:xfrm>
          <a:prstGeom prst="cloudCallout">
            <a:avLst>
              <a:gd name="adj1" fmla="val -39083"/>
              <a:gd name="adj2" fmla="val -63023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Homogenes</a:t>
            </a:r>
          </a:p>
          <a:p>
            <a:pPr>
              <a:lnSpc>
                <a:spcPct val="80000"/>
              </a:lnSpc>
            </a:pPr>
            <a:r>
              <a:rPr lang="de-DE" sz="2000"/>
              <a:t>Multi-DBMS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332B-387B-43FB-8579-2553469E7B95}" type="slidenum">
              <a:rPr lang="en-US"/>
              <a:pPr/>
              <a:t>83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Heterogene, prä-integrierte Systeme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78800" cy="4171950"/>
          </a:xfrm>
        </p:spPr>
        <p:txBody>
          <a:bodyPr/>
          <a:lstStyle/>
          <a:p>
            <a:r>
              <a:rPr lang="de-DE"/>
              <a:t>Selten, nur in Spezialanwendungen</a:t>
            </a:r>
          </a:p>
          <a:p>
            <a:r>
              <a:rPr lang="de-DE"/>
              <a:t>Beispielszenarium</a:t>
            </a:r>
          </a:p>
          <a:p>
            <a:pPr lvl="1"/>
            <a:r>
              <a:rPr lang="de-DE"/>
              <a:t>DBMS dient der Indexierung und Speicherung von Verwaltungsinformation</a:t>
            </a:r>
          </a:p>
          <a:p>
            <a:pPr lvl="1"/>
            <a:r>
              <a:rPr lang="de-DE"/>
              <a:t>„aktive“ Nutzdaten werden im Dateisystem gespeichert</a:t>
            </a:r>
          </a:p>
          <a:p>
            <a:r>
              <a:rPr lang="de-DE"/>
              <a:t>Beispielanwendungen</a:t>
            </a:r>
          </a:p>
          <a:p>
            <a:pPr lvl="1"/>
            <a:r>
              <a:rPr lang="de-DE"/>
              <a:t>CAD System</a:t>
            </a:r>
          </a:p>
          <a:p>
            <a:pPr lvl="1"/>
            <a:r>
              <a:rPr lang="de-DE"/>
              <a:t>Archivierungssystem (IXOS)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B311-C8AD-4CBD-A9FA-ABA0811DE80F}" type="slidenum">
              <a:rPr lang="en-US"/>
              <a:pPr/>
              <a:t>84</a:t>
            </a:fld>
            <a:endParaRPr lang="en-US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Hybrid-Lösung: CAD-DB-Integration</a:t>
            </a:r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2209800" y="1295400"/>
            <a:ext cx="5029200" cy="1143000"/>
          </a:xfrm>
          <a:prstGeom prst="rect">
            <a:avLst/>
          </a:prstGeom>
          <a:solidFill>
            <a:srgbClr val="FFFF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3200"/>
              <a:t>CAD-Anwendungssystem</a:t>
            </a:r>
            <a:endParaRPr lang="de-DE"/>
          </a:p>
        </p:txBody>
      </p:sp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1219200" y="2895600"/>
            <a:ext cx="3200400" cy="1752600"/>
          </a:xfrm>
          <a:prstGeom prst="rect">
            <a:avLst/>
          </a:prstGeom>
          <a:solidFill>
            <a:srgbClr val="FFFF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de-DE" b="1"/>
              <a:t>Verwaltungsdaten</a:t>
            </a:r>
            <a:endParaRPr lang="de-DE"/>
          </a:p>
          <a:p>
            <a:pPr algn="l"/>
            <a:r>
              <a:rPr lang="de-DE"/>
              <a:t>   Meta-Daten</a:t>
            </a:r>
          </a:p>
          <a:p>
            <a:pPr algn="l"/>
            <a:r>
              <a:rPr lang="de-DE"/>
              <a:t>   Stücklisten</a:t>
            </a:r>
          </a:p>
          <a:p>
            <a:pPr algn="l"/>
            <a:r>
              <a:rPr lang="de-DE"/>
              <a:t>   Bemaßungen</a:t>
            </a:r>
          </a:p>
          <a:p>
            <a:pPr algn="l"/>
            <a:r>
              <a:rPr lang="de-DE"/>
              <a:t>    ....</a:t>
            </a:r>
          </a:p>
        </p:txBody>
      </p:sp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5257800" y="2895600"/>
            <a:ext cx="3352800" cy="1752600"/>
          </a:xfrm>
          <a:prstGeom prst="rect">
            <a:avLst/>
          </a:prstGeom>
          <a:solidFill>
            <a:srgbClr val="FFFF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de-DE" b="1"/>
              <a:t>Geomteriedaten</a:t>
            </a:r>
            <a:endParaRPr lang="de-DE"/>
          </a:p>
          <a:p>
            <a:pPr algn="l"/>
            <a:r>
              <a:rPr lang="de-DE"/>
              <a:t>   Begrenzungsflächen-</a:t>
            </a:r>
          </a:p>
          <a:p>
            <a:pPr algn="l"/>
            <a:r>
              <a:rPr lang="de-DE"/>
              <a:t>    modell</a:t>
            </a:r>
          </a:p>
          <a:p>
            <a:pPr algn="l"/>
            <a:r>
              <a:rPr lang="de-DE"/>
              <a:t>    Volumenmodell</a:t>
            </a:r>
          </a:p>
          <a:p>
            <a:pPr algn="l"/>
            <a:r>
              <a:rPr lang="de-DE"/>
              <a:t>     ....</a:t>
            </a:r>
          </a:p>
        </p:txBody>
      </p:sp>
      <p:cxnSp>
        <p:nvCxnSpPr>
          <p:cNvPr id="328710" name="AutoShape 6"/>
          <p:cNvCxnSpPr>
            <a:cxnSpLocks noChangeShapeType="1"/>
            <a:stCxn id="328707" idx="2"/>
            <a:endCxn id="328708" idx="0"/>
          </p:cNvCxnSpPr>
          <p:nvPr/>
        </p:nvCxnSpPr>
        <p:spPr bwMode="auto">
          <a:xfrm rot="5400000">
            <a:off x="3562350" y="1714500"/>
            <a:ext cx="419100" cy="19050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8711" name="AutoShape 7"/>
          <p:cNvCxnSpPr>
            <a:cxnSpLocks noChangeShapeType="1"/>
            <a:stCxn id="328707" idx="2"/>
            <a:endCxn id="328709" idx="0"/>
          </p:cNvCxnSpPr>
          <p:nvPr/>
        </p:nvCxnSpPr>
        <p:spPr bwMode="auto">
          <a:xfrm rot="16200000" flipH="1">
            <a:off x="5619750" y="1562100"/>
            <a:ext cx="419100" cy="22098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28712" name="Rectangle 8"/>
          <p:cNvSpPr>
            <a:spLocks noChangeArrowheads="1"/>
          </p:cNvSpPr>
          <p:nvPr/>
        </p:nvSpPr>
        <p:spPr bwMode="auto">
          <a:xfrm>
            <a:off x="1219200" y="5029200"/>
            <a:ext cx="3200400" cy="68580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Datenbanksystem</a:t>
            </a:r>
          </a:p>
        </p:txBody>
      </p:sp>
      <p:sp>
        <p:nvSpPr>
          <p:cNvPr id="328713" name="Rectangle 9"/>
          <p:cNvSpPr>
            <a:spLocks noChangeArrowheads="1"/>
          </p:cNvSpPr>
          <p:nvPr/>
        </p:nvSpPr>
        <p:spPr bwMode="auto">
          <a:xfrm>
            <a:off x="5334000" y="5029200"/>
            <a:ext cx="3200400" cy="68580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CAD-System</a:t>
            </a:r>
          </a:p>
        </p:txBody>
      </p:sp>
      <p:cxnSp>
        <p:nvCxnSpPr>
          <p:cNvPr id="328714" name="AutoShape 10"/>
          <p:cNvCxnSpPr>
            <a:cxnSpLocks noChangeShapeType="1"/>
            <a:stCxn id="328708" idx="2"/>
            <a:endCxn id="328712" idx="0"/>
          </p:cNvCxnSpPr>
          <p:nvPr/>
        </p:nvCxnSpPr>
        <p:spPr bwMode="auto">
          <a:xfrm>
            <a:off x="2819400" y="4667250"/>
            <a:ext cx="0" cy="32385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8715" name="AutoShape 11"/>
          <p:cNvCxnSpPr>
            <a:cxnSpLocks noChangeShapeType="1"/>
          </p:cNvCxnSpPr>
          <p:nvPr/>
        </p:nvCxnSpPr>
        <p:spPr bwMode="auto">
          <a:xfrm>
            <a:off x="6934200" y="4648200"/>
            <a:ext cx="0" cy="32385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28716" name="AutoShape 12"/>
          <p:cNvSpPr>
            <a:spLocks noChangeArrowheads="1"/>
          </p:cNvSpPr>
          <p:nvPr/>
        </p:nvSpPr>
        <p:spPr bwMode="auto">
          <a:xfrm>
            <a:off x="1752600" y="6019800"/>
            <a:ext cx="1981200" cy="8382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8718" name="AutoShape 14"/>
          <p:cNvSpPr>
            <a:spLocks noChangeArrowheads="1"/>
          </p:cNvSpPr>
          <p:nvPr/>
        </p:nvSpPr>
        <p:spPr bwMode="auto">
          <a:xfrm>
            <a:off x="2743200" y="5638800"/>
            <a:ext cx="228600" cy="533400"/>
          </a:xfrm>
          <a:prstGeom prst="upDownArrow">
            <a:avLst>
              <a:gd name="adj1" fmla="val 50000"/>
              <a:gd name="adj2" fmla="val 46667"/>
            </a:avLst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8719" name="AutoShape 15"/>
          <p:cNvSpPr>
            <a:spLocks noChangeArrowheads="1"/>
          </p:cNvSpPr>
          <p:nvPr/>
        </p:nvSpPr>
        <p:spPr bwMode="auto">
          <a:xfrm>
            <a:off x="6019800" y="5943600"/>
            <a:ext cx="2209800" cy="914400"/>
          </a:xfrm>
          <a:prstGeom prst="flowChartDocument">
            <a:avLst/>
          </a:prstGeom>
          <a:solidFill>
            <a:srgbClr val="FFFFFF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Datei-</a:t>
            </a:r>
          </a:p>
          <a:p>
            <a:r>
              <a:rPr lang="de-DE"/>
              <a:t>System</a:t>
            </a:r>
          </a:p>
        </p:txBody>
      </p:sp>
      <p:sp>
        <p:nvSpPr>
          <p:cNvPr id="328720" name="AutoShape 16"/>
          <p:cNvSpPr>
            <a:spLocks noChangeArrowheads="1"/>
          </p:cNvSpPr>
          <p:nvPr/>
        </p:nvSpPr>
        <p:spPr bwMode="auto">
          <a:xfrm>
            <a:off x="6858000" y="5562600"/>
            <a:ext cx="152400" cy="457200"/>
          </a:xfrm>
          <a:prstGeom prst="upDown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EE92-2C37-49F0-9DF3-46A934CDA56D}" type="slidenum">
              <a:rPr lang="en-US"/>
              <a:pPr/>
              <a:t>85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Hybrid-Lösung: Archivierungssystem</a:t>
            </a:r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2209800" y="1295400"/>
            <a:ext cx="5029200" cy="1143000"/>
          </a:xfrm>
          <a:prstGeom prst="rect">
            <a:avLst/>
          </a:prstGeom>
          <a:solidFill>
            <a:srgbClr val="FFFF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Archivierungssystem</a:t>
            </a: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1219200" y="2895600"/>
            <a:ext cx="3200400" cy="1752600"/>
          </a:xfrm>
          <a:prstGeom prst="rect">
            <a:avLst/>
          </a:prstGeom>
          <a:solidFill>
            <a:srgbClr val="FFFF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de-DE" b="1"/>
              <a:t>Verwaltungsdaten</a:t>
            </a:r>
            <a:endParaRPr lang="de-DE"/>
          </a:p>
          <a:p>
            <a:pPr algn="l"/>
            <a:r>
              <a:rPr lang="de-DE"/>
              <a:t>   Objektidentifikation</a:t>
            </a:r>
          </a:p>
          <a:p>
            <a:pPr algn="l"/>
            <a:r>
              <a:rPr lang="de-DE"/>
              <a:t>   Version/Format</a:t>
            </a:r>
          </a:p>
          <a:p>
            <a:pPr algn="l"/>
            <a:r>
              <a:rPr lang="de-DE"/>
              <a:t>   Speicherort</a:t>
            </a:r>
          </a:p>
          <a:p>
            <a:pPr algn="l"/>
            <a:r>
              <a:rPr lang="de-DE"/>
              <a:t>    ....</a:t>
            </a:r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5257800" y="2895600"/>
            <a:ext cx="3352800" cy="1752600"/>
          </a:xfrm>
          <a:prstGeom prst="rect">
            <a:avLst/>
          </a:prstGeom>
          <a:solidFill>
            <a:srgbClr val="FFFF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Gespeicherte </a:t>
            </a:r>
          </a:p>
          <a:p>
            <a:r>
              <a:rPr lang="de-DE"/>
              <a:t>Information</a:t>
            </a:r>
          </a:p>
          <a:p>
            <a:r>
              <a:rPr lang="de-DE"/>
              <a:t>(Faxe, Briefe, Rechnungen,</a:t>
            </a:r>
          </a:p>
          <a:p>
            <a:r>
              <a:rPr lang="de-DE"/>
              <a:t>archivierte Datenobjekte)</a:t>
            </a:r>
          </a:p>
        </p:txBody>
      </p:sp>
      <p:cxnSp>
        <p:nvCxnSpPr>
          <p:cNvPr id="329734" name="AutoShape 6"/>
          <p:cNvCxnSpPr>
            <a:cxnSpLocks noChangeShapeType="1"/>
            <a:stCxn id="329731" idx="2"/>
            <a:endCxn id="329732" idx="0"/>
          </p:cNvCxnSpPr>
          <p:nvPr/>
        </p:nvCxnSpPr>
        <p:spPr bwMode="auto">
          <a:xfrm rot="5400000">
            <a:off x="3562350" y="1714500"/>
            <a:ext cx="419100" cy="19050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9735" name="AutoShape 7"/>
          <p:cNvCxnSpPr>
            <a:cxnSpLocks noChangeShapeType="1"/>
            <a:stCxn id="329731" idx="2"/>
            <a:endCxn id="329733" idx="0"/>
          </p:cNvCxnSpPr>
          <p:nvPr/>
        </p:nvCxnSpPr>
        <p:spPr bwMode="auto">
          <a:xfrm rot="16200000" flipH="1">
            <a:off x="5619750" y="1562100"/>
            <a:ext cx="419100" cy="22098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29736" name="Rectangle 8"/>
          <p:cNvSpPr>
            <a:spLocks noChangeArrowheads="1"/>
          </p:cNvSpPr>
          <p:nvPr/>
        </p:nvSpPr>
        <p:spPr bwMode="auto">
          <a:xfrm>
            <a:off x="1219200" y="5029200"/>
            <a:ext cx="3200400" cy="68580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Datenbanksystem</a:t>
            </a:r>
          </a:p>
        </p:txBody>
      </p:sp>
      <p:sp>
        <p:nvSpPr>
          <p:cNvPr id="329737" name="Rectangle 9"/>
          <p:cNvSpPr>
            <a:spLocks noChangeArrowheads="1"/>
          </p:cNvSpPr>
          <p:nvPr/>
        </p:nvSpPr>
        <p:spPr bwMode="auto">
          <a:xfrm>
            <a:off x="5334000" y="5029200"/>
            <a:ext cx="3200400" cy="68580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Archivspeicher-System</a:t>
            </a:r>
          </a:p>
        </p:txBody>
      </p:sp>
      <p:cxnSp>
        <p:nvCxnSpPr>
          <p:cNvPr id="329738" name="AutoShape 10"/>
          <p:cNvCxnSpPr>
            <a:cxnSpLocks noChangeShapeType="1"/>
            <a:stCxn id="329732" idx="2"/>
            <a:endCxn id="329736" idx="0"/>
          </p:cNvCxnSpPr>
          <p:nvPr/>
        </p:nvCxnSpPr>
        <p:spPr bwMode="auto">
          <a:xfrm>
            <a:off x="2819400" y="4667250"/>
            <a:ext cx="0" cy="32385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9739" name="AutoShape 11"/>
          <p:cNvCxnSpPr>
            <a:cxnSpLocks noChangeShapeType="1"/>
          </p:cNvCxnSpPr>
          <p:nvPr/>
        </p:nvCxnSpPr>
        <p:spPr bwMode="auto">
          <a:xfrm>
            <a:off x="6934200" y="4648200"/>
            <a:ext cx="0" cy="32385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29740" name="AutoShape 12"/>
          <p:cNvSpPr>
            <a:spLocks noChangeArrowheads="1"/>
          </p:cNvSpPr>
          <p:nvPr/>
        </p:nvSpPr>
        <p:spPr bwMode="auto">
          <a:xfrm>
            <a:off x="1752600" y="6019800"/>
            <a:ext cx="1981200" cy="8382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9741" name="AutoShape 13"/>
          <p:cNvSpPr>
            <a:spLocks noChangeArrowheads="1"/>
          </p:cNvSpPr>
          <p:nvPr/>
        </p:nvSpPr>
        <p:spPr bwMode="auto">
          <a:xfrm>
            <a:off x="2743200" y="5638800"/>
            <a:ext cx="228600" cy="533400"/>
          </a:xfrm>
          <a:prstGeom prst="upDownArrow">
            <a:avLst>
              <a:gd name="adj1" fmla="val 50000"/>
              <a:gd name="adj2" fmla="val 46667"/>
            </a:avLst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9743" name="AutoShape 15"/>
          <p:cNvSpPr>
            <a:spLocks noChangeArrowheads="1"/>
          </p:cNvSpPr>
          <p:nvPr/>
        </p:nvSpPr>
        <p:spPr bwMode="auto">
          <a:xfrm>
            <a:off x="6858000" y="5562600"/>
            <a:ext cx="152400" cy="457200"/>
          </a:xfrm>
          <a:prstGeom prst="upDown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9744" name="AutoShape 16"/>
          <p:cNvSpPr>
            <a:spLocks noChangeArrowheads="1"/>
          </p:cNvSpPr>
          <p:nvPr/>
        </p:nvSpPr>
        <p:spPr bwMode="auto">
          <a:xfrm>
            <a:off x="5562600" y="6096000"/>
            <a:ext cx="2667000" cy="7620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Juke-Box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9F06-2BA1-4841-A0CF-3891ED06F856}" type="slidenum">
              <a:rPr lang="en-US"/>
              <a:pPr/>
              <a:t>86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/>
            </a:r>
            <a:br>
              <a:rPr lang="de-DE"/>
            </a:br>
            <a:r>
              <a:rPr lang="de-DE"/>
              <a:t>Resumee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4171950"/>
          </a:xfrm>
        </p:spPr>
        <p:txBody>
          <a:bodyPr/>
          <a:lstStyle/>
          <a:p>
            <a:r>
              <a:rPr lang="de-DE"/>
              <a:t>Integration im Anwendungssystem </a:t>
            </a:r>
          </a:p>
          <a:p>
            <a:pPr lvl="1"/>
            <a:r>
              <a:rPr lang="de-DE"/>
              <a:t>CAD-Anwendungssystem</a:t>
            </a:r>
          </a:p>
          <a:p>
            <a:pPr lvl="1"/>
            <a:r>
              <a:rPr lang="de-DE"/>
              <a:t>Archivsystem</a:t>
            </a:r>
          </a:p>
          <a:p>
            <a:r>
              <a:rPr lang="de-DE"/>
              <a:t>Heterogenität ist auf Implementierungseben (des Anw.-Systems) voll sichtbar</a:t>
            </a:r>
          </a:p>
          <a:p>
            <a:r>
              <a:rPr lang="de-DE"/>
              <a:t>kein echtes verteiltes DBMS</a:t>
            </a:r>
          </a:p>
          <a:p>
            <a:r>
              <a:rPr lang="de-DE"/>
              <a:t>Interaktion der Komponenten ist im Anwendungssystem „verdrahtet“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FA76-195F-4EA0-8C48-95FEEA92F205}" type="slidenum">
              <a:rPr lang="en-US"/>
              <a:pPr/>
              <a:t>87</a:t>
            </a:fld>
            <a:endParaRPr 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Heutige/zukünftige Entwicklungen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de-DE"/>
              <a:t>Spezial-Datenbanksysteme für unterschiedliche Anwendungsdomänen</a:t>
            </a:r>
          </a:p>
          <a:p>
            <a:pPr lvl="1"/>
            <a:r>
              <a:rPr lang="de-DE"/>
              <a:t>Geo-DBMS</a:t>
            </a:r>
          </a:p>
          <a:p>
            <a:pPr lvl="1"/>
            <a:r>
              <a:rPr lang="de-DE"/>
              <a:t>Image-DBMS</a:t>
            </a:r>
          </a:p>
          <a:p>
            <a:pPr lvl="1"/>
            <a:r>
              <a:rPr lang="de-DE"/>
              <a:t>Video-DBMS</a:t>
            </a:r>
          </a:p>
          <a:p>
            <a:r>
              <a:rPr lang="de-DE"/>
              <a:t>Realisierung durch Bausteine</a:t>
            </a:r>
          </a:p>
          <a:p>
            <a:pPr lvl="1"/>
            <a:r>
              <a:rPr lang="de-DE"/>
              <a:t>Datablades in Informix</a:t>
            </a:r>
          </a:p>
          <a:p>
            <a:pPr lvl="1"/>
            <a:r>
              <a:rPr lang="de-DE"/>
              <a:t>Erweiterungsmodule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377C-4267-4531-AFD8-CE97AC4C1E92}" type="slidenum">
              <a:rPr lang="en-US"/>
              <a:pPr/>
              <a:t>88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de-DE"/>
              <a:t>Klassifikation verteilter DBMS:</a:t>
            </a:r>
            <a:br>
              <a:rPr lang="de-DE"/>
            </a:br>
            <a:r>
              <a:rPr lang="de-DE">
                <a:solidFill>
                  <a:schemeClr val="accent1"/>
                </a:solidFill>
              </a:rPr>
              <a:t>post-integrierte Systeme</a:t>
            </a:r>
            <a:endParaRPr lang="de-DE"/>
          </a:p>
        </p:txBody>
      </p:sp>
      <p:sp>
        <p:nvSpPr>
          <p:cNvPr id="327683" name="AutoShape 3"/>
          <p:cNvSpPr>
            <a:spLocks noChangeArrowheads="1"/>
          </p:cNvSpPr>
          <p:nvPr/>
        </p:nvSpPr>
        <p:spPr bwMode="auto">
          <a:xfrm>
            <a:off x="1295400" y="2057400"/>
            <a:ext cx="7086600" cy="4114800"/>
          </a:xfrm>
          <a:prstGeom prst="cube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7684" name="Line 4"/>
          <p:cNvSpPr>
            <a:spLocks noChangeShapeType="1"/>
          </p:cNvSpPr>
          <p:nvPr/>
        </p:nvSpPr>
        <p:spPr bwMode="auto">
          <a:xfrm flipV="1">
            <a:off x="1295400" y="5105400"/>
            <a:ext cx="106680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7685" name="Line 5"/>
          <p:cNvSpPr>
            <a:spLocks noChangeShapeType="1"/>
          </p:cNvSpPr>
          <p:nvPr/>
        </p:nvSpPr>
        <p:spPr bwMode="auto">
          <a:xfrm flipH="1">
            <a:off x="2362200" y="5105400"/>
            <a:ext cx="6019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7686" name="Line 6"/>
          <p:cNvSpPr>
            <a:spLocks noChangeShapeType="1"/>
          </p:cNvSpPr>
          <p:nvPr/>
        </p:nvSpPr>
        <p:spPr bwMode="auto">
          <a:xfrm>
            <a:off x="2286000" y="2057400"/>
            <a:ext cx="76200" cy="3048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7687" name="Line 7"/>
          <p:cNvSpPr>
            <a:spLocks noChangeShapeType="1"/>
          </p:cNvSpPr>
          <p:nvPr/>
        </p:nvSpPr>
        <p:spPr bwMode="auto">
          <a:xfrm>
            <a:off x="8382000" y="5105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7688" name="Line 8"/>
          <p:cNvSpPr>
            <a:spLocks noChangeShapeType="1"/>
          </p:cNvSpPr>
          <p:nvPr/>
        </p:nvSpPr>
        <p:spPr bwMode="auto">
          <a:xfrm flipV="1">
            <a:off x="2286000" y="1371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7689" name="Line 9"/>
          <p:cNvSpPr>
            <a:spLocks noChangeShapeType="1"/>
          </p:cNvSpPr>
          <p:nvPr/>
        </p:nvSpPr>
        <p:spPr bwMode="auto">
          <a:xfrm flipH="1">
            <a:off x="838200" y="61722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7690" name="Text Box 10"/>
          <p:cNvSpPr txBox="1">
            <a:spLocks noChangeArrowheads="1"/>
          </p:cNvSpPr>
          <p:nvPr/>
        </p:nvSpPr>
        <p:spPr bwMode="auto">
          <a:xfrm>
            <a:off x="7361238" y="4648200"/>
            <a:ext cx="1782762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/>
              <a:t>Autonomie</a:t>
            </a:r>
          </a:p>
        </p:txBody>
      </p:sp>
      <p:sp>
        <p:nvSpPr>
          <p:cNvPr id="327691" name="Text Box 11"/>
          <p:cNvSpPr txBox="1">
            <a:spLocks noChangeArrowheads="1"/>
          </p:cNvSpPr>
          <p:nvPr/>
        </p:nvSpPr>
        <p:spPr bwMode="auto">
          <a:xfrm>
            <a:off x="2209800" y="1524000"/>
            <a:ext cx="211613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Heterogenität</a:t>
            </a:r>
          </a:p>
        </p:txBody>
      </p:sp>
      <p:sp>
        <p:nvSpPr>
          <p:cNvPr id="327692" name="Text Box 12"/>
          <p:cNvSpPr txBox="1">
            <a:spLocks noChangeArrowheads="1"/>
          </p:cNvSpPr>
          <p:nvPr/>
        </p:nvSpPr>
        <p:spPr bwMode="auto">
          <a:xfrm rot="-2749707">
            <a:off x="169863" y="5746750"/>
            <a:ext cx="1703387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/>
              <a:t>Verteilung</a:t>
            </a:r>
          </a:p>
        </p:txBody>
      </p:sp>
      <p:sp>
        <p:nvSpPr>
          <p:cNvPr id="327693" name="Oval 13"/>
          <p:cNvSpPr>
            <a:spLocks noChangeArrowheads="1"/>
          </p:cNvSpPr>
          <p:nvPr/>
        </p:nvSpPr>
        <p:spPr bwMode="auto">
          <a:xfrm>
            <a:off x="4724400" y="50292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7694" name="Oval 14"/>
          <p:cNvSpPr>
            <a:spLocks noChangeArrowheads="1"/>
          </p:cNvSpPr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7695" name="Oval 15"/>
          <p:cNvSpPr>
            <a:spLocks noChangeArrowheads="1"/>
          </p:cNvSpPr>
          <p:nvPr/>
        </p:nvSpPr>
        <p:spPr bwMode="auto">
          <a:xfrm>
            <a:off x="4800600" y="3048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7696" name="Oval 16"/>
          <p:cNvSpPr>
            <a:spLocks noChangeArrowheads="1"/>
          </p:cNvSpPr>
          <p:nvPr/>
        </p:nvSpPr>
        <p:spPr bwMode="auto">
          <a:xfrm>
            <a:off x="7239000" y="3048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7697" name="Oval 17"/>
          <p:cNvSpPr>
            <a:spLocks noChangeArrowheads="1"/>
          </p:cNvSpPr>
          <p:nvPr/>
        </p:nvSpPr>
        <p:spPr bwMode="auto">
          <a:xfrm>
            <a:off x="72390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7698" name="Oval 18"/>
          <p:cNvSpPr>
            <a:spLocks noChangeArrowheads="1"/>
          </p:cNvSpPr>
          <p:nvPr/>
        </p:nvSpPr>
        <p:spPr bwMode="auto">
          <a:xfrm>
            <a:off x="12192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7699" name="Oval 19"/>
          <p:cNvSpPr>
            <a:spLocks noChangeArrowheads="1"/>
          </p:cNvSpPr>
          <p:nvPr/>
        </p:nvSpPr>
        <p:spPr bwMode="auto">
          <a:xfrm>
            <a:off x="43434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7700" name="AutoShape 20"/>
          <p:cNvSpPr>
            <a:spLocks noChangeArrowheads="1"/>
          </p:cNvSpPr>
          <p:nvPr/>
        </p:nvSpPr>
        <p:spPr bwMode="auto">
          <a:xfrm>
            <a:off x="4876800" y="4114800"/>
            <a:ext cx="1905000" cy="609600"/>
          </a:xfrm>
          <a:prstGeom prst="cloudCallout">
            <a:avLst>
              <a:gd name="adj1" fmla="val -53750"/>
              <a:gd name="adj2" fmla="val 107815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Zentrales DBs</a:t>
            </a:r>
          </a:p>
        </p:txBody>
      </p:sp>
      <p:sp>
        <p:nvSpPr>
          <p:cNvPr id="327701" name="AutoShape 21"/>
          <p:cNvSpPr>
            <a:spLocks noChangeArrowheads="1"/>
          </p:cNvSpPr>
          <p:nvPr/>
        </p:nvSpPr>
        <p:spPr bwMode="auto">
          <a:xfrm>
            <a:off x="6400800" y="1905000"/>
            <a:ext cx="1905000" cy="609600"/>
          </a:xfrm>
          <a:prstGeom prst="cloudCallout">
            <a:avLst>
              <a:gd name="adj1" fmla="val -2417"/>
              <a:gd name="adj2" fmla="val 145315"/>
            </a:avLst>
          </a:prstGeom>
          <a:solidFill>
            <a:srgbClr val="FF993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Heterogenes</a:t>
            </a:r>
          </a:p>
          <a:p>
            <a:pPr>
              <a:lnSpc>
                <a:spcPct val="80000"/>
              </a:lnSpc>
            </a:pPr>
            <a:r>
              <a:rPr lang="de-DE" sz="2000"/>
              <a:t>Multi-DBMS</a:t>
            </a:r>
          </a:p>
        </p:txBody>
      </p:sp>
      <p:sp>
        <p:nvSpPr>
          <p:cNvPr id="327702" name="AutoShape 22"/>
          <p:cNvSpPr>
            <a:spLocks noChangeArrowheads="1"/>
          </p:cNvSpPr>
          <p:nvPr/>
        </p:nvSpPr>
        <p:spPr bwMode="auto">
          <a:xfrm>
            <a:off x="2819400" y="2133600"/>
            <a:ext cx="2362200" cy="762000"/>
          </a:xfrm>
          <a:prstGeom prst="cloudCallout">
            <a:avLst>
              <a:gd name="adj1" fmla="val 37838"/>
              <a:gd name="adj2" fmla="val 69583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Heterogenes,</a:t>
            </a:r>
          </a:p>
          <a:p>
            <a:pPr>
              <a:lnSpc>
                <a:spcPct val="80000"/>
              </a:lnSpc>
            </a:pPr>
            <a:r>
              <a:rPr lang="de-DE" sz="2000"/>
              <a:t>föderiertes vDBMS</a:t>
            </a:r>
          </a:p>
        </p:txBody>
      </p:sp>
      <p:sp>
        <p:nvSpPr>
          <p:cNvPr id="327703" name="AutoShape 23"/>
          <p:cNvSpPr>
            <a:spLocks noChangeArrowheads="1"/>
          </p:cNvSpPr>
          <p:nvPr/>
        </p:nvSpPr>
        <p:spPr bwMode="auto">
          <a:xfrm>
            <a:off x="0" y="1447800"/>
            <a:ext cx="2057400" cy="1066800"/>
          </a:xfrm>
          <a:prstGeom prst="cloudCallout">
            <a:avLst>
              <a:gd name="adj1" fmla="val 13116"/>
              <a:gd name="adj2" fmla="val 102083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Heterogenes, </a:t>
            </a:r>
          </a:p>
          <a:p>
            <a:pPr>
              <a:lnSpc>
                <a:spcPct val="80000"/>
              </a:lnSpc>
            </a:pPr>
            <a:r>
              <a:rPr lang="de-DE" sz="2000"/>
              <a:t>eng integriertes </a:t>
            </a:r>
          </a:p>
          <a:p>
            <a:pPr>
              <a:lnSpc>
                <a:spcPct val="80000"/>
              </a:lnSpc>
            </a:pPr>
            <a:r>
              <a:rPr lang="de-DE" sz="2000"/>
              <a:t>vDBMs</a:t>
            </a:r>
          </a:p>
        </p:txBody>
      </p:sp>
      <p:sp>
        <p:nvSpPr>
          <p:cNvPr id="327704" name="AutoShape 24"/>
          <p:cNvSpPr>
            <a:spLocks noChangeArrowheads="1"/>
          </p:cNvSpPr>
          <p:nvPr/>
        </p:nvSpPr>
        <p:spPr bwMode="auto">
          <a:xfrm>
            <a:off x="0" y="4343400"/>
            <a:ext cx="2286000" cy="990600"/>
          </a:xfrm>
          <a:prstGeom prst="cloudCallout">
            <a:avLst>
              <a:gd name="adj1" fmla="val 7431"/>
              <a:gd name="adj2" fmla="val 135579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de-DE" sz="2000"/>
              <a:t>Homogenes, </a:t>
            </a:r>
          </a:p>
          <a:p>
            <a:pPr>
              <a:lnSpc>
                <a:spcPct val="70000"/>
              </a:lnSpc>
            </a:pPr>
            <a:r>
              <a:rPr lang="de-DE" sz="2000"/>
              <a:t>eng integriertes</a:t>
            </a:r>
          </a:p>
          <a:p>
            <a:pPr>
              <a:lnSpc>
                <a:spcPct val="70000"/>
              </a:lnSpc>
            </a:pPr>
            <a:r>
              <a:rPr lang="de-DE" sz="2000"/>
              <a:t> vDBMs</a:t>
            </a:r>
          </a:p>
        </p:txBody>
      </p:sp>
      <p:sp>
        <p:nvSpPr>
          <p:cNvPr id="327705" name="AutoShape 25"/>
          <p:cNvSpPr>
            <a:spLocks noChangeArrowheads="1"/>
          </p:cNvSpPr>
          <p:nvPr/>
        </p:nvSpPr>
        <p:spPr bwMode="auto">
          <a:xfrm>
            <a:off x="4267200" y="5334000"/>
            <a:ext cx="2362200" cy="762000"/>
          </a:xfrm>
          <a:prstGeom prst="cloudCallout">
            <a:avLst>
              <a:gd name="adj1" fmla="val -43347"/>
              <a:gd name="adj2" fmla="val 61250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Homogenes,</a:t>
            </a:r>
          </a:p>
          <a:p>
            <a:r>
              <a:rPr lang="de-DE" sz="2000"/>
              <a:t>föderiertes vDBMS</a:t>
            </a:r>
          </a:p>
        </p:txBody>
      </p:sp>
      <p:sp>
        <p:nvSpPr>
          <p:cNvPr id="327706" name="AutoShape 26"/>
          <p:cNvSpPr>
            <a:spLocks noChangeArrowheads="1"/>
          </p:cNvSpPr>
          <p:nvPr/>
        </p:nvSpPr>
        <p:spPr bwMode="auto">
          <a:xfrm>
            <a:off x="7086600" y="6248400"/>
            <a:ext cx="1905000" cy="609600"/>
          </a:xfrm>
          <a:prstGeom prst="cloudCallout">
            <a:avLst>
              <a:gd name="adj1" fmla="val -39083"/>
              <a:gd name="adj2" fmla="val -63023"/>
            </a:avLst>
          </a:prstGeom>
          <a:solidFill>
            <a:srgbClr val="FF993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Homogenes</a:t>
            </a:r>
          </a:p>
          <a:p>
            <a:pPr>
              <a:lnSpc>
                <a:spcPct val="80000"/>
              </a:lnSpc>
            </a:pPr>
            <a:r>
              <a:rPr lang="de-DE" sz="2000"/>
              <a:t>Multi-DBMS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D0DF-EFF8-4169-88DD-7F23D331558E}" type="slidenum">
              <a:rPr lang="en-US"/>
              <a:pPr/>
              <a:t>89</a:t>
            </a:fld>
            <a:endParaRPr lang="en-US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/>
          <a:lstStyle/>
          <a:p>
            <a:r>
              <a:rPr lang="de-DE"/>
              <a:t>Ausgangssituation: Zwei „getrennte“ Datenbanksysteme</a:t>
            </a:r>
          </a:p>
        </p:txBody>
      </p:sp>
      <p:grpSp>
        <p:nvGrpSpPr>
          <p:cNvPr id="333843" name="Group 19"/>
          <p:cNvGrpSpPr>
            <a:grpSpLocks/>
          </p:cNvGrpSpPr>
          <p:nvPr/>
        </p:nvGrpSpPr>
        <p:grpSpPr bwMode="auto">
          <a:xfrm>
            <a:off x="0" y="1447800"/>
            <a:ext cx="2362200" cy="5181600"/>
            <a:chOff x="288" y="912"/>
            <a:chExt cx="1488" cy="3264"/>
          </a:xfrm>
        </p:grpSpPr>
        <p:sp>
          <p:nvSpPr>
            <p:cNvPr id="333827" name="AutoShape 3"/>
            <p:cNvSpPr>
              <a:spLocks noChangeArrowheads="1"/>
            </p:cNvSpPr>
            <p:nvPr/>
          </p:nvSpPr>
          <p:spPr bwMode="auto">
            <a:xfrm>
              <a:off x="528" y="3792"/>
              <a:ext cx="480" cy="384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3828" name="AutoShape 4"/>
            <p:cNvSpPr>
              <a:spLocks noChangeArrowheads="1"/>
            </p:cNvSpPr>
            <p:nvPr/>
          </p:nvSpPr>
          <p:spPr bwMode="auto">
            <a:xfrm>
              <a:off x="1152" y="3792"/>
              <a:ext cx="480" cy="384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3831" name="Rectangle 7"/>
            <p:cNvSpPr>
              <a:spLocks noChangeArrowheads="1"/>
            </p:cNvSpPr>
            <p:nvPr/>
          </p:nvSpPr>
          <p:spPr bwMode="auto">
            <a:xfrm>
              <a:off x="720" y="3216"/>
              <a:ext cx="720" cy="28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IS-1</a:t>
              </a:r>
            </a:p>
          </p:txBody>
        </p:sp>
        <p:sp>
          <p:nvSpPr>
            <p:cNvPr id="333832" name="Rectangle 8"/>
            <p:cNvSpPr>
              <a:spLocks noChangeArrowheads="1"/>
            </p:cNvSpPr>
            <p:nvPr/>
          </p:nvSpPr>
          <p:spPr bwMode="auto">
            <a:xfrm>
              <a:off x="432" y="2016"/>
              <a:ext cx="1248" cy="4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KS-1</a:t>
              </a:r>
            </a:p>
          </p:txBody>
        </p:sp>
        <p:sp>
          <p:nvSpPr>
            <p:cNvPr id="333834" name="Rectangle 10"/>
            <p:cNvSpPr>
              <a:spLocks noChangeArrowheads="1"/>
            </p:cNvSpPr>
            <p:nvPr/>
          </p:nvSpPr>
          <p:spPr bwMode="auto">
            <a:xfrm>
              <a:off x="288" y="912"/>
              <a:ext cx="672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ES11</a:t>
              </a:r>
            </a:p>
          </p:txBody>
        </p:sp>
        <p:sp>
          <p:nvSpPr>
            <p:cNvPr id="333835" name="Rectangle 11"/>
            <p:cNvSpPr>
              <a:spLocks noChangeArrowheads="1"/>
            </p:cNvSpPr>
            <p:nvPr/>
          </p:nvSpPr>
          <p:spPr bwMode="auto">
            <a:xfrm>
              <a:off x="1104" y="912"/>
              <a:ext cx="672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ES12</a:t>
              </a:r>
            </a:p>
          </p:txBody>
        </p:sp>
        <p:cxnSp>
          <p:nvCxnSpPr>
            <p:cNvPr id="333838" name="AutoShape 14"/>
            <p:cNvCxnSpPr>
              <a:cxnSpLocks noChangeShapeType="1"/>
              <a:stCxn id="333831" idx="2"/>
              <a:endCxn id="333827" idx="1"/>
            </p:cNvCxnSpPr>
            <p:nvPr/>
          </p:nvCxnSpPr>
          <p:spPr bwMode="auto">
            <a:xfrm flipH="1">
              <a:off x="768" y="3516"/>
              <a:ext cx="312" cy="26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33839" name="AutoShape 15"/>
            <p:cNvCxnSpPr>
              <a:cxnSpLocks noChangeShapeType="1"/>
              <a:stCxn id="333831" idx="2"/>
              <a:endCxn id="333828" idx="1"/>
            </p:cNvCxnSpPr>
            <p:nvPr/>
          </p:nvCxnSpPr>
          <p:spPr bwMode="auto">
            <a:xfrm>
              <a:off x="1080" y="3516"/>
              <a:ext cx="312" cy="26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33840" name="AutoShape 16"/>
            <p:cNvSpPr>
              <a:spLocks noChangeArrowheads="1"/>
            </p:cNvSpPr>
            <p:nvPr/>
          </p:nvSpPr>
          <p:spPr bwMode="auto">
            <a:xfrm>
              <a:off x="816" y="2496"/>
              <a:ext cx="432" cy="720"/>
            </a:xfrm>
            <a:prstGeom prst="up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de-DE" sz="1800">
                  <a:solidFill>
                    <a:srgbClr val="FF33CC"/>
                  </a:solidFill>
                </a:rPr>
                <a:t>Transform</a:t>
              </a:r>
              <a:endParaRPr lang="de-DE"/>
            </a:p>
          </p:txBody>
        </p:sp>
        <p:sp>
          <p:nvSpPr>
            <p:cNvPr id="333841" name="AutoShape 17"/>
            <p:cNvSpPr>
              <a:spLocks noChangeArrowheads="1"/>
            </p:cNvSpPr>
            <p:nvPr/>
          </p:nvSpPr>
          <p:spPr bwMode="auto">
            <a:xfrm>
              <a:off x="1248" y="1296"/>
              <a:ext cx="432" cy="720"/>
            </a:xfrm>
            <a:prstGeom prst="up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de-DE" sz="1800">
                  <a:solidFill>
                    <a:srgbClr val="FF33CC"/>
                  </a:solidFill>
                </a:rPr>
                <a:t>Transform</a:t>
              </a:r>
              <a:endParaRPr lang="de-DE"/>
            </a:p>
          </p:txBody>
        </p:sp>
        <p:sp>
          <p:nvSpPr>
            <p:cNvPr id="333842" name="AutoShape 18"/>
            <p:cNvSpPr>
              <a:spLocks noChangeArrowheads="1"/>
            </p:cNvSpPr>
            <p:nvPr/>
          </p:nvSpPr>
          <p:spPr bwMode="auto">
            <a:xfrm>
              <a:off x="432" y="1296"/>
              <a:ext cx="432" cy="720"/>
            </a:xfrm>
            <a:prstGeom prst="up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de-DE" sz="1800">
                  <a:solidFill>
                    <a:srgbClr val="FF33CC"/>
                  </a:solidFill>
                </a:rPr>
                <a:t>Transform</a:t>
              </a:r>
              <a:endParaRPr lang="de-DE"/>
            </a:p>
          </p:txBody>
        </p:sp>
      </p:grpSp>
      <p:grpSp>
        <p:nvGrpSpPr>
          <p:cNvPr id="333844" name="Group 20"/>
          <p:cNvGrpSpPr>
            <a:grpSpLocks/>
          </p:cNvGrpSpPr>
          <p:nvPr/>
        </p:nvGrpSpPr>
        <p:grpSpPr bwMode="auto">
          <a:xfrm>
            <a:off x="2590800" y="1447800"/>
            <a:ext cx="2362200" cy="5181600"/>
            <a:chOff x="288" y="912"/>
            <a:chExt cx="1488" cy="3264"/>
          </a:xfrm>
        </p:grpSpPr>
        <p:sp>
          <p:nvSpPr>
            <p:cNvPr id="333845" name="AutoShape 21"/>
            <p:cNvSpPr>
              <a:spLocks noChangeArrowheads="1"/>
            </p:cNvSpPr>
            <p:nvPr/>
          </p:nvSpPr>
          <p:spPr bwMode="auto">
            <a:xfrm>
              <a:off x="528" y="3792"/>
              <a:ext cx="480" cy="384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3846" name="AutoShape 22"/>
            <p:cNvSpPr>
              <a:spLocks noChangeArrowheads="1"/>
            </p:cNvSpPr>
            <p:nvPr/>
          </p:nvSpPr>
          <p:spPr bwMode="auto">
            <a:xfrm>
              <a:off x="1152" y="3792"/>
              <a:ext cx="480" cy="384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3847" name="Rectangle 23"/>
            <p:cNvSpPr>
              <a:spLocks noChangeArrowheads="1"/>
            </p:cNvSpPr>
            <p:nvPr/>
          </p:nvSpPr>
          <p:spPr bwMode="auto">
            <a:xfrm>
              <a:off x="720" y="3216"/>
              <a:ext cx="720" cy="28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IS-2</a:t>
              </a:r>
            </a:p>
          </p:txBody>
        </p:sp>
        <p:sp>
          <p:nvSpPr>
            <p:cNvPr id="333848" name="Rectangle 24"/>
            <p:cNvSpPr>
              <a:spLocks noChangeArrowheads="1"/>
            </p:cNvSpPr>
            <p:nvPr/>
          </p:nvSpPr>
          <p:spPr bwMode="auto">
            <a:xfrm>
              <a:off x="432" y="2016"/>
              <a:ext cx="1248" cy="4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KS-2</a:t>
              </a:r>
            </a:p>
          </p:txBody>
        </p:sp>
        <p:sp>
          <p:nvSpPr>
            <p:cNvPr id="333849" name="Rectangle 25"/>
            <p:cNvSpPr>
              <a:spLocks noChangeArrowheads="1"/>
            </p:cNvSpPr>
            <p:nvPr/>
          </p:nvSpPr>
          <p:spPr bwMode="auto">
            <a:xfrm>
              <a:off x="288" y="912"/>
              <a:ext cx="672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ES21</a:t>
              </a:r>
            </a:p>
          </p:txBody>
        </p:sp>
        <p:sp>
          <p:nvSpPr>
            <p:cNvPr id="333850" name="Rectangle 26"/>
            <p:cNvSpPr>
              <a:spLocks noChangeArrowheads="1"/>
            </p:cNvSpPr>
            <p:nvPr/>
          </p:nvSpPr>
          <p:spPr bwMode="auto">
            <a:xfrm>
              <a:off x="1104" y="912"/>
              <a:ext cx="672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ES22</a:t>
              </a:r>
            </a:p>
          </p:txBody>
        </p:sp>
        <p:cxnSp>
          <p:nvCxnSpPr>
            <p:cNvPr id="333851" name="AutoShape 27"/>
            <p:cNvCxnSpPr>
              <a:cxnSpLocks noChangeShapeType="1"/>
              <a:stCxn id="333847" idx="2"/>
              <a:endCxn id="333845" idx="1"/>
            </p:cNvCxnSpPr>
            <p:nvPr/>
          </p:nvCxnSpPr>
          <p:spPr bwMode="auto">
            <a:xfrm flipH="1">
              <a:off x="768" y="3516"/>
              <a:ext cx="312" cy="26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33852" name="AutoShape 28"/>
            <p:cNvCxnSpPr>
              <a:cxnSpLocks noChangeShapeType="1"/>
              <a:stCxn id="333847" idx="2"/>
              <a:endCxn id="333846" idx="1"/>
            </p:cNvCxnSpPr>
            <p:nvPr/>
          </p:nvCxnSpPr>
          <p:spPr bwMode="auto">
            <a:xfrm>
              <a:off x="1080" y="3516"/>
              <a:ext cx="312" cy="26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33853" name="AutoShape 29"/>
            <p:cNvSpPr>
              <a:spLocks noChangeArrowheads="1"/>
            </p:cNvSpPr>
            <p:nvPr/>
          </p:nvSpPr>
          <p:spPr bwMode="auto">
            <a:xfrm>
              <a:off x="816" y="2496"/>
              <a:ext cx="432" cy="720"/>
            </a:xfrm>
            <a:prstGeom prst="up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de-DE" sz="1800">
                  <a:solidFill>
                    <a:srgbClr val="FF33CC"/>
                  </a:solidFill>
                </a:rPr>
                <a:t>Transform</a:t>
              </a:r>
              <a:endParaRPr lang="de-DE"/>
            </a:p>
          </p:txBody>
        </p:sp>
        <p:sp>
          <p:nvSpPr>
            <p:cNvPr id="333854" name="AutoShape 30"/>
            <p:cNvSpPr>
              <a:spLocks noChangeArrowheads="1"/>
            </p:cNvSpPr>
            <p:nvPr/>
          </p:nvSpPr>
          <p:spPr bwMode="auto">
            <a:xfrm>
              <a:off x="1248" y="1296"/>
              <a:ext cx="432" cy="720"/>
            </a:xfrm>
            <a:prstGeom prst="up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de-DE" sz="1800">
                  <a:solidFill>
                    <a:srgbClr val="FF33CC"/>
                  </a:solidFill>
                </a:rPr>
                <a:t>Transform</a:t>
              </a:r>
              <a:endParaRPr lang="de-DE"/>
            </a:p>
          </p:txBody>
        </p:sp>
        <p:sp>
          <p:nvSpPr>
            <p:cNvPr id="333855" name="AutoShape 31"/>
            <p:cNvSpPr>
              <a:spLocks noChangeArrowheads="1"/>
            </p:cNvSpPr>
            <p:nvPr/>
          </p:nvSpPr>
          <p:spPr bwMode="auto">
            <a:xfrm>
              <a:off x="432" y="1296"/>
              <a:ext cx="432" cy="720"/>
            </a:xfrm>
            <a:prstGeom prst="up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de-DE" sz="1800">
                  <a:solidFill>
                    <a:srgbClr val="FF33CC"/>
                  </a:solidFill>
                </a:rPr>
                <a:t>Transform</a:t>
              </a:r>
              <a:endParaRPr lang="de-DE"/>
            </a:p>
          </p:txBody>
        </p:sp>
      </p:grpSp>
      <p:sp>
        <p:nvSpPr>
          <p:cNvPr id="333856" name="AutoShape 32"/>
          <p:cNvSpPr>
            <a:spLocks noChangeArrowheads="1"/>
          </p:cNvSpPr>
          <p:nvPr/>
        </p:nvSpPr>
        <p:spPr bwMode="auto">
          <a:xfrm>
            <a:off x="5791200" y="1600200"/>
            <a:ext cx="2971800" cy="1066800"/>
          </a:xfrm>
          <a:prstGeom prst="wedgeRoundRectCallout">
            <a:avLst>
              <a:gd name="adj1" fmla="val -83065"/>
              <a:gd name="adj2" fmla="val -32440"/>
              <a:gd name="adj3" fmla="val 16667"/>
            </a:avLst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Externe Schemata</a:t>
            </a:r>
          </a:p>
        </p:txBody>
      </p:sp>
      <p:sp>
        <p:nvSpPr>
          <p:cNvPr id="333857" name="AutoShape 33"/>
          <p:cNvSpPr>
            <a:spLocks noChangeArrowheads="1"/>
          </p:cNvSpPr>
          <p:nvPr/>
        </p:nvSpPr>
        <p:spPr bwMode="auto">
          <a:xfrm>
            <a:off x="5638800" y="3200400"/>
            <a:ext cx="2971800" cy="1066800"/>
          </a:xfrm>
          <a:prstGeom prst="wedgeRoundRectCallout">
            <a:avLst>
              <a:gd name="adj1" fmla="val -83065"/>
              <a:gd name="adj2" fmla="val -32440"/>
              <a:gd name="adj3" fmla="val 16667"/>
            </a:avLst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Konzeptuelle Schemata</a:t>
            </a:r>
          </a:p>
        </p:txBody>
      </p:sp>
      <p:sp>
        <p:nvSpPr>
          <p:cNvPr id="333858" name="AutoShape 34"/>
          <p:cNvSpPr>
            <a:spLocks noChangeArrowheads="1"/>
          </p:cNvSpPr>
          <p:nvPr/>
        </p:nvSpPr>
        <p:spPr bwMode="auto">
          <a:xfrm>
            <a:off x="5334000" y="5105400"/>
            <a:ext cx="2971800" cy="1066800"/>
          </a:xfrm>
          <a:prstGeom prst="wedgeRoundRectCallout">
            <a:avLst>
              <a:gd name="adj1" fmla="val -83065"/>
              <a:gd name="adj2" fmla="val -32440"/>
              <a:gd name="adj3" fmla="val 16667"/>
            </a:avLst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Interne Schemata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08EC-FAC3-4527-8CD6-54E6EEF689AE}" type="slidenum">
              <a:rPr lang="en-US"/>
              <a:pPr/>
              <a:t>9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Horizontale Partitionierung</a:t>
            </a:r>
          </a:p>
        </p:txBody>
      </p:sp>
      <p:graphicFrame>
        <p:nvGraphicFramePr>
          <p:cNvPr id="254979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4346575" y="1219200"/>
          <a:ext cx="4797425" cy="426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7" name="Dokument" r:id="rId5" imgW="5799960" imgH="5153040" progId="Word.Document.8">
                  <p:embed/>
                </p:oleObj>
              </mc:Choice>
              <mc:Fallback>
                <p:oleObj name="Dokument" r:id="rId5" imgW="5799960" imgH="515304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575" y="1219200"/>
                        <a:ext cx="4797425" cy="426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0" name="Object 4"/>
          <p:cNvGraphicFramePr>
            <a:graphicFrameLocks noChangeAspect="1"/>
          </p:cNvGraphicFramePr>
          <p:nvPr/>
        </p:nvGraphicFramePr>
        <p:xfrm>
          <a:off x="4330700" y="4343400"/>
          <a:ext cx="4813300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8" name="Dokument" r:id="rId8" imgW="5799960" imgH="5153040" progId="Word.Document.8">
                  <p:embed/>
                </p:oleObj>
              </mc:Choice>
              <mc:Fallback>
                <p:oleObj name="Dokument" r:id="rId8" imgW="5799960" imgH="515304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4343400"/>
                        <a:ext cx="4813300" cy="427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228600" y="2057400"/>
          <a:ext cx="39497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9" name="Formel" r:id="rId10" imgW="3949560" imgH="2628720" progId="Equation.DSMT4">
                  <p:embed/>
                </p:oleObj>
              </mc:Choice>
              <mc:Fallback>
                <p:oleObj name="Formel" r:id="rId10" imgW="3949560" imgH="2628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3949700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82BD-1A49-44BE-B6E5-5C4D38F44E6E}" type="slidenum">
              <a:rPr lang="en-US"/>
              <a:pPr/>
              <a:t>90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/>
          <a:lstStyle/>
          <a:p>
            <a:r>
              <a:rPr lang="de-DE"/>
              <a:t>Integrations</a:t>
            </a:r>
            <a:r>
              <a:rPr lang="de-DE">
                <a:solidFill>
                  <a:srgbClr val="FF33CC"/>
                </a:solidFill>
              </a:rPr>
              <a:t>versuch</a:t>
            </a:r>
            <a:r>
              <a:rPr lang="de-DE"/>
              <a:t>: </a:t>
            </a:r>
            <a:r>
              <a:rPr lang="de-DE">
                <a:solidFill>
                  <a:srgbClr val="33CC33"/>
                </a:solidFill>
              </a:rPr>
              <a:t>Gemeinsames Konz. Schema</a:t>
            </a:r>
            <a:endParaRPr lang="de-DE"/>
          </a:p>
        </p:txBody>
      </p:sp>
      <p:grpSp>
        <p:nvGrpSpPr>
          <p:cNvPr id="334899" name="Group 51"/>
          <p:cNvGrpSpPr>
            <a:grpSpLocks/>
          </p:cNvGrpSpPr>
          <p:nvPr/>
        </p:nvGrpSpPr>
        <p:grpSpPr bwMode="auto">
          <a:xfrm>
            <a:off x="0" y="1447800"/>
            <a:ext cx="8915400" cy="5181600"/>
            <a:chOff x="0" y="912"/>
            <a:chExt cx="5616" cy="3264"/>
          </a:xfrm>
        </p:grpSpPr>
        <p:grpSp>
          <p:nvGrpSpPr>
            <p:cNvPr id="334851" name="Group 3"/>
            <p:cNvGrpSpPr>
              <a:grpSpLocks/>
            </p:cNvGrpSpPr>
            <p:nvPr/>
          </p:nvGrpSpPr>
          <p:grpSpPr bwMode="auto">
            <a:xfrm>
              <a:off x="0" y="912"/>
              <a:ext cx="1152" cy="3264"/>
              <a:chOff x="288" y="912"/>
              <a:chExt cx="1488" cy="3264"/>
            </a:xfrm>
          </p:grpSpPr>
          <p:sp>
            <p:nvSpPr>
              <p:cNvPr id="334852" name="AutoShape 4"/>
              <p:cNvSpPr>
                <a:spLocks noChangeArrowheads="1"/>
              </p:cNvSpPr>
              <p:nvPr/>
            </p:nvSpPr>
            <p:spPr bwMode="auto">
              <a:xfrm>
                <a:off x="528" y="3792"/>
                <a:ext cx="480" cy="384"/>
              </a:xfrm>
              <a:prstGeom prst="can">
                <a:avLst>
                  <a:gd name="adj" fmla="val 25000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4853" name="AutoShape 5"/>
              <p:cNvSpPr>
                <a:spLocks noChangeArrowheads="1"/>
              </p:cNvSpPr>
              <p:nvPr/>
            </p:nvSpPr>
            <p:spPr bwMode="auto">
              <a:xfrm>
                <a:off x="1152" y="3792"/>
                <a:ext cx="480" cy="384"/>
              </a:xfrm>
              <a:prstGeom prst="can">
                <a:avLst>
                  <a:gd name="adj" fmla="val 25000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4854" name="Rectangle 6"/>
              <p:cNvSpPr>
                <a:spLocks noChangeArrowheads="1"/>
              </p:cNvSpPr>
              <p:nvPr/>
            </p:nvSpPr>
            <p:spPr bwMode="auto">
              <a:xfrm>
                <a:off x="720" y="3216"/>
                <a:ext cx="720" cy="28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IS-1</a:t>
                </a:r>
              </a:p>
            </p:txBody>
          </p:sp>
          <p:sp>
            <p:nvSpPr>
              <p:cNvPr id="334855" name="Rectangle 7"/>
              <p:cNvSpPr>
                <a:spLocks noChangeArrowheads="1"/>
              </p:cNvSpPr>
              <p:nvPr/>
            </p:nvSpPr>
            <p:spPr bwMode="auto">
              <a:xfrm>
                <a:off x="432" y="2016"/>
                <a:ext cx="1248" cy="48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KS-1</a:t>
                </a:r>
              </a:p>
            </p:txBody>
          </p:sp>
          <p:sp>
            <p:nvSpPr>
              <p:cNvPr id="334856" name="Rectangle 8"/>
              <p:cNvSpPr>
                <a:spLocks noChangeArrowheads="1"/>
              </p:cNvSpPr>
              <p:nvPr/>
            </p:nvSpPr>
            <p:spPr bwMode="auto">
              <a:xfrm>
                <a:off x="288" y="912"/>
                <a:ext cx="672" cy="38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ES11</a:t>
                </a:r>
              </a:p>
            </p:txBody>
          </p:sp>
          <p:sp>
            <p:nvSpPr>
              <p:cNvPr id="334857" name="Rectangle 9"/>
              <p:cNvSpPr>
                <a:spLocks noChangeArrowheads="1"/>
              </p:cNvSpPr>
              <p:nvPr/>
            </p:nvSpPr>
            <p:spPr bwMode="auto">
              <a:xfrm>
                <a:off x="1104" y="912"/>
                <a:ext cx="672" cy="38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ES12</a:t>
                </a:r>
              </a:p>
            </p:txBody>
          </p:sp>
          <p:cxnSp>
            <p:nvCxnSpPr>
              <p:cNvPr id="334858" name="AutoShape 10"/>
              <p:cNvCxnSpPr>
                <a:cxnSpLocks noChangeShapeType="1"/>
                <a:stCxn id="334854" idx="2"/>
                <a:endCxn id="334852" idx="1"/>
              </p:cNvCxnSpPr>
              <p:nvPr/>
            </p:nvCxnSpPr>
            <p:spPr bwMode="auto">
              <a:xfrm flipH="1">
                <a:off x="768" y="3516"/>
                <a:ext cx="312" cy="26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34859" name="AutoShape 11"/>
              <p:cNvCxnSpPr>
                <a:cxnSpLocks noChangeShapeType="1"/>
                <a:stCxn id="334854" idx="2"/>
                <a:endCxn id="334853" idx="1"/>
              </p:cNvCxnSpPr>
              <p:nvPr/>
            </p:nvCxnSpPr>
            <p:spPr bwMode="auto">
              <a:xfrm>
                <a:off x="1080" y="3516"/>
                <a:ext cx="312" cy="26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334860" name="AutoShape 12"/>
              <p:cNvSpPr>
                <a:spLocks noChangeArrowheads="1"/>
              </p:cNvSpPr>
              <p:nvPr/>
            </p:nvSpPr>
            <p:spPr bwMode="auto">
              <a:xfrm>
                <a:off x="816" y="2496"/>
                <a:ext cx="432" cy="720"/>
              </a:xfrm>
              <a:prstGeom prst="upDownArrow">
                <a:avLst>
                  <a:gd name="adj1" fmla="val 50000"/>
                  <a:gd name="adj2" fmla="val 33333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de-DE" sz="1800">
                    <a:solidFill>
                      <a:srgbClr val="FF33CC"/>
                    </a:solidFill>
                  </a:rPr>
                  <a:t>Transform</a:t>
                </a:r>
                <a:endParaRPr lang="de-DE"/>
              </a:p>
            </p:txBody>
          </p:sp>
          <p:sp>
            <p:nvSpPr>
              <p:cNvPr id="334861" name="AutoShape 13"/>
              <p:cNvSpPr>
                <a:spLocks noChangeArrowheads="1"/>
              </p:cNvSpPr>
              <p:nvPr/>
            </p:nvSpPr>
            <p:spPr bwMode="auto">
              <a:xfrm>
                <a:off x="1248" y="1296"/>
                <a:ext cx="432" cy="720"/>
              </a:xfrm>
              <a:prstGeom prst="upDownArrow">
                <a:avLst>
                  <a:gd name="adj1" fmla="val 50000"/>
                  <a:gd name="adj2" fmla="val 33333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de-DE" sz="1800">
                    <a:solidFill>
                      <a:srgbClr val="FF33CC"/>
                    </a:solidFill>
                  </a:rPr>
                  <a:t>Transform</a:t>
                </a:r>
                <a:endParaRPr lang="de-DE"/>
              </a:p>
            </p:txBody>
          </p:sp>
          <p:sp>
            <p:nvSpPr>
              <p:cNvPr id="334862" name="AutoShape 14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432" cy="720"/>
              </a:xfrm>
              <a:prstGeom prst="upDownArrow">
                <a:avLst>
                  <a:gd name="adj1" fmla="val 50000"/>
                  <a:gd name="adj2" fmla="val 33333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de-DE" sz="1800">
                    <a:solidFill>
                      <a:srgbClr val="FF33CC"/>
                    </a:solidFill>
                  </a:rPr>
                  <a:t>Transform</a:t>
                </a:r>
                <a:endParaRPr lang="de-DE"/>
              </a:p>
            </p:txBody>
          </p:sp>
        </p:grpSp>
        <p:grpSp>
          <p:nvGrpSpPr>
            <p:cNvPr id="334863" name="Group 15"/>
            <p:cNvGrpSpPr>
              <a:grpSpLocks/>
            </p:cNvGrpSpPr>
            <p:nvPr/>
          </p:nvGrpSpPr>
          <p:grpSpPr bwMode="auto">
            <a:xfrm>
              <a:off x="1248" y="912"/>
              <a:ext cx="1056" cy="3264"/>
              <a:chOff x="288" y="912"/>
              <a:chExt cx="1488" cy="3264"/>
            </a:xfrm>
          </p:grpSpPr>
          <p:sp>
            <p:nvSpPr>
              <p:cNvPr id="334864" name="AutoShape 16"/>
              <p:cNvSpPr>
                <a:spLocks noChangeArrowheads="1"/>
              </p:cNvSpPr>
              <p:nvPr/>
            </p:nvSpPr>
            <p:spPr bwMode="auto">
              <a:xfrm>
                <a:off x="528" y="3792"/>
                <a:ext cx="480" cy="384"/>
              </a:xfrm>
              <a:prstGeom prst="can">
                <a:avLst>
                  <a:gd name="adj" fmla="val 25000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4865" name="AutoShape 17"/>
              <p:cNvSpPr>
                <a:spLocks noChangeArrowheads="1"/>
              </p:cNvSpPr>
              <p:nvPr/>
            </p:nvSpPr>
            <p:spPr bwMode="auto">
              <a:xfrm>
                <a:off x="1152" y="3792"/>
                <a:ext cx="480" cy="384"/>
              </a:xfrm>
              <a:prstGeom prst="can">
                <a:avLst>
                  <a:gd name="adj" fmla="val 25000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4866" name="Rectangle 18"/>
              <p:cNvSpPr>
                <a:spLocks noChangeArrowheads="1"/>
              </p:cNvSpPr>
              <p:nvPr/>
            </p:nvSpPr>
            <p:spPr bwMode="auto">
              <a:xfrm>
                <a:off x="720" y="3216"/>
                <a:ext cx="720" cy="28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IS-2</a:t>
                </a:r>
              </a:p>
            </p:txBody>
          </p:sp>
          <p:sp>
            <p:nvSpPr>
              <p:cNvPr id="334867" name="Rectangle 19"/>
              <p:cNvSpPr>
                <a:spLocks noChangeArrowheads="1"/>
              </p:cNvSpPr>
              <p:nvPr/>
            </p:nvSpPr>
            <p:spPr bwMode="auto">
              <a:xfrm>
                <a:off x="432" y="2016"/>
                <a:ext cx="1248" cy="48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KS-2</a:t>
                </a:r>
              </a:p>
            </p:txBody>
          </p:sp>
          <p:sp>
            <p:nvSpPr>
              <p:cNvPr id="334868" name="Rectangle 20"/>
              <p:cNvSpPr>
                <a:spLocks noChangeArrowheads="1"/>
              </p:cNvSpPr>
              <p:nvPr/>
            </p:nvSpPr>
            <p:spPr bwMode="auto">
              <a:xfrm>
                <a:off x="288" y="912"/>
                <a:ext cx="672" cy="38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ES21</a:t>
                </a:r>
              </a:p>
            </p:txBody>
          </p:sp>
          <p:sp>
            <p:nvSpPr>
              <p:cNvPr id="334869" name="Rectangle 21"/>
              <p:cNvSpPr>
                <a:spLocks noChangeArrowheads="1"/>
              </p:cNvSpPr>
              <p:nvPr/>
            </p:nvSpPr>
            <p:spPr bwMode="auto">
              <a:xfrm>
                <a:off x="1104" y="912"/>
                <a:ext cx="672" cy="38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ES22</a:t>
                </a:r>
              </a:p>
            </p:txBody>
          </p:sp>
          <p:cxnSp>
            <p:nvCxnSpPr>
              <p:cNvPr id="334870" name="AutoShape 22"/>
              <p:cNvCxnSpPr>
                <a:cxnSpLocks noChangeShapeType="1"/>
                <a:stCxn id="334866" idx="2"/>
                <a:endCxn id="334864" idx="1"/>
              </p:cNvCxnSpPr>
              <p:nvPr/>
            </p:nvCxnSpPr>
            <p:spPr bwMode="auto">
              <a:xfrm flipH="1">
                <a:off x="768" y="3516"/>
                <a:ext cx="312" cy="26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34871" name="AutoShape 23"/>
              <p:cNvCxnSpPr>
                <a:cxnSpLocks noChangeShapeType="1"/>
                <a:stCxn id="334866" idx="2"/>
                <a:endCxn id="334865" idx="1"/>
              </p:cNvCxnSpPr>
              <p:nvPr/>
            </p:nvCxnSpPr>
            <p:spPr bwMode="auto">
              <a:xfrm>
                <a:off x="1080" y="3516"/>
                <a:ext cx="312" cy="26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334872" name="AutoShape 24"/>
              <p:cNvSpPr>
                <a:spLocks noChangeArrowheads="1"/>
              </p:cNvSpPr>
              <p:nvPr/>
            </p:nvSpPr>
            <p:spPr bwMode="auto">
              <a:xfrm>
                <a:off x="816" y="2496"/>
                <a:ext cx="432" cy="720"/>
              </a:xfrm>
              <a:prstGeom prst="upDownArrow">
                <a:avLst>
                  <a:gd name="adj1" fmla="val 50000"/>
                  <a:gd name="adj2" fmla="val 33333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de-DE" sz="1800">
                    <a:solidFill>
                      <a:srgbClr val="FF33CC"/>
                    </a:solidFill>
                  </a:rPr>
                  <a:t>Transform</a:t>
                </a:r>
                <a:endParaRPr lang="de-DE"/>
              </a:p>
            </p:txBody>
          </p:sp>
          <p:sp>
            <p:nvSpPr>
              <p:cNvPr id="334873" name="AutoShape 25"/>
              <p:cNvSpPr>
                <a:spLocks noChangeArrowheads="1"/>
              </p:cNvSpPr>
              <p:nvPr/>
            </p:nvSpPr>
            <p:spPr bwMode="auto">
              <a:xfrm>
                <a:off x="1248" y="1296"/>
                <a:ext cx="432" cy="720"/>
              </a:xfrm>
              <a:prstGeom prst="upDownArrow">
                <a:avLst>
                  <a:gd name="adj1" fmla="val 50000"/>
                  <a:gd name="adj2" fmla="val 33333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de-DE" sz="1800">
                    <a:solidFill>
                      <a:srgbClr val="FF33CC"/>
                    </a:solidFill>
                  </a:rPr>
                  <a:t>Transform</a:t>
                </a:r>
                <a:endParaRPr lang="de-DE"/>
              </a:p>
            </p:txBody>
          </p:sp>
          <p:sp>
            <p:nvSpPr>
              <p:cNvPr id="334874" name="AutoShape 26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432" cy="720"/>
              </a:xfrm>
              <a:prstGeom prst="upDownArrow">
                <a:avLst>
                  <a:gd name="adj1" fmla="val 50000"/>
                  <a:gd name="adj2" fmla="val 33333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de-DE" sz="1800">
                    <a:solidFill>
                      <a:srgbClr val="FF33CC"/>
                    </a:solidFill>
                  </a:rPr>
                  <a:t>Transform</a:t>
                </a:r>
                <a:endParaRPr lang="de-DE"/>
              </a:p>
            </p:txBody>
          </p:sp>
        </p:grpSp>
        <p:sp>
          <p:nvSpPr>
            <p:cNvPr id="334876" name="AutoShape 28"/>
            <p:cNvSpPr>
              <a:spLocks noChangeArrowheads="1"/>
            </p:cNvSpPr>
            <p:nvPr/>
          </p:nvSpPr>
          <p:spPr bwMode="auto">
            <a:xfrm>
              <a:off x="4634" y="3792"/>
              <a:ext cx="341" cy="384"/>
            </a:xfrm>
            <a:prstGeom prst="can">
              <a:avLst>
                <a:gd name="adj" fmla="val 28152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4877" name="AutoShape 29"/>
            <p:cNvSpPr>
              <a:spLocks noChangeArrowheads="1"/>
            </p:cNvSpPr>
            <p:nvPr/>
          </p:nvSpPr>
          <p:spPr bwMode="auto">
            <a:xfrm>
              <a:off x="5077" y="3792"/>
              <a:ext cx="341" cy="384"/>
            </a:xfrm>
            <a:prstGeom prst="can">
              <a:avLst>
                <a:gd name="adj" fmla="val 28152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4878" name="Rectangle 30"/>
            <p:cNvSpPr>
              <a:spLocks noChangeArrowheads="1"/>
            </p:cNvSpPr>
            <p:nvPr/>
          </p:nvSpPr>
          <p:spPr bwMode="auto">
            <a:xfrm>
              <a:off x="4771" y="3216"/>
              <a:ext cx="511" cy="28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IS-2</a:t>
              </a:r>
            </a:p>
          </p:txBody>
        </p:sp>
        <p:sp>
          <p:nvSpPr>
            <p:cNvPr id="334880" name="Rectangle 32"/>
            <p:cNvSpPr>
              <a:spLocks noChangeArrowheads="1"/>
            </p:cNvSpPr>
            <p:nvPr/>
          </p:nvSpPr>
          <p:spPr bwMode="auto">
            <a:xfrm>
              <a:off x="4464" y="912"/>
              <a:ext cx="477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ES21</a:t>
              </a:r>
            </a:p>
          </p:txBody>
        </p:sp>
        <p:sp>
          <p:nvSpPr>
            <p:cNvPr id="334881" name="Rectangle 33"/>
            <p:cNvSpPr>
              <a:spLocks noChangeArrowheads="1"/>
            </p:cNvSpPr>
            <p:nvPr/>
          </p:nvSpPr>
          <p:spPr bwMode="auto">
            <a:xfrm>
              <a:off x="5043" y="912"/>
              <a:ext cx="477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ES22</a:t>
              </a:r>
            </a:p>
          </p:txBody>
        </p:sp>
        <p:cxnSp>
          <p:nvCxnSpPr>
            <p:cNvPr id="334882" name="AutoShape 34"/>
            <p:cNvCxnSpPr>
              <a:cxnSpLocks noChangeShapeType="1"/>
              <a:stCxn id="334878" idx="2"/>
              <a:endCxn id="334876" idx="1"/>
            </p:cNvCxnSpPr>
            <p:nvPr/>
          </p:nvCxnSpPr>
          <p:spPr bwMode="auto">
            <a:xfrm flipH="1">
              <a:off x="4805" y="3516"/>
              <a:ext cx="221" cy="26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34883" name="AutoShape 35"/>
            <p:cNvCxnSpPr>
              <a:cxnSpLocks noChangeShapeType="1"/>
              <a:stCxn id="334878" idx="2"/>
              <a:endCxn id="334877" idx="1"/>
            </p:cNvCxnSpPr>
            <p:nvPr/>
          </p:nvCxnSpPr>
          <p:spPr bwMode="auto">
            <a:xfrm>
              <a:off x="5026" y="3516"/>
              <a:ext cx="221" cy="26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34884" name="AutoShape 36"/>
            <p:cNvSpPr>
              <a:spLocks noChangeArrowheads="1"/>
            </p:cNvSpPr>
            <p:nvPr/>
          </p:nvSpPr>
          <p:spPr bwMode="auto">
            <a:xfrm>
              <a:off x="4839" y="2496"/>
              <a:ext cx="306" cy="720"/>
            </a:xfrm>
            <a:prstGeom prst="upDownArrow">
              <a:avLst>
                <a:gd name="adj1" fmla="val 50000"/>
                <a:gd name="adj2" fmla="val 47059"/>
              </a:avLst>
            </a:prstGeom>
            <a:solidFill>
              <a:srgbClr val="FF99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de-DE" sz="1800">
                  <a:solidFill>
                    <a:srgbClr val="FF33CC"/>
                  </a:solidFill>
                </a:rPr>
                <a:t>Transform</a:t>
              </a:r>
              <a:endParaRPr lang="de-DE"/>
            </a:p>
          </p:txBody>
        </p:sp>
        <p:sp>
          <p:nvSpPr>
            <p:cNvPr id="334885" name="AutoShape 37"/>
            <p:cNvSpPr>
              <a:spLocks noChangeArrowheads="1"/>
            </p:cNvSpPr>
            <p:nvPr/>
          </p:nvSpPr>
          <p:spPr bwMode="auto">
            <a:xfrm>
              <a:off x="5145" y="1296"/>
              <a:ext cx="307" cy="720"/>
            </a:xfrm>
            <a:prstGeom prst="upDownArrow">
              <a:avLst>
                <a:gd name="adj1" fmla="val 50000"/>
                <a:gd name="adj2" fmla="val 46906"/>
              </a:avLst>
            </a:prstGeom>
            <a:solidFill>
              <a:srgbClr val="FF99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de-DE" sz="1800">
                  <a:solidFill>
                    <a:srgbClr val="FF33CC"/>
                  </a:solidFill>
                </a:rPr>
                <a:t>Transform</a:t>
              </a:r>
              <a:endParaRPr lang="de-DE"/>
            </a:p>
          </p:txBody>
        </p:sp>
        <p:sp>
          <p:nvSpPr>
            <p:cNvPr id="334886" name="AutoShape 38"/>
            <p:cNvSpPr>
              <a:spLocks noChangeArrowheads="1"/>
            </p:cNvSpPr>
            <p:nvPr/>
          </p:nvSpPr>
          <p:spPr bwMode="auto">
            <a:xfrm>
              <a:off x="4566" y="1296"/>
              <a:ext cx="307" cy="720"/>
            </a:xfrm>
            <a:prstGeom prst="upDownArrow">
              <a:avLst>
                <a:gd name="adj1" fmla="val 50000"/>
                <a:gd name="adj2" fmla="val 46906"/>
              </a:avLst>
            </a:prstGeom>
            <a:solidFill>
              <a:srgbClr val="FF99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de-DE" sz="1800">
                  <a:solidFill>
                    <a:srgbClr val="FF33CC"/>
                  </a:solidFill>
                </a:rPr>
                <a:t>Transform</a:t>
              </a:r>
              <a:endParaRPr lang="de-DE"/>
            </a:p>
          </p:txBody>
        </p:sp>
        <p:sp>
          <p:nvSpPr>
            <p:cNvPr id="334888" name="AutoShape 40"/>
            <p:cNvSpPr>
              <a:spLocks noChangeArrowheads="1"/>
            </p:cNvSpPr>
            <p:nvPr/>
          </p:nvSpPr>
          <p:spPr bwMode="auto">
            <a:xfrm>
              <a:off x="2922" y="3792"/>
              <a:ext cx="371" cy="384"/>
            </a:xfrm>
            <a:prstGeom prst="can">
              <a:avLst>
                <a:gd name="adj" fmla="val 25876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4889" name="AutoShape 41"/>
            <p:cNvSpPr>
              <a:spLocks noChangeArrowheads="1"/>
            </p:cNvSpPr>
            <p:nvPr/>
          </p:nvSpPr>
          <p:spPr bwMode="auto">
            <a:xfrm>
              <a:off x="3405" y="3792"/>
              <a:ext cx="372" cy="384"/>
            </a:xfrm>
            <a:prstGeom prst="can">
              <a:avLst>
                <a:gd name="adj" fmla="val 25806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4890" name="Rectangle 42"/>
            <p:cNvSpPr>
              <a:spLocks noChangeArrowheads="1"/>
            </p:cNvSpPr>
            <p:nvPr/>
          </p:nvSpPr>
          <p:spPr bwMode="auto">
            <a:xfrm>
              <a:off x="3070" y="3216"/>
              <a:ext cx="558" cy="28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IS-1</a:t>
              </a:r>
            </a:p>
          </p:txBody>
        </p:sp>
        <p:sp>
          <p:nvSpPr>
            <p:cNvPr id="334891" name="Rectangle 43"/>
            <p:cNvSpPr>
              <a:spLocks noChangeArrowheads="1"/>
            </p:cNvSpPr>
            <p:nvPr/>
          </p:nvSpPr>
          <p:spPr bwMode="auto">
            <a:xfrm>
              <a:off x="2847" y="2016"/>
              <a:ext cx="2769" cy="480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KS-neu</a:t>
              </a:r>
            </a:p>
          </p:txBody>
        </p:sp>
        <p:sp>
          <p:nvSpPr>
            <p:cNvPr id="334892" name="Rectangle 44"/>
            <p:cNvSpPr>
              <a:spLocks noChangeArrowheads="1"/>
            </p:cNvSpPr>
            <p:nvPr/>
          </p:nvSpPr>
          <p:spPr bwMode="auto">
            <a:xfrm>
              <a:off x="2736" y="912"/>
              <a:ext cx="520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ES11</a:t>
              </a:r>
            </a:p>
          </p:txBody>
        </p:sp>
        <p:sp>
          <p:nvSpPr>
            <p:cNvPr id="334893" name="Rectangle 45"/>
            <p:cNvSpPr>
              <a:spLocks noChangeArrowheads="1"/>
            </p:cNvSpPr>
            <p:nvPr/>
          </p:nvSpPr>
          <p:spPr bwMode="auto">
            <a:xfrm>
              <a:off x="3368" y="912"/>
              <a:ext cx="520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ES12</a:t>
              </a:r>
            </a:p>
          </p:txBody>
        </p:sp>
        <p:cxnSp>
          <p:nvCxnSpPr>
            <p:cNvPr id="334894" name="AutoShape 46"/>
            <p:cNvCxnSpPr>
              <a:cxnSpLocks noChangeShapeType="1"/>
              <a:stCxn id="334890" idx="2"/>
              <a:endCxn id="334888" idx="1"/>
            </p:cNvCxnSpPr>
            <p:nvPr/>
          </p:nvCxnSpPr>
          <p:spPr bwMode="auto">
            <a:xfrm flipH="1">
              <a:off x="3108" y="3516"/>
              <a:ext cx="241" cy="26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34895" name="AutoShape 47"/>
            <p:cNvCxnSpPr>
              <a:cxnSpLocks noChangeShapeType="1"/>
              <a:stCxn id="334890" idx="2"/>
              <a:endCxn id="334889" idx="1"/>
            </p:cNvCxnSpPr>
            <p:nvPr/>
          </p:nvCxnSpPr>
          <p:spPr bwMode="auto">
            <a:xfrm>
              <a:off x="3349" y="3516"/>
              <a:ext cx="242" cy="26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34896" name="AutoShape 48"/>
            <p:cNvSpPr>
              <a:spLocks noChangeArrowheads="1"/>
            </p:cNvSpPr>
            <p:nvPr/>
          </p:nvSpPr>
          <p:spPr bwMode="auto">
            <a:xfrm>
              <a:off x="3145" y="2496"/>
              <a:ext cx="334" cy="720"/>
            </a:xfrm>
            <a:prstGeom prst="upDownArrow">
              <a:avLst>
                <a:gd name="adj1" fmla="val 50000"/>
                <a:gd name="adj2" fmla="val 43114"/>
              </a:avLst>
            </a:prstGeom>
            <a:solidFill>
              <a:srgbClr val="FF99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de-DE" sz="1800">
                  <a:solidFill>
                    <a:srgbClr val="FF33CC"/>
                  </a:solidFill>
                </a:rPr>
                <a:t>Transform</a:t>
              </a:r>
              <a:endParaRPr lang="de-DE"/>
            </a:p>
          </p:txBody>
        </p:sp>
        <p:sp>
          <p:nvSpPr>
            <p:cNvPr id="334897" name="AutoShape 49"/>
            <p:cNvSpPr>
              <a:spLocks noChangeArrowheads="1"/>
            </p:cNvSpPr>
            <p:nvPr/>
          </p:nvSpPr>
          <p:spPr bwMode="auto">
            <a:xfrm>
              <a:off x="3479" y="1296"/>
              <a:ext cx="335" cy="720"/>
            </a:xfrm>
            <a:prstGeom prst="upDownArrow">
              <a:avLst>
                <a:gd name="adj1" fmla="val 50000"/>
                <a:gd name="adj2" fmla="val 42985"/>
              </a:avLst>
            </a:prstGeom>
            <a:solidFill>
              <a:srgbClr val="FF99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de-DE" sz="1800">
                  <a:solidFill>
                    <a:srgbClr val="FF33CC"/>
                  </a:solidFill>
                </a:rPr>
                <a:t>Transform</a:t>
              </a:r>
              <a:endParaRPr lang="de-DE"/>
            </a:p>
          </p:txBody>
        </p:sp>
        <p:sp>
          <p:nvSpPr>
            <p:cNvPr id="334898" name="AutoShape 50"/>
            <p:cNvSpPr>
              <a:spLocks noChangeArrowheads="1"/>
            </p:cNvSpPr>
            <p:nvPr/>
          </p:nvSpPr>
          <p:spPr bwMode="auto">
            <a:xfrm>
              <a:off x="2847" y="1296"/>
              <a:ext cx="335" cy="720"/>
            </a:xfrm>
            <a:prstGeom prst="upDownArrow">
              <a:avLst>
                <a:gd name="adj1" fmla="val 50000"/>
                <a:gd name="adj2" fmla="val 42985"/>
              </a:avLst>
            </a:prstGeom>
            <a:solidFill>
              <a:srgbClr val="FF99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de-DE" sz="1800">
                  <a:solidFill>
                    <a:srgbClr val="FF33CC"/>
                  </a:solidFill>
                </a:rPr>
                <a:t>Transform</a:t>
              </a:r>
              <a:endParaRPr lang="de-D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B74-A1E3-4763-8B47-66DA70DF0697}" type="slidenum">
              <a:rPr lang="en-US"/>
              <a:pPr/>
              <a:t>91</a:t>
            </a:fld>
            <a:endParaRPr lang="en-US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56600" cy="1143000"/>
          </a:xfrm>
        </p:spPr>
        <p:txBody>
          <a:bodyPr/>
          <a:lstStyle/>
          <a:p>
            <a:r>
              <a:rPr lang="de-DE"/>
              <a:t>Integrations</a:t>
            </a:r>
            <a:r>
              <a:rPr lang="de-DE">
                <a:solidFill>
                  <a:srgbClr val="FF33CC"/>
                </a:solidFill>
              </a:rPr>
              <a:t>versuch</a:t>
            </a:r>
            <a:r>
              <a:rPr lang="de-DE"/>
              <a:t>: </a:t>
            </a:r>
            <a:r>
              <a:rPr lang="de-DE">
                <a:solidFill>
                  <a:srgbClr val="33CC33"/>
                </a:solidFill>
              </a:rPr>
              <a:t>Gemeinsames Konz. Schema</a:t>
            </a:r>
            <a:endParaRPr lang="de-DE"/>
          </a:p>
        </p:txBody>
      </p:sp>
      <p:sp>
        <p:nvSpPr>
          <p:cNvPr id="335921" name="Rectangle 4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13200" cy="4171950"/>
          </a:xfrm>
        </p:spPr>
        <p:txBody>
          <a:bodyPr/>
          <a:lstStyle/>
          <a:p>
            <a:r>
              <a:rPr lang="de-DE" sz="2800"/>
              <a:t>In der Praxis nicht realisierbar</a:t>
            </a:r>
          </a:p>
          <a:p>
            <a:r>
              <a:rPr lang="de-DE" sz="2800"/>
              <a:t>gleichzeitige Änderung (über Nacht) aller Schemata</a:t>
            </a:r>
          </a:p>
          <a:p>
            <a:r>
              <a:rPr lang="de-DE" sz="2800"/>
              <a:t>Simulation des alten KS durch Bereitstellung der alten Sicht auf dem neuen KS  </a:t>
            </a:r>
          </a:p>
        </p:txBody>
      </p:sp>
      <p:grpSp>
        <p:nvGrpSpPr>
          <p:cNvPr id="335922" name="Group 50"/>
          <p:cNvGrpSpPr>
            <a:grpSpLocks/>
          </p:cNvGrpSpPr>
          <p:nvPr/>
        </p:nvGrpSpPr>
        <p:grpSpPr bwMode="auto">
          <a:xfrm>
            <a:off x="5334000" y="1676400"/>
            <a:ext cx="3581400" cy="4648200"/>
            <a:chOff x="0" y="912"/>
            <a:chExt cx="5616" cy="3264"/>
          </a:xfrm>
        </p:grpSpPr>
        <p:grpSp>
          <p:nvGrpSpPr>
            <p:cNvPr id="335923" name="Group 51"/>
            <p:cNvGrpSpPr>
              <a:grpSpLocks/>
            </p:cNvGrpSpPr>
            <p:nvPr/>
          </p:nvGrpSpPr>
          <p:grpSpPr bwMode="auto">
            <a:xfrm>
              <a:off x="0" y="912"/>
              <a:ext cx="1152" cy="3264"/>
              <a:chOff x="288" y="912"/>
              <a:chExt cx="1488" cy="3264"/>
            </a:xfrm>
          </p:grpSpPr>
          <p:sp>
            <p:nvSpPr>
              <p:cNvPr id="335924" name="AutoShape 52"/>
              <p:cNvSpPr>
                <a:spLocks noChangeArrowheads="1"/>
              </p:cNvSpPr>
              <p:nvPr/>
            </p:nvSpPr>
            <p:spPr bwMode="auto">
              <a:xfrm>
                <a:off x="528" y="3792"/>
                <a:ext cx="480" cy="384"/>
              </a:xfrm>
              <a:prstGeom prst="can">
                <a:avLst>
                  <a:gd name="adj" fmla="val 25000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5925" name="AutoShape 53"/>
              <p:cNvSpPr>
                <a:spLocks noChangeArrowheads="1"/>
              </p:cNvSpPr>
              <p:nvPr/>
            </p:nvSpPr>
            <p:spPr bwMode="auto">
              <a:xfrm>
                <a:off x="1152" y="3792"/>
                <a:ext cx="480" cy="384"/>
              </a:xfrm>
              <a:prstGeom prst="can">
                <a:avLst>
                  <a:gd name="adj" fmla="val 25000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5926" name="Rectangle 54"/>
              <p:cNvSpPr>
                <a:spLocks noChangeArrowheads="1"/>
              </p:cNvSpPr>
              <p:nvPr/>
            </p:nvSpPr>
            <p:spPr bwMode="auto">
              <a:xfrm>
                <a:off x="720" y="3216"/>
                <a:ext cx="720" cy="28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IS-1</a:t>
                </a:r>
              </a:p>
            </p:txBody>
          </p:sp>
          <p:sp>
            <p:nvSpPr>
              <p:cNvPr id="335927" name="Rectangle 55"/>
              <p:cNvSpPr>
                <a:spLocks noChangeArrowheads="1"/>
              </p:cNvSpPr>
              <p:nvPr/>
            </p:nvSpPr>
            <p:spPr bwMode="auto">
              <a:xfrm>
                <a:off x="432" y="2016"/>
                <a:ext cx="1248" cy="48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KS-1</a:t>
                </a:r>
              </a:p>
            </p:txBody>
          </p:sp>
          <p:sp>
            <p:nvSpPr>
              <p:cNvPr id="335928" name="Rectangle 56"/>
              <p:cNvSpPr>
                <a:spLocks noChangeArrowheads="1"/>
              </p:cNvSpPr>
              <p:nvPr/>
            </p:nvSpPr>
            <p:spPr bwMode="auto">
              <a:xfrm>
                <a:off x="288" y="912"/>
                <a:ext cx="672" cy="38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5929" name="Rectangle 57"/>
              <p:cNvSpPr>
                <a:spLocks noChangeArrowheads="1"/>
              </p:cNvSpPr>
              <p:nvPr/>
            </p:nvSpPr>
            <p:spPr bwMode="auto">
              <a:xfrm>
                <a:off x="1104" y="912"/>
                <a:ext cx="672" cy="38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cxnSp>
            <p:nvCxnSpPr>
              <p:cNvPr id="335930" name="AutoShape 58"/>
              <p:cNvCxnSpPr>
                <a:cxnSpLocks noChangeShapeType="1"/>
                <a:stCxn id="335926" idx="2"/>
                <a:endCxn id="335924" idx="1"/>
              </p:cNvCxnSpPr>
              <p:nvPr/>
            </p:nvCxnSpPr>
            <p:spPr bwMode="auto">
              <a:xfrm flipH="1">
                <a:off x="768" y="3516"/>
                <a:ext cx="312" cy="26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35931" name="AutoShape 59"/>
              <p:cNvCxnSpPr>
                <a:cxnSpLocks noChangeShapeType="1"/>
                <a:stCxn id="335926" idx="2"/>
                <a:endCxn id="335925" idx="1"/>
              </p:cNvCxnSpPr>
              <p:nvPr/>
            </p:nvCxnSpPr>
            <p:spPr bwMode="auto">
              <a:xfrm>
                <a:off x="1080" y="3516"/>
                <a:ext cx="312" cy="26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335932" name="AutoShape 60"/>
              <p:cNvSpPr>
                <a:spLocks noChangeArrowheads="1"/>
              </p:cNvSpPr>
              <p:nvPr/>
            </p:nvSpPr>
            <p:spPr bwMode="auto">
              <a:xfrm>
                <a:off x="816" y="2496"/>
                <a:ext cx="432" cy="720"/>
              </a:xfrm>
              <a:prstGeom prst="upDownArrow">
                <a:avLst>
                  <a:gd name="adj1" fmla="val 50000"/>
                  <a:gd name="adj2" fmla="val 33333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de-DE" sz="1800">
                    <a:solidFill>
                      <a:srgbClr val="FF33CC"/>
                    </a:solidFill>
                  </a:rPr>
                  <a:t>Transform</a:t>
                </a:r>
                <a:endParaRPr lang="de-DE"/>
              </a:p>
            </p:txBody>
          </p:sp>
          <p:sp>
            <p:nvSpPr>
              <p:cNvPr id="335933" name="AutoShape 61"/>
              <p:cNvSpPr>
                <a:spLocks noChangeArrowheads="1"/>
              </p:cNvSpPr>
              <p:nvPr/>
            </p:nvSpPr>
            <p:spPr bwMode="auto">
              <a:xfrm>
                <a:off x="1248" y="1296"/>
                <a:ext cx="432" cy="720"/>
              </a:xfrm>
              <a:prstGeom prst="upDownArrow">
                <a:avLst>
                  <a:gd name="adj1" fmla="val 50000"/>
                  <a:gd name="adj2" fmla="val 33333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de-DE" sz="1800">
                    <a:solidFill>
                      <a:srgbClr val="FF33CC"/>
                    </a:solidFill>
                  </a:rPr>
                  <a:t>Transform</a:t>
                </a:r>
                <a:endParaRPr lang="de-DE"/>
              </a:p>
            </p:txBody>
          </p:sp>
          <p:sp>
            <p:nvSpPr>
              <p:cNvPr id="335934" name="AutoShape 62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432" cy="720"/>
              </a:xfrm>
              <a:prstGeom prst="upDownArrow">
                <a:avLst>
                  <a:gd name="adj1" fmla="val 50000"/>
                  <a:gd name="adj2" fmla="val 33333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de-DE" sz="1800">
                    <a:solidFill>
                      <a:srgbClr val="FF33CC"/>
                    </a:solidFill>
                  </a:rPr>
                  <a:t>Transform</a:t>
                </a:r>
                <a:endParaRPr lang="de-DE"/>
              </a:p>
            </p:txBody>
          </p:sp>
        </p:grpSp>
        <p:grpSp>
          <p:nvGrpSpPr>
            <p:cNvPr id="335935" name="Group 63"/>
            <p:cNvGrpSpPr>
              <a:grpSpLocks/>
            </p:cNvGrpSpPr>
            <p:nvPr/>
          </p:nvGrpSpPr>
          <p:grpSpPr bwMode="auto">
            <a:xfrm>
              <a:off x="1248" y="912"/>
              <a:ext cx="1056" cy="3264"/>
              <a:chOff x="288" y="912"/>
              <a:chExt cx="1488" cy="3264"/>
            </a:xfrm>
          </p:grpSpPr>
          <p:sp>
            <p:nvSpPr>
              <p:cNvPr id="335936" name="AutoShape 64"/>
              <p:cNvSpPr>
                <a:spLocks noChangeArrowheads="1"/>
              </p:cNvSpPr>
              <p:nvPr/>
            </p:nvSpPr>
            <p:spPr bwMode="auto">
              <a:xfrm>
                <a:off x="528" y="3792"/>
                <a:ext cx="480" cy="384"/>
              </a:xfrm>
              <a:prstGeom prst="can">
                <a:avLst>
                  <a:gd name="adj" fmla="val 25000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5937" name="AutoShape 65"/>
              <p:cNvSpPr>
                <a:spLocks noChangeArrowheads="1"/>
              </p:cNvSpPr>
              <p:nvPr/>
            </p:nvSpPr>
            <p:spPr bwMode="auto">
              <a:xfrm>
                <a:off x="1152" y="3792"/>
                <a:ext cx="480" cy="384"/>
              </a:xfrm>
              <a:prstGeom prst="can">
                <a:avLst>
                  <a:gd name="adj" fmla="val 25000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5938" name="Rectangle 66"/>
              <p:cNvSpPr>
                <a:spLocks noChangeArrowheads="1"/>
              </p:cNvSpPr>
              <p:nvPr/>
            </p:nvSpPr>
            <p:spPr bwMode="auto">
              <a:xfrm>
                <a:off x="720" y="3216"/>
                <a:ext cx="720" cy="28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IS-2</a:t>
                </a:r>
              </a:p>
            </p:txBody>
          </p:sp>
          <p:sp>
            <p:nvSpPr>
              <p:cNvPr id="335939" name="Rectangle 67"/>
              <p:cNvSpPr>
                <a:spLocks noChangeArrowheads="1"/>
              </p:cNvSpPr>
              <p:nvPr/>
            </p:nvSpPr>
            <p:spPr bwMode="auto">
              <a:xfrm>
                <a:off x="432" y="2016"/>
                <a:ext cx="1248" cy="48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KS-2</a:t>
                </a:r>
              </a:p>
            </p:txBody>
          </p:sp>
          <p:sp>
            <p:nvSpPr>
              <p:cNvPr id="335940" name="Rectangle 68"/>
              <p:cNvSpPr>
                <a:spLocks noChangeArrowheads="1"/>
              </p:cNvSpPr>
              <p:nvPr/>
            </p:nvSpPr>
            <p:spPr bwMode="auto">
              <a:xfrm>
                <a:off x="288" y="912"/>
                <a:ext cx="672" cy="38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5941" name="Rectangle 69"/>
              <p:cNvSpPr>
                <a:spLocks noChangeArrowheads="1"/>
              </p:cNvSpPr>
              <p:nvPr/>
            </p:nvSpPr>
            <p:spPr bwMode="auto">
              <a:xfrm>
                <a:off x="1104" y="912"/>
                <a:ext cx="672" cy="38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cxnSp>
            <p:nvCxnSpPr>
              <p:cNvPr id="335942" name="AutoShape 70"/>
              <p:cNvCxnSpPr>
                <a:cxnSpLocks noChangeShapeType="1"/>
                <a:stCxn id="335938" idx="2"/>
                <a:endCxn id="335936" idx="1"/>
              </p:cNvCxnSpPr>
              <p:nvPr/>
            </p:nvCxnSpPr>
            <p:spPr bwMode="auto">
              <a:xfrm flipH="1">
                <a:off x="768" y="3516"/>
                <a:ext cx="312" cy="26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35943" name="AutoShape 71"/>
              <p:cNvCxnSpPr>
                <a:cxnSpLocks noChangeShapeType="1"/>
                <a:stCxn id="335938" idx="2"/>
                <a:endCxn id="335937" idx="1"/>
              </p:cNvCxnSpPr>
              <p:nvPr/>
            </p:nvCxnSpPr>
            <p:spPr bwMode="auto">
              <a:xfrm>
                <a:off x="1080" y="3516"/>
                <a:ext cx="312" cy="26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335944" name="AutoShape 72"/>
              <p:cNvSpPr>
                <a:spLocks noChangeArrowheads="1"/>
              </p:cNvSpPr>
              <p:nvPr/>
            </p:nvSpPr>
            <p:spPr bwMode="auto">
              <a:xfrm>
                <a:off x="816" y="2496"/>
                <a:ext cx="432" cy="720"/>
              </a:xfrm>
              <a:prstGeom prst="upDownArrow">
                <a:avLst>
                  <a:gd name="adj1" fmla="val 50000"/>
                  <a:gd name="adj2" fmla="val 33333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de-DE" sz="1800">
                    <a:solidFill>
                      <a:srgbClr val="FF33CC"/>
                    </a:solidFill>
                  </a:rPr>
                  <a:t>Transform</a:t>
                </a:r>
                <a:endParaRPr lang="de-DE"/>
              </a:p>
            </p:txBody>
          </p:sp>
          <p:sp>
            <p:nvSpPr>
              <p:cNvPr id="335945" name="AutoShape 73"/>
              <p:cNvSpPr>
                <a:spLocks noChangeArrowheads="1"/>
              </p:cNvSpPr>
              <p:nvPr/>
            </p:nvSpPr>
            <p:spPr bwMode="auto">
              <a:xfrm>
                <a:off x="1248" y="1296"/>
                <a:ext cx="432" cy="720"/>
              </a:xfrm>
              <a:prstGeom prst="upDownArrow">
                <a:avLst>
                  <a:gd name="adj1" fmla="val 50000"/>
                  <a:gd name="adj2" fmla="val 33333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de-DE" sz="1800">
                    <a:solidFill>
                      <a:srgbClr val="FF33CC"/>
                    </a:solidFill>
                  </a:rPr>
                  <a:t>Transform</a:t>
                </a:r>
                <a:endParaRPr lang="de-DE"/>
              </a:p>
            </p:txBody>
          </p:sp>
          <p:sp>
            <p:nvSpPr>
              <p:cNvPr id="335946" name="AutoShape 74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432" cy="720"/>
              </a:xfrm>
              <a:prstGeom prst="upDownArrow">
                <a:avLst>
                  <a:gd name="adj1" fmla="val 50000"/>
                  <a:gd name="adj2" fmla="val 33333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de-DE" sz="1800">
                    <a:solidFill>
                      <a:srgbClr val="FF33CC"/>
                    </a:solidFill>
                  </a:rPr>
                  <a:t>Transform</a:t>
                </a:r>
                <a:endParaRPr lang="de-DE"/>
              </a:p>
            </p:txBody>
          </p:sp>
        </p:grpSp>
        <p:sp>
          <p:nvSpPr>
            <p:cNvPr id="335947" name="AutoShape 75"/>
            <p:cNvSpPr>
              <a:spLocks noChangeArrowheads="1"/>
            </p:cNvSpPr>
            <p:nvPr/>
          </p:nvSpPr>
          <p:spPr bwMode="auto">
            <a:xfrm>
              <a:off x="4634" y="3792"/>
              <a:ext cx="341" cy="384"/>
            </a:xfrm>
            <a:prstGeom prst="can">
              <a:avLst>
                <a:gd name="adj" fmla="val 28152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5948" name="AutoShape 76"/>
            <p:cNvSpPr>
              <a:spLocks noChangeArrowheads="1"/>
            </p:cNvSpPr>
            <p:nvPr/>
          </p:nvSpPr>
          <p:spPr bwMode="auto">
            <a:xfrm>
              <a:off x="5077" y="3792"/>
              <a:ext cx="341" cy="384"/>
            </a:xfrm>
            <a:prstGeom prst="can">
              <a:avLst>
                <a:gd name="adj" fmla="val 28152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5949" name="Rectangle 77"/>
            <p:cNvSpPr>
              <a:spLocks noChangeArrowheads="1"/>
            </p:cNvSpPr>
            <p:nvPr/>
          </p:nvSpPr>
          <p:spPr bwMode="auto">
            <a:xfrm>
              <a:off x="4771" y="3216"/>
              <a:ext cx="511" cy="28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IS-2</a:t>
              </a:r>
            </a:p>
          </p:txBody>
        </p:sp>
        <p:sp>
          <p:nvSpPr>
            <p:cNvPr id="335950" name="Rectangle 78"/>
            <p:cNvSpPr>
              <a:spLocks noChangeArrowheads="1"/>
            </p:cNvSpPr>
            <p:nvPr/>
          </p:nvSpPr>
          <p:spPr bwMode="auto">
            <a:xfrm>
              <a:off x="4464" y="912"/>
              <a:ext cx="477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5951" name="Rectangle 79"/>
            <p:cNvSpPr>
              <a:spLocks noChangeArrowheads="1"/>
            </p:cNvSpPr>
            <p:nvPr/>
          </p:nvSpPr>
          <p:spPr bwMode="auto">
            <a:xfrm>
              <a:off x="5043" y="912"/>
              <a:ext cx="477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335952" name="AutoShape 80"/>
            <p:cNvCxnSpPr>
              <a:cxnSpLocks noChangeShapeType="1"/>
              <a:stCxn id="335949" idx="2"/>
              <a:endCxn id="335947" idx="1"/>
            </p:cNvCxnSpPr>
            <p:nvPr/>
          </p:nvCxnSpPr>
          <p:spPr bwMode="auto">
            <a:xfrm flipH="1">
              <a:off x="4805" y="3516"/>
              <a:ext cx="221" cy="26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35953" name="AutoShape 81"/>
            <p:cNvCxnSpPr>
              <a:cxnSpLocks noChangeShapeType="1"/>
              <a:stCxn id="335949" idx="2"/>
              <a:endCxn id="335948" idx="1"/>
            </p:cNvCxnSpPr>
            <p:nvPr/>
          </p:nvCxnSpPr>
          <p:spPr bwMode="auto">
            <a:xfrm>
              <a:off x="5026" y="3516"/>
              <a:ext cx="221" cy="26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35954" name="AutoShape 82"/>
            <p:cNvSpPr>
              <a:spLocks noChangeArrowheads="1"/>
            </p:cNvSpPr>
            <p:nvPr/>
          </p:nvSpPr>
          <p:spPr bwMode="auto">
            <a:xfrm>
              <a:off x="4839" y="2496"/>
              <a:ext cx="306" cy="720"/>
            </a:xfrm>
            <a:prstGeom prst="upDownArrow">
              <a:avLst>
                <a:gd name="adj1" fmla="val 50000"/>
                <a:gd name="adj2" fmla="val 47059"/>
              </a:avLst>
            </a:prstGeom>
            <a:solidFill>
              <a:srgbClr val="FF99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de-DE" sz="1800">
                  <a:solidFill>
                    <a:srgbClr val="FF33CC"/>
                  </a:solidFill>
                </a:rPr>
                <a:t>Transform</a:t>
              </a:r>
              <a:endParaRPr lang="de-DE"/>
            </a:p>
          </p:txBody>
        </p:sp>
        <p:sp>
          <p:nvSpPr>
            <p:cNvPr id="335955" name="AutoShape 83"/>
            <p:cNvSpPr>
              <a:spLocks noChangeArrowheads="1"/>
            </p:cNvSpPr>
            <p:nvPr/>
          </p:nvSpPr>
          <p:spPr bwMode="auto">
            <a:xfrm>
              <a:off x="5145" y="1296"/>
              <a:ext cx="307" cy="720"/>
            </a:xfrm>
            <a:prstGeom prst="upDownArrow">
              <a:avLst>
                <a:gd name="adj1" fmla="val 50000"/>
                <a:gd name="adj2" fmla="val 46906"/>
              </a:avLst>
            </a:prstGeom>
            <a:solidFill>
              <a:srgbClr val="FF99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de-DE" sz="1800">
                  <a:solidFill>
                    <a:srgbClr val="FF33CC"/>
                  </a:solidFill>
                </a:rPr>
                <a:t>Transform</a:t>
              </a:r>
              <a:endParaRPr lang="de-DE"/>
            </a:p>
          </p:txBody>
        </p:sp>
        <p:sp>
          <p:nvSpPr>
            <p:cNvPr id="335956" name="AutoShape 84"/>
            <p:cNvSpPr>
              <a:spLocks noChangeArrowheads="1"/>
            </p:cNvSpPr>
            <p:nvPr/>
          </p:nvSpPr>
          <p:spPr bwMode="auto">
            <a:xfrm>
              <a:off x="4566" y="1296"/>
              <a:ext cx="307" cy="720"/>
            </a:xfrm>
            <a:prstGeom prst="upDownArrow">
              <a:avLst>
                <a:gd name="adj1" fmla="val 50000"/>
                <a:gd name="adj2" fmla="val 46906"/>
              </a:avLst>
            </a:prstGeom>
            <a:solidFill>
              <a:srgbClr val="FF99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de-DE" sz="1800">
                  <a:solidFill>
                    <a:srgbClr val="FF33CC"/>
                  </a:solidFill>
                </a:rPr>
                <a:t>Transform</a:t>
              </a:r>
              <a:endParaRPr lang="de-DE"/>
            </a:p>
          </p:txBody>
        </p:sp>
        <p:sp>
          <p:nvSpPr>
            <p:cNvPr id="335957" name="AutoShape 85"/>
            <p:cNvSpPr>
              <a:spLocks noChangeArrowheads="1"/>
            </p:cNvSpPr>
            <p:nvPr/>
          </p:nvSpPr>
          <p:spPr bwMode="auto">
            <a:xfrm>
              <a:off x="2922" y="3792"/>
              <a:ext cx="371" cy="384"/>
            </a:xfrm>
            <a:prstGeom prst="can">
              <a:avLst>
                <a:gd name="adj" fmla="val 25876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5958" name="AutoShape 86"/>
            <p:cNvSpPr>
              <a:spLocks noChangeArrowheads="1"/>
            </p:cNvSpPr>
            <p:nvPr/>
          </p:nvSpPr>
          <p:spPr bwMode="auto">
            <a:xfrm>
              <a:off x="3405" y="3792"/>
              <a:ext cx="372" cy="384"/>
            </a:xfrm>
            <a:prstGeom prst="can">
              <a:avLst>
                <a:gd name="adj" fmla="val 25806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5959" name="Rectangle 87"/>
            <p:cNvSpPr>
              <a:spLocks noChangeArrowheads="1"/>
            </p:cNvSpPr>
            <p:nvPr/>
          </p:nvSpPr>
          <p:spPr bwMode="auto">
            <a:xfrm>
              <a:off x="3070" y="3216"/>
              <a:ext cx="558" cy="28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IS-1</a:t>
              </a:r>
            </a:p>
          </p:txBody>
        </p:sp>
        <p:sp>
          <p:nvSpPr>
            <p:cNvPr id="335960" name="Rectangle 88"/>
            <p:cNvSpPr>
              <a:spLocks noChangeArrowheads="1"/>
            </p:cNvSpPr>
            <p:nvPr/>
          </p:nvSpPr>
          <p:spPr bwMode="auto">
            <a:xfrm>
              <a:off x="2847" y="2016"/>
              <a:ext cx="2769" cy="480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KS-neu</a:t>
              </a:r>
            </a:p>
          </p:txBody>
        </p:sp>
        <p:sp>
          <p:nvSpPr>
            <p:cNvPr id="335961" name="Rectangle 89"/>
            <p:cNvSpPr>
              <a:spLocks noChangeArrowheads="1"/>
            </p:cNvSpPr>
            <p:nvPr/>
          </p:nvSpPr>
          <p:spPr bwMode="auto">
            <a:xfrm>
              <a:off x="2736" y="912"/>
              <a:ext cx="520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5962" name="Rectangle 90"/>
            <p:cNvSpPr>
              <a:spLocks noChangeArrowheads="1"/>
            </p:cNvSpPr>
            <p:nvPr/>
          </p:nvSpPr>
          <p:spPr bwMode="auto">
            <a:xfrm>
              <a:off x="3368" y="912"/>
              <a:ext cx="520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335963" name="AutoShape 91"/>
            <p:cNvCxnSpPr>
              <a:cxnSpLocks noChangeShapeType="1"/>
              <a:stCxn id="335959" idx="2"/>
              <a:endCxn id="335957" idx="1"/>
            </p:cNvCxnSpPr>
            <p:nvPr/>
          </p:nvCxnSpPr>
          <p:spPr bwMode="auto">
            <a:xfrm flipH="1">
              <a:off x="3108" y="3516"/>
              <a:ext cx="241" cy="26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35964" name="AutoShape 92"/>
            <p:cNvCxnSpPr>
              <a:cxnSpLocks noChangeShapeType="1"/>
              <a:stCxn id="335959" idx="2"/>
              <a:endCxn id="335958" idx="1"/>
            </p:cNvCxnSpPr>
            <p:nvPr/>
          </p:nvCxnSpPr>
          <p:spPr bwMode="auto">
            <a:xfrm>
              <a:off x="3349" y="3516"/>
              <a:ext cx="242" cy="26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35965" name="AutoShape 93"/>
            <p:cNvSpPr>
              <a:spLocks noChangeArrowheads="1"/>
            </p:cNvSpPr>
            <p:nvPr/>
          </p:nvSpPr>
          <p:spPr bwMode="auto">
            <a:xfrm>
              <a:off x="3145" y="2496"/>
              <a:ext cx="334" cy="720"/>
            </a:xfrm>
            <a:prstGeom prst="upDownArrow">
              <a:avLst>
                <a:gd name="adj1" fmla="val 50000"/>
                <a:gd name="adj2" fmla="val 43114"/>
              </a:avLst>
            </a:prstGeom>
            <a:solidFill>
              <a:srgbClr val="FF99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de-DE" sz="1800">
                  <a:solidFill>
                    <a:srgbClr val="FF33CC"/>
                  </a:solidFill>
                </a:rPr>
                <a:t>Transform</a:t>
              </a:r>
              <a:endParaRPr lang="de-DE"/>
            </a:p>
          </p:txBody>
        </p:sp>
        <p:sp>
          <p:nvSpPr>
            <p:cNvPr id="335966" name="AutoShape 94"/>
            <p:cNvSpPr>
              <a:spLocks noChangeArrowheads="1"/>
            </p:cNvSpPr>
            <p:nvPr/>
          </p:nvSpPr>
          <p:spPr bwMode="auto">
            <a:xfrm>
              <a:off x="3479" y="1296"/>
              <a:ext cx="335" cy="720"/>
            </a:xfrm>
            <a:prstGeom prst="upDownArrow">
              <a:avLst>
                <a:gd name="adj1" fmla="val 50000"/>
                <a:gd name="adj2" fmla="val 42985"/>
              </a:avLst>
            </a:prstGeom>
            <a:solidFill>
              <a:srgbClr val="FF99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de-DE" sz="1800">
                  <a:solidFill>
                    <a:srgbClr val="FF33CC"/>
                  </a:solidFill>
                </a:rPr>
                <a:t>Transform</a:t>
              </a:r>
              <a:endParaRPr lang="de-DE"/>
            </a:p>
          </p:txBody>
        </p:sp>
        <p:sp>
          <p:nvSpPr>
            <p:cNvPr id="335967" name="AutoShape 95"/>
            <p:cNvSpPr>
              <a:spLocks noChangeArrowheads="1"/>
            </p:cNvSpPr>
            <p:nvPr/>
          </p:nvSpPr>
          <p:spPr bwMode="auto">
            <a:xfrm>
              <a:off x="2847" y="1296"/>
              <a:ext cx="335" cy="720"/>
            </a:xfrm>
            <a:prstGeom prst="upDownArrow">
              <a:avLst>
                <a:gd name="adj1" fmla="val 50000"/>
                <a:gd name="adj2" fmla="val 42985"/>
              </a:avLst>
            </a:prstGeom>
            <a:solidFill>
              <a:srgbClr val="FF99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de-DE" sz="1800">
                  <a:solidFill>
                    <a:srgbClr val="FF33CC"/>
                  </a:solidFill>
                </a:rPr>
                <a:t>Transform</a:t>
              </a:r>
              <a:endParaRPr lang="de-D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78DF-AFB6-4AF1-99D7-B9E52F3D697E}" type="slidenum">
              <a:rPr lang="en-US"/>
              <a:pPr/>
              <a:t>92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8737600" cy="1143000"/>
          </a:xfrm>
        </p:spPr>
        <p:txBody>
          <a:bodyPr/>
          <a:lstStyle/>
          <a:p>
            <a:r>
              <a:rPr lang="de-DE" sz="3600"/>
              <a:t>Lokale Repräsentationsschemata</a:t>
            </a:r>
            <a:br>
              <a:rPr lang="de-DE" sz="3600"/>
            </a:br>
            <a:endParaRPr lang="de-DE"/>
          </a:p>
        </p:txBody>
      </p:sp>
      <p:grpSp>
        <p:nvGrpSpPr>
          <p:cNvPr id="338965" name="Group 21"/>
          <p:cNvGrpSpPr>
            <a:grpSpLocks/>
          </p:cNvGrpSpPr>
          <p:nvPr/>
        </p:nvGrpSpPr>
        <p:grpSpPr bwMode="auto">
          <a:xfrm>
            <a:off x="0" y="2133600"/>
            <a:ext cx="4648200" cy="4724400"/>
            <a:chOff x="96" y="1344"/>
            <a:chExt cx="2928" cy="2976"/>
          </a:xfrm>
        </p:grpSpPr>
        <p:sp>
          <p:nvSpPr>
            <p:cNvPr id="338947" name="AutoShape 3"/>
            <p:cNvSpPr>
              <a:spLocks noChangeArrowheads="1"/>
            </p:cNvSpPr>
            <p:nvPr/>
          </p:nvSpPr>
          <p:spPr bwMode="auto">
            <a:xfrm>
              <a:off x="624" y="3792"/>
              <a:ext cx="1008" cy="528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Knoten A</a:t>
              </a:r>
            </a:p>
          </p:txBody>
        </p:sp>
        <p:sp>
          <p:nvSpPr>
            <p:cNvPr id="338949" name="Rectangle 5"/>
            <p:cNvSpPr>
              <a:spLocks noChangeArrowheads="1"/>
            </p:cNvSpPr>
            <p:nvPr/>
          </p:nvSpPr>
          <p:spPr bwMode="auto">
            <a:xfrm>
              <a:off x="192" y="3168"/>
              <a:ext cx="1920" cy="4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Lokales internes</a:t>
              </a:r>
            </a:p>
            <a:p>
              <a:r>
                <a:rPr lang="de-DE"/>
                <a:t>Schema</a:t>
              </a:r>
            </a:p>
          </p:txBody>
        </p:sp>
        <p:sp>
          <p:nvSpPr>
            <p:cNvPr id="338950" name="Rectangle 6"/>
            <p:cNvSpPr>
              <a:spLocks noChangeArrowheads="1"/>
            </p:cNvSpPr>
            <p:nvPr/>
          </p:nvSpPr>
          <p:spPr bwMode="auto">
            <a:xfrm>
              <a:off x="192" y="2544"/>
              <a:ext cx="1920" cy="4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Lokales konzeptuelles</a:t>
              </a:r>
            </a:p>
            <a:p>
              <a:r>
                <a:rPr lang="de-DE"/>
                <a:t>Schema</a:t>
              </a:r>
            </a:p>
          </p:txBody>
        </p:sp>
        <p:sp>
          <p:nvSpPr>
            <p:cNvPr id="338951" name="Rectangle 7"/>
            <p:cNvSpPr>
              <a:spLocks noChangeArrowheads="1"/>
            </p:cNvSpPr>
            <p:nvPr/>
          </p:nvSpPr>
          <p:spPr bwMode="auto">
            <a:xfrm>
              <a:off x="1296" y="1920"/>
              <a:ext cx="1440" cy="4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Lokale externe</a:t>
              </a:r>
            </a:p>
            <a:p>
              <a:r>
                <a:rPr lang="de-DE"/>
                <a:t>Schemata</a:t>
              </a:r>
            </a:p>
          </p:txBody>
        </p:sp>
        <p:sp>
          <p:nvSpPr>
            <p:cNvPr id="338952" name="Rectangle 8"/>
            <p:cNvSpPr>
              <a:spLocks noChangeArrowheads="1"/>
            </p:cNvSpPr>
            <p:nvPr/>
          </p:nvSpPr>
          <p:spPr bwMode="auto">
            <a:xfrm>
              <a:off x="96" y="1344"/>
              <a:ext cx="1440" cy="480"/>
            </a:xfrm>
            <a:prstGeom prst="rect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Lokales Repräsen-</a:t>
              </a:r>
            </a:p>
            <a:p>
              <a:r>
                <a:rPr lang="de-DE"/>
                <a:t>tations-Schema</a:t>
              </a:r>
            </a:p>
          </p:txBody>
        </p:sp>
        <p:sp>
          <p:nvSpPr>
            <p:cNvPr id="338953" name="Oval 9"/>
            <p:cNvSpPr>
              <a:spLocks noChangeArrowheads="1"/>
            </p:cNvSpPr>
            <p:nvPr/>
          </p:nvSpPr>
          <p:spPr bwMode="auto">
            <a:xfrm>
              <a:off x="1872" y="1440"/>
              <a:ext cx="720" cy="33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Anw.</a:t>
              </a:r>
            </a:p>
          </p:txBody>
        </p:sp>
        <p:sp>
          <p:nvSpPr>
            <p:cNvPr id="338954" name="Oval 10"/>
            <p:cNvSpPr>
              <a:spLocks noChangeArrowheads="1"/>
            </p:cNvSpPr>
            <p:nvPr/>
          </p:nvSpPr>
          <p:spPr bwMode="auto">
            <a:xfrm>
              <a:off x="2112" y="1392"/>
              <a:ext cx="720" cy="33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Anw.</a:t>
              </a:r>
            </a:p>
          </p:txBody>
        </p:sp>
        <p:sp>
          <p:nvSpPr>
            <p:cNvPr id="338955" name="Oval 11"/>
            <p:cNvSpPr>
              <a:spLocks noChangeArrowheads="1"/>
            </p:cNvSpPr>
            <p:nvPr/>
          </p:nvSpPr>
          <p:spPr bwMode="auto">
            <a:xfrm>
              <a:off x="2304" y="1344"/>
              <a:ext cx="720" cy="33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Anw.</a:t>
              </a:r>
            </a:p>
          </p:txBody>
        </p:sp>
        <p:sp>
          <p:nvSpPr>
            <p:cNvPr id="338956" name="Line 12"/>
            <p:cNvSpPr>
              <a:spLocks noChangeShapeType="1"/>
            </p:cNvSpPr>
            <p:nvPr/>
          </p:nvSpPr>
          <p:spPr bwMode="auto">
            <a:xfrm>
              <a:off x="1104" y="3648"/>
              <a:ext cx="0" cy="192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957" name="Line 13"/>
            <p:cNvSpPr>
              <a:spLocks noChangeShapeType="1"/>
            </p:cNvSpPr>
            <p:nvPr/>
          </p:nvSpPr>
          <p:spPr bwMode="auto">
            <a:xfrm>
              <a:off x="1104" y="3024"/>
              <a:ext cx="0" cy="144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958" name="Line 14"/>
            <p:cNvSpPr>
              <a:spLocks noChangeShapeType="1"/>
            </p:cNvSpPr>
            <p:nvPr/>
          </p:nvSpPr>
          <p:spPr bwMode="auto">
            <a:xfrm flipH="1">
              <a:off x="1632" y="2400"/>
              <a:ext cx="384" cy="144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959" name="Line 15"/>
            <p:cNvSpPr>
              <a:spLocks noChangeShapeType="1"/>
            </p:cNvSpPr>
            <p:nvPr/>
          </p:nvSpPr>
          <p:spPr bwMode="auto">
            <a:xfrm flipH="1">
              <a:off x="1248" y="2400"/>
              <a:ext cx="288" cy="144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960" name="Line 16"/>
            <p:cNvSpPr>
              <a:spLocks noChangeShapeType="1"/>
            </p:cNvSpPr>
            <p:nvPr/>
          </p:nvSpPr>
          <p:spPr bwMode="auto">
            <a:xfrm flipH="1">
              <a:off x="2112" y="2400"/>
              <a:ext cx="288" cy="144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961" name="Line 17"/>
            <p:cNvSpPr>
              <a:spLocks noChangeShapeType="1"/>
            </p:cNvSpPr>
            <p:nvPr/>
          </p:nvSpPr>
          <p:spPr bwMode="auto">
            <a:xfrm flipH="1">
              <a:off x="1968" y="1776"/>
              <a:ext cx="288" cy="144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962" name="Line 18"/>
            <p:cNvSpPr>
              <a:spLocks noChangeShapeType="1"/>
            </p:cNvSpPr>
            <p:nvPr/>
          </p:nvSpPr>
          <p:spPr bwMode="auto">
            <a:xfrm flipH="1">
              <a:off x="2208" y="1728"/>
              <a:ext cx="336" cy="192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963" name="Line 19"/>
            <p:cNvSpPr>
              <a:spLocks noChangeShapeType="1"/>
            </p:cNvSpPr>
            <p:nvPr/>
          </p:nvSpPr>
          <p:spPr bwMode="auto">
            <a:xfrm flipH="1">
              <a:off x="2496" y="1632"/>
              <a:ext cx="336" cy="288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338964" name="AutoShape 20"/>
            <p:cNvCxnSpPr>
              <a:cxnSpLocks noChangeShapeType="1"/>
              <a:stCxn id="338952" idx="2"/>
              <a:endCxn id="338950" idx="0"/>
            </p:cNvCxnSpPr>
            <p:nvPr/>
          </p:nvCxnSpPr>
          <p:spPr bwMode="auto">
            <a:xfrm rot="16200000" flipH="1">
              <a:off x="636" y="2016"/>
              <a:ext cx="696" cy="336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33CC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338966" name="Group 22"/>
          <p:cNvGrpSpPr>
            <a:grpSpLocks/>
          </p:cNvGrpSpPr>
          <p:nvPr/>
        </p:nvGrpSpPr>
        <p:grpSpPr bwMode="auto">
          <a:xfrm>
            <a:off x="4800600" y="2133600"/>
            <a:ext cx="4495800" cy="4724400"/>
            <a:chOff x="96" y="1344"/>
            <a:chExt cx="2928" cy="2976"/>
          </a:xfrm>
        </p:grpSpPr>
        <p:sp>
          <p:nvSpPr>
            <p:cNvPr id="338967" name="AutoShape 23"/>
            <p:cNvSpPr>
              <a:spLocks noChangeArrowheads="1"/>
            </p:cNvSpPr>
            <p:nvPr/>
          </p:nvSpPr>
          <p:spPr bwMode="auto">
            <a:xfrm>
              <a:off x="624" y="3792"/>
              <a:ext cx="1008" cy="528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Knoten B</a:t>
              </a:r>
            </a:p>
          </p:txBody>
        </p:sp>
        <p:sp>
          <p:nvSpPr>
            <p:cNvPr id="338968" name="Rectangle 24"/>
            <p:cNvSpPr>
              <a:spLocks noChangeArrowheads="1"/>
            </p:cNvSpPr>
            <p:nvPr/>
          </p:nvSpPr>
          <p:spPr bwMode="auto">
            <a:xfrm>
              <a:off x="192" y="3168"/>
              <a:ext cx="1920" cy="4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Lokales internes</a:t>
              </a:r>
            </a:p>
            <a:p>
              <a:r>
                <a:rPr lang="de-DE"/>
                <a:t>Schema</a:t>
              </a:r>
            </a:p>
          </p:txBody>
        </p:sp>
        <p:sp>
          <p:nvSpPr>
            <p:cNvPr id="338969" name="Rectangle 25"/>
            <p:cNvSpPr>
              <a:spLocks noChangeArrowheads="1"/>
            </p:cNvSpPr>
            <p:nvPr/>
          </p:nvSpPr>
          <p:spPr bwMode="auto">
            <a:xfrm>
              <a:off x="192" y="2544"/>
              <a:ext cx="1920" cy="4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Lokales konzeptuelles</a:t>
              </a:r>
            </a:p>
            <a:p>
              <a:r>
                <a:rPr lang="de-DE"/>
                <a:t>Schema</a:t>
              </a:r>
            </a:p>
          </p:txBody>
        </p:sp>
        <p:sp>
          <p:nvSpPr>
            <p:cNvPr id="338970" name="Rectangle 26"/>
            <p:cNvSpPr>
              <a:spLocks noChangeArrowheads="1"/>
            </p:cNvSpPr>
            <p:nvPr/>
          </p:nvSpPr>
          <p:spPr bwMode="auto">
            <a:xfrm>
              <a:off x="1296" y="1920"/>
              <a:ext cx="1440" cy="4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Lokale externe</a:t>
              </a:r>
            </a:p>
            <a:p>
              <a:r>
                <a:rPr lang="de-DE"/>
                <a:t>Schemata</a:t>
              </a:r>
            </a:p>
          </p:txBody>
        </p:sp>
        <p:sp>
          <p:nvSpPr>
            <p:cNvPr id="338971" name="Rectangle 27"/>
            <p:cNvSpPr>
              <a:spLocks noChangeArrowheads="1"/>
            </p:cNvSpPr>
            <p:nvPr/>
          </p:nvSpPr>
          <p:spPr bwMode="auto">
            <a:xfrm>
              <a:off x="96" y="1344"/>
              <a:ext cx="1440" cy="480"/>
            </a:xfrm>
            <a:prstGeom prst="rect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Lokales Repräsen-</a:t>
              </a:r>
            </a:p>
            <a:p>
              <a:r>
                <a:rPr lang="de-DE"/>
                <a:t>tations-Schema</a:t>
              </a:r>
            </a:p>
          </p:txBody>
        </p:sp>
        <p:sp>
          <p:nvSpPr>
            <p:cNvPr id="338972" name="Oval 28"/>
            <p:cNvSpPr>
              <a:spLocks noChangeArrowheads="1"/>
            </p:cNvSpPr>
            <p:nvPr/>
          </p:nvSpPr>
          <p:spPr bwMode="auto">
            <a:xfrm>
              <a:off x="1872" y="1440"/>
              <a:ext cx="720" cy="33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Anw.</a:t>
              </a:r>
            </a:p>
          </p:txBody>
        </p:sp>
        <p:sp>
          <p:nvSpPr>
            <p:cNvPr id="338973" name="Oval 29"/>
            <p:cNvSpPr>
              <a:spLocks noChangeArrowheads="1"/>
            </p:cNvSpPr>
            <p:nvPr/>
          </p:nvSpPr>
          <p:spPr bwMode="auto">
            <a:xfrm>
              <a:off x="2112" y="1392"/>
              <a:ext cx="720" cy="33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Anw.</a:t>
              </a:r>
            </a:p>
          </p:txBody>
        </p:sp>
        <p:sp>
          <p:nvSpPr>
            <p:cNvPr id="338974" name="Oval 30"/>
            <p:cNvSpPr>
              <a:spLocks noChangeArrowheads="1"/>
            </p:cNvSpPr>
            <p:nvPr/>
          </p:nvSpPr>
          <p:spPr bwMode="auto">
            <a:xfrm>
              <a:off x="2304" y="1344"/>
              <a:ext cx="720" cy="33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Anw.</a:t>
              </a:r>
            </a:p>
          </p:txBody>
        </p:sp>
        <p:sp>
          <p:nvSpPr>
            <p:cNvPr id="338975" name="Line 31"/>
            <p:cNvSpPr>
              <a:spLocks noChangeShapeType="1"/>
            </p:cNvSpPr>
            <p:nvPr/>
          </p:nvSpPr>
          <p:spPr bwMode="auto">
            <a:xfrm>
              <a:off x="1104" y="3648"/>
              <a:ext cx="0" cy="192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976" name="Line 32"/>
            <p:cNvSpPr>
              <a:spLocks noChangeShapeType="1"/>
            </p:cNvSpPr>
            <p:nvPr/>
          </p:nvSpPr>
          <p:spPr bwMode="auto">
            <a:xfrm>
              <a:off x="1104" y="3024"/>
              <a:ext cx="0" cy="144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977" name="Line 33"/>
            <p:cNvSpPr>
              <a:spLocks noChangeShapeType="1"/>
            </p:cNvSpPr>
            <p:nvPr/>
          </p:nvSpPr>
          <p:spPr bwMode="auto">
            <a:xfrm flipH="1">
              <a:off x="1632" y="2400"/>
              <a:ext cx="384" cy="144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978" name="Line 34"/>
            <p:cNvSpPr>
              <a:spLocks noChangeShapeType="1"/>
            </p:cNvSpPr>
            <p:nvPr/>
          </p:nvSpPr>
          <p:spPr bwMode="auto">
            <a:xfrm flipH="1">
              <a:off x="1248" y="2400"/>
              <a:ext cx="288" cy="144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979" name="Line 35"/>
            <p:cNvSpPr>
              <a:spLocks noChangeShapeType="1"/>
            </p:cNvSpPr>
            <p:nvPr/>
          </p:nvSpPr>
          <p:spPr bwMode="auto">
            <a:xfrm flipH="1">
              <a:off x="2112" y="2400"/>
              <a:ext cx="288" cy="144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980" name="Line 36"/>
            <p:cNvSpPr>
              <a:spLocks noChangeShapeType="1"/>
            </p:cNvSpPr>
            <p:nvPr/>
          </p:nvSpPr>
          <p:spPr bwMode="auto">
            <a:xfrm flipH="1">
              <a:off x="1968" y="1776"/>
              <a:ext cx="288" cy="144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981" name="Line 37"/>
            <p:cNvSpPr>
              <a:spLocks noChangeShapeType="1"/>
            </p:cNvSpPr>
            <p:nvPr/>
          </p:nvSpPr>
          <p:spPr bwMode="auto">
            <a:xfrm flipH="1">
              <a:off x="2208" y="1728"/>
              <a:ext cx="336" cy="192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982" name="Line 38"/>
            <p:cNvSpPr>
              <a:spLocks noChangeShapeType="1"/>
            </p:cNvSpPr>
            <p:nvPr/>
          </p:nvSpPr>
          <p:spPr bwMode="auto">
            <a:xfrm flipH="1">
              <a:off x="2496" y="1632"/>
              <a:ext cx="336" cy="288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338983" name="AutoShape 39"/>
            <p:cNvCxnSpPr>
              <a:cxnSpLocks noChangeShapeType="1"/>
              <a:stCxn id="338971" idx="2"/>
              <a:endCxn id="338969" idx="0"/>
            </p:cNvCxnSpPr>
            <p:nvPr/>
          </p:nvCxnSpPr>
          <p:spPr bwMode="auto">
            <a:xfrm rot="16200000" flipH="1">
              <a:off x="636" y="2016"/>
              <a:ext cx="696" cy="336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33CC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338984" name="Rectangle 40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Globales Schema</a:t>
            </a:r>
          </a:p>
        </p:txBody>
      </p:sp>
      <p:cxnSp>
        <p:nvCxnSpPr>
          <p:cNvPr id="338985" name="AutoShape 41"/>
          <p:cNvCxnSpPr>
            <a:cxnSpLocks noChangeShapeType="1"/>
            <a:stCxn id="338952" idx="0"/>
            <a:endCxn id="338984" idx="2"/>
          </p:cNvCxnSpPr>
          <p:nvPr/>
        </p:nvCxnSpPr>
        <p:spPr bwMode="auto">
          <a:xfrm rot="16200000">
            <a:off x="2695575" y="238125"/>
            <a:ext cx="323850" cy="3429000"/>
          </a:xfrm>
          <a:prstGeom prst="curvedConnector3">
            <a:avLst>
              <a:gd name="adj1" fmla="val 52940"/>
            </a:avLst>
          </a:prstGeom>
          <a:noFill/>
          <a:ln w="76200">
            <a:solidFill>
              <a:srgbClr val="FF33CC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8986" name="AutoShape 42"/>
          <p:cNvCxnSpPr>
            <a:cxnSpLocks noChangeShapeType="1"/>
            <a:stCxn id="338971" idx="0"/>
            <a:endCxn id="338984" idx="2"/>
          </p:cNvCxnSpPr>
          <p:nvPr/>
        </p:nvCxnSpPr>
        <p:spPr bwMode="auto">
          <a:xfrm rot="5400000" flipH="1">
            <a:off x="5077619" y="1285081"/>
            <a:ext cx="323850" cy="1335088"/>
          </a:xfrm>
          <a:prstGeom prst="curvedConnector3">
            <a:avLst>
              <a:gd name="adj1" fmla="val 52940"/>
            </a:avLst>
          </a:prstGeom>
          <a:noFill/>
          <a:ln w="76200">
            <a:solidFill>
              <a:srgbClr val="FF33CC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38987" name="Rectangle 43"/>
          <p:cNvSpPr>
            <a:spLocks noChangeArrowheads="1"/>
          </p:cNvSpPr>
          <p:nvPr/>
        </p:nvSpPr>
        <p:spPr bwMode="auto">
          <a:xfrm>
            <a:off x="0" y="457200"/>
            <a:ext cx="9144000" cy="304800"/>
          </a:xfrm>
          <a:prstGeom prst="rect">
            <a:avLst/>
          </a:prstGeom>
          <a:solidFill>
            <a:srgbClr val="33CC33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Globale externe Schemata</a:t>
            </a:r>
          </a:p>
        </p:txBody>
      </p:sp>
      <p:sp>
        <p:nvSpPr>
          <p:cNvPr id="338988" name="Line 44"/>
          <p:cNvSpPr>
            <a:spLocks noChangeShapeType="1"/>
          </p:cNvSpPr>
          <p:nvPr/>
        </p:nvSpPr>
        <p:spPr bwMode="auto">
          <a:xfrm>
            <a:off x="914400" y="762000"/>
            <a:ext cx="0" cy="5334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arrow" w="med" len="sm"/>
            <a:tailEnd type="arrow" w="med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9003" name="Line 59"/>
          <p:cNvSpPr>
            <a:spLocks noChangeShapeType="1"/>
          </p:cNvSpPr>
          <p:nvPr/>
        </p:nvSpPr>
        <p:spPr bwMode="auto">
          <a:xfrm>
            <a:off x="1524000" y="762000"/>
            <a:ext cx="0" cy="5334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arrow" w="med" len="sm"/>
            <a:tailEnd type="arrow" w="med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9004" name="Line 60"/>
          <p:cNvSpPr>
            <a:spLocks noChangeShapeType="1"/>
          </p:cNvSpPr>
          <p:nvPr/>
        </p:nvSpPr>
        <p:spPr bwMode="auto">
          <a:xfrm>
            <a:off x="2133600" y="762000"/>
            <a:ext cx="0" cy="5334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arrow" w="med" len="sm"/>
            <a:tailEnd type="arrow" w="med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9005" name="Line 61"/>
          <p:cNvSpPr>
            <a:spLocks noChangeShapeType="1"/>
          </p:cNvSpPr>
          <p:nvPr/>
        </p:nvSpPr>
        <p:spPr bwMode="auto">
          <a:xfrm>
            <a:off x="2743200" y="762000"/>
            <a:ext cx="0" cy="5334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arrow" w="med" len="sm"/>
            <a:tailEnd type="arrow" w="med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9006" name="Line 62"/>
          <p:cNvSpPr>
            <a:spLocks noChangeShapeType="1"/>
          </p:cNvSpPr>
          <p:nvPr/>
        </p:nvSpPr>
        <p:spPr bwMode="auto">
          <a:xfrm>
            <a:off x="3352800" y="762000"/>
            <a:ext cx="0" cy="5334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arrow" w="med" len="sm"/>
            <a:tailEnd type="arrow" w="med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9007" name="Line 63"/>
          <p:cNvSpPr>
            <a:spLocks noChangeShapeType="1"/>
          </p:cNvSpPr>
          <p:nvPr/>
        </p:nvSpPr>
        <p:spPr bwMode="auto">
          <a:xfrm>
            <a:off x="3962400" y="762000"/>
            <a:ext cx="0" cy="5334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arrow" w="med" len="sm"/>
            <a:tailEnd type="arrow" w="med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9008" name="Line 64"/>
          <p:cNvSpPr>
            <a:spLocks noChangeShapeType="1"/>
          </p:cNvSpPr>
          <p:nvPr/>
        </p:nvSpPr>
        <p:spPr bwMode="auto">
          <a:xfrm>
            <a:off x="4572000" y="762000"/>
            <a:ext cx="0" cy="5334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arrow" w="med" len="sm"/>
            <a:tailEnd type="arrow" w="med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9009" name="Line 65"/>
          <p:cNvSpPr>
            <a:spLocks noChangeShapeType="1"/>
          </p:cNvSpPr>
          <p:nvPr/>
        </p:nvSpPr>
        <p:spPr bwMode="auto">
          <a:xfrm>
            <a:off x="5181600" y="762000"/>
            <a:ext cx="0" cy="5334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arrow" w="med" len="sm"/>
            <a:tailEnd type="arrow" w="med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9010" name="Line 66"/>
          <p:cNvSpPr>
            <a:spLocks noChangeShapeType="1"/>
          </p:cNvSpPr>
          <p:nvPr/>
        </p:nvSpPr>
        <p:spPr bwMode="auto">
          <a:xfrm>
            <a:off x="5791200" y="762000"/>
            <a:ext cx="0" cy="5334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arrow" w="med" len="sm"/>
            <a:tailEnd type="arrow" w="med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9011" name="Line 67"/>
          <p:cNvSpPr>
            <a:spLocks noChangeShapeType="1"/>
          </p:cNvSpPr>
          <p:nvPr/>
        </p:nvSpPr>
        <p:spPr bwMode="auto">
          <a:xfrm>
            <a:off x="6400800" y="762000"/>
            <a:ext cx="0" cy="5334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arrow" w="med" len="sm"/>
            <a:tailEnd type="arrow" w="med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9012" name="Line 68"/>
          <p:cNvSpPr>
            <a:spLocks noChangeShapeType="1"/>
          </p:cNvSpPr>
          <p:nvPr/>
        </p:nvSpPr>
        <p:spPr bwMode="auto">
          <a:xfrm>
            <a:off x="7010400" y="762000"/>
            <a:ext cx="0" cy="5334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arrow" w="med" len="sm"/>
            <a:tailEnd type="arrow" w="med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9013" name="Line 69"/>
          <p:cNvSpPr>
            <a:spLocks noChangeShapeType="1"/>
          </p:cNvSpPr>
          <p:nvPr/>
        </p:nvSpPr>
        <p:spPr bwMode="auto">
          <a:xfrm>
            <a:off x="7620000" y="762000"/>
            <a:ext cx="0" cy="5334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arrow" w="med" len="sm"/>
            <a:tailEnd type="arrow" w="med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9014" name="Line 70"/>
          <p:cNvSpPr>
            <a:spLocks noChangeShapeType="1"/>
          </p:cNvSpPr>
          <p:nvPr/>
        </p:nvSpPr>
        <p:spPr bwMode="auto">
          <a:xfrm>
            <a:off x="8229600" y="762000"/>
            <a:ext cx="0" cy="5334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arrow" w="med" len="sm"/>
            <a:tailEnd type="arrow" w="med" len="sm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4934-A3CC-4653-926A-03193B1C4126}" type="slidenum">
              <a:rPr lang="en-US"/>
              <a:pPr/>
              <a:t>93</a:t>
            </a:fld>
            <a:endParaRPr lang="en-US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Schema-Integration</a:t>
            </a:r>
            <a:br>
              <a:rPr lang="de-DE"/>
            </a:br>
            <a:r>
              <a:rPr lang="de-DE" sz="2400"/>
              <a:t>(analog zur Konsolidierungsphase im DB-Entwurf)</a:t>
            </a:r>
            <a:endParaRPr lang="de-DE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171950"/>
          </a:xfrm>
        </p:spPr>
        <p:txBody>
          <a:bodyPr/>
          <a:lstStyle/>
          <a:p>
            <a:r>
              <a:rPr lang="de-DE" sz="2800"/>
              <a:t>Prä-Integrationsphase</a:t>
            </a:r>
          </a:p>
          <a:p>
            <a:pPr lvl="1"/>
            <a:r>
              <a:rPr lang="de-DE" sz="2400"/>
              <a:t>Vorgehensweise festlegen</a:t>
            </a:r>
          </a:p>
          <a:p>
            <a:pPr lvl="1"/>
            <a:r>
              <a:rPr lang="de-DE" sz="2400"/>
              <a:t>Information „sichten“</a:t>
            </a:r>
          </a:p>
          <a:p>
            <a:r>
              <a:rPr lang="de-DE" sz="2800"/>
              <a:t>Vergleichsphase</a:t>
            </a:r>
          </a:p>
          <a:p>
            <a:pPr lvl="1"/>
            <a:r>
              <a:rPr lang="de-DE" sz="2400"/>
              <a:t>Namens-/Struktur- und Typ-Konflikte ermitteln</a:t>
            </a:r>
          </a:p>
          <a:p>
            <a:r>
              <a:rPr lang="de-DE" sz="2800"/>
              <a:t>Vereinheitlichungsphase</a:t>
            </a:r>
          </a:p>
          <a:p>
            <a:pPr lvl="1"/>
            <a:r>
              <a:rPr lang="de-DE" sz="2400"/>
              <a:t>Festlegung des Zielschemas</a:t>
            </a:r>
          </a:p>
          <a:p>
            <a:r>
              <a:rPr lang="de-DE" sz="2800"/>
              <a:t>Restrukturierungs- und Zusammenfassungsphase</a:t>
            </a:r>
          </a:p>
          <a:p>
            <a:pPr lvl="1"/>
            <a:r>
              <a:rPr lang="de-DE" sz="2400"/>
              <a:t>lokale Repräsentationsschemata festlegen</a:t>
            </a:r>
          </a:p>
          <a:p>
            <a:pPr lvl="1"/>
            <a:r>
              <a:rPr lang="de-DE" sz="2400"/>
              <a:t>Abbildungen/transformationen realisieren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867B-2FC8-4FC4-8DB2-A0BA73961234}" type="slidenum">
              <a:rPr lang="en-US"/>
              <a:pPr/>
              <a:t>94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de-DE"/>
              <a:t>Vorgehensweise bei Integration</a:t>
            </a:r>
            <a:br>
              <a:rPr lang="de-DE"/>
            </a:br>
            <a:r>
              <a:rPr lang="de-DE"/>
              <a:t>           binär    vs.     N-stellig</a:t>
            </a:r>
          </a:p>
        </p:txBody>
      </p:sp>
      <p:grpSp>
        <p:nvGrpSpPr>
          <p:cNvPr id="341009" name="Group 17"/>
          <p:cNvGrpSpPr>
            <a:grpSpLocks/>
          </p:cNvGrpSpPr>
          <p:nvPr/>
        </p:nvGrpSpPr>
        <p:grpSpPr bwMode="auto">
          <a:xfrm>
            <a:off x="0" y="2362200"/>
            <a:ext cx="4191000" cy="3886200"/>
            <a:chOff x="480" y="1584"/>
            <a:chExt cx="2640" cy="2448"/>
          </a:xfrm>
        </p:grpSpPr>
        <p:sp>
          <p:nvSpPr>
            <p:cNvPr id="340995" name="Oval 3"/>
            <p:cNvSpPr>
              <a:spLocks noChangeArrowheads="1"/>
            </p:cNvSpPr>
            <p:nvPr/>
          </p:nvSpPr>
          <p:spPr bwMode="auto">
            <a:xfrm>
              <a:off x="480" y="3600"/>
              <a:ext cx="480" cy="432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S1</a:t>
              </a:r>
            </a:p>
          </p:txBody>
        </p:sp>
        <p:sp>
          <p:nvSpPr>
            <p:cNvPr id="340997" name="Oval 5"/>
            <p:cNvSpPr>
              <a:spLocks noChangeArrowheads="1"/>
            </p:cNvSpPr>
            <p:nvPr/>
          </p:nvSpPr>
          <p:spPr bwMode="auto">
            <a:xfrm>
              <a:off x="1200" y="3600"/>
              <a:ext cx="480" cy="432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S2</a:t>
              </a:r>
            </a:p>
          </p:txBody>
        </p:sp>
        <p:sp>
          <p:nvSpPr>
            <p:cNvPr id="340998" name="Oval 6"/>
            <p:cNvSpPr>
              <a:spLocks noChangeArrowheads="1"/>
            </p:cNvSpPr>
            <p:nvPr/>
          </p:nvSpPr>
          <p:spPr bwMode="auto">
            <a:xfrm>
              <a:off x="1920" y="3600"/>
              <a:ext cx="480" cy="432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S3</a:t>
              </a:r>
            </a:p>
          </p:txBody>
        </p:sp>
        <p:sp>
          <p:nvSpPr>
            <p:cNvPr id="340999" name="Oval 7"/>
            <p:cNvSpPr>
              <a:spLocks noChangeArrowheads="1"/>
            </p:cNvSpPr>
            <p:nvPr/>
          </p:nvSpPr>
          <p:spPr bwMode="auto">
            <a:xfrm>
              <a:off x="2640" y="3600"/>
              <a:ext cx="480" cy="432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S4</a:t>
              </a:r>
            </a:p>
          </p:txBody>
        </p:sp>
        <p:sp>
          <p:nvSpPr>
            <p:cNvPr id="341000" name="Oval 8"/>
            <p:cNvSpPr>
              <a:spLocks noChangeArrowheads="1"/>
            </p:cNvSpPr>
            <p:nvPr/>
          </p:nvSpPr>
          <p:spPr bwMode="auto">
            <a:xfrm>
              <a:off x="816" y="2832"/>
              <a:ext cx="480" cy="432"/>
            </a:xfrm>
            <a:prstGeom prst="ellipse">
              <a:avLst/>
            </a:prstGeom>
            <a:solidFill>
              <a:srgbClr val="33CC33"/>
            </a:solidFill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1001" name="Oval 9"/>
            <p:cNvSpPr>
              <a:spLocks noChangeArrowheads="1"/>
            </p:cNvSpPr>
            <p:nvPr/>
          </p:nvSpPr>
          <p:spPr bwMode="auto">
            <a:xfrm>
              <a:off x="1536" y="2208"/>
              <a:ext cx="480" cy="432"/>
            </a:xfrm>
            <a:prstGeom prst="ellipse">
              <a:avLst/>
            </a:prstGeom>
            <a:solidFill>
              <a:srgbClr val="33CC33"/>
            </a:solidFill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1002" name="Oval 10"/>
            <p:cNvSpPr>
              <a:spLocks noChangeArrowheads="1"/>
            </p:cNvSpPr>
            <p:nvPr/>
          </p:nvSpPr>
          <p:spPr bwMode="auto">
            <a:xfrm>
              <a:off x="2256" y="1584"/>
              <a:ext cx="480" cy="432"/>
            </a:xfrm>
            <a:prstGeom prst="ellipse">
              <a:avLst/>
            </a:prstGeom>
            <a:solidFill>
              <a:srgbClr val="33CC33"/>
            </a:solidFill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341003" name="AutoShape 11"/>
            <p:cNvCxnSpPr>
              <a:cxnSpLocks noChangeShapeType="1"/>
              <a:stCxn id="340995" idx="0"/>
              <a:endCxn id="341000" idx="4"/>
            </p:cNvCxnSpPr>
            <p:nvPr/>
          </p:nvCxnSpPr>
          <p:spPr bwMode="auto">
            <a:xfrm rot="16200000">
              <a:off x="744" y="3264"/>
              <a:ext cx="288" cy="336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1004" name="AutoShape 12"/>
            <p:cNvCxnSpPr>
              <a:cxnSpLocks noChangeShapeType="1"/>
              <a:stCxn id="340997" idx="0"/>
              <a:endCxn id="341000" idx="4"/>
            </p:cNvCxnSpPr>
            <p:nvPr/>
          </p:nvCxnSpPr>
          <p:spPr bwMode="auto">
            <a:xfrm rot="5400000" flipH="1">
              <a:off x="1104" y="3240"/>
              <a:ext cx="288" cy="384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1005" name="AutoShape 13"/>
            <p:cNvCxnSpPr>
              <a:cxnSpLocks noChangeShapeType="1"/>
              <a:stCxn id="341000" idx="0"/>
              <a:endCxn id="341001" idx="3"/>
            </p:cNvCxnSpPr>
            <p:nvPr/>
          </p:nvCxnSpPr>
          <p:spPr bwMode="auto">
            <a:xfrm rot="16200000">
              <a:off x="1227" y="2430"/>
              <a:ext cx="207" cy="550"/>
            </a:xfrm>
            <a:prstGeom prst="curvedConnector3">
              <a:avLst>
                <a:gd name="adj1" fmla="val 34782"/>
              </a:avLst>
            </a:prstGeom>
            <a:noFill/>
            <a:ln w="7620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1006" name="AutoShape 14"/>
            <p:cNvCxnSpPr>
              <a:cxnSpLocks noChangeShapeType="1"/>
              <a:stCxn id="340998" idx="0"/>
              <a:endCxn id="341001" idx="4"/>
            </p:cNvCxnSpPr>
            <p:nvPr/>
          </p:nvCxnSpPr>
          <p:spPr bwMode="auto">
            <a:xfrm rot="5400000" flipH="1">
              <a:off x="1512" y="2928"/>
              <a:ext cx="912" cy="384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1007" name="AutoShape 15"/>
            <p:cNvCxnSpPr>
              <a:cxnSpLocks noChangeShapeType="1"/>
              <a:stCxn id="341001" idx="0"/>
              <a:endCxn id="341002" idx="3"/>
            </p:cNvCxnSpPr>
            <p:nvPr/>
          </p:nvCxnSpPr>
          <p:spPr bwMode="auto">
            <a:xfrm rot="16200000">
              <a:off x="1947" y="1806"/>
              <a:ext cx="207" cy="550"/>
            </a:xfrm>
            <a:prstGeom prst="curvedConnector3">
              <a:avLst>
                <a:gd name="adj1" fmla="val 34782"/>
              </a:avLst>
            </a:prstGeom>
            <a:noFill/>
            <a:ln w="7620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1008" name="AutoShape 16"/>
            <p:cNvCxnSpPr>
              <a:cxnSpLocks noChangeShapeType="1"/>
              <a:stCxn id="340999" idx="0"/>
              <a:endCxn id="341002" idx="4"/>
            </p:cNvCxnSpPr>
            <p:nvPr/>
          </p:nvCxnSpPr>
          <p:spPr bwMode="auto">
            <a:xfrm rot="5400000" flipH="1">
              <a:off x="1920" y="2616"/>
              <a:ext cx="1536" cy="384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41011" name="Oval 19"/>
          <p:cNvSpPr>
            <a:spLocks noChangeArrowheads="1"/>
          </p:cNvSpPr>
          <p:nvPr/>
        </p:nvSpPr>
        <p:spPr bwMode="auto">
          <a:xfrm>
            <a:off x="4953000" y="5638800"/>
            <a:ext cx="762000" cy="68580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S1</a:t>
            </a:r>
          </a:p>
        </p:txBody>
      </p:sp>
      <p:sp>
        <p:nvSpPr>
          <p:cNvPr id="341012" name="Oval 20"/>
          <p:cNvSpPr>
            <a:spLocks noChangeArrowheads="1"/>
          </p:cNvSpPr>
          <p:nvPr/>
        </p:nvSpPr>
        <p:spPr bwMode="auto">
          <a:xfrm>
            <a:off x="6096000" y="5638800"/>
            <a:ext cx="762000" cy="68580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S2</a:t>
            </a:r>
          </a:p>
        </p:txBody>
      </p:sp>
      <p:sp>
        <p:nvSpPr>
          <p:cNvPr id="341013" name="Oval 21"/>
          <p:cNvSpPr>
            <a:spLocks noChangeArrowheads="1"/>
          </p:cNvSpPr>
          <p:nvPr/>
        </p:nvSpPr>
        <p:spPr bwMode="auto">
          <a:xfrm>
            <a:off x="7239000" y="5638800"/>
            <a:ext cx="762000" cy="68580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S3</a:t>
            </a:r>
          </a:p>
        </p:txBody>
      </p:sp>
      <p:sp>
        <p:nvSpPr>
          <p:cNvPr id="341014" name="Oval 22"/>
          <p:cNvSpPr>
            <a:spLocks noChangeArrowheads="1"/>
          </p:cNvSpPr>
          <p:nvPr/>
        </p:nvSpPr>
        <p:spPr bwMode="auto">
          <a:xfrm>
            <a:off x="8382000" y="5638800"/>
            <a:ext cx="762000" cy="68580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S4</a:t>
            </a:r>
          </a:p>
        </p:txBody>
      </p:sp>
      <p:sp>
        <p:nvSpPr>
          <p:cNvPr id="341017" name="Oval 25"/>
          <p:cNvSpPr>
            <a:spLocks noChangeArrowheads="1"/>
          </p:cNvSpPr>
          <p:nvPr/>
        </p:nvSpPr>
        <p:spPr bwMode="auto">
          <a:xfrm>
            <a:off x="6248400" y="2362200"/>
            <a:ext cx="762000" cy="685800"/>
          </a:xfrm>
          <a:prstGeom prst="ellipse">
            <a:avLst/>
          </a:prstGeom>
          <a:solidFill>
            <a:srgbClr val="33CC33"/>
          </a:solidFill>
          <a:ln w="7620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341018" name="AutoShape 26"/>
          <p:cNvCxnSpPr>
            <a:cxnSpLocks noChangeShapeType="1"/>
            <a:stCxn id="341011" idx="0"/>
            <a:endCxn id="341017" idx="2"/>
          </p:cNvCxnSpPr>
          <p:nvPr/>
        </p:nvCxnSpPr>
        <p:spPr bwMode="auto">
          <a:xfrm rot="16200000">
            <a:off x="4324350" y="3714750"/>
            <a:ext cx="2895600" cy="876300"/>
          </a:xfrm>
          <a:prstGeom prst="curvedConnector2">
            <a:avLst/>
          </a:prstGeom>
          <a:noFill/>
          <a:ln w="76200">
            <a:solidFill>
              <a:srgbClr val="FF33CC"/>
            </a:solidFill>
            <a:round/>
            <a:headEnd/>
            <a:tailEnd type="triangle" w="med" len="med"/>
          </a:ln>
          <a:effectLst/>
        </p:spPr>
      </p:cxnSp>
      <p:cxnSp>
        <p:nvCxnSpPr>
          <p:cNvPr id="341019" name="AutoShape 27"/>
          <p:cNvCxnSpPr>
            <a:cxnSpLocks noChangeShapeType="1"/>
            <a:stCxn id="341012" idx="0"/>
            <a:endCxn id="341017" idx="3"/>
          </p:cNvCxnSpPr>
          <p:nvPr/>
        </p:nvCxnSpPr>
        <p:spPr bwMode="auto">
          <a:xfrm rot="5400000" flipH="1">
            <a:off x="5110957" y="4234656"/>
            <a:ext cx="2614612" cy="117475"/>
          </a:xfrm>
          <a:prstGeom prst="curvedConnector3">
            <a:avLst>
              <a:gd name="adj1" fmla="val 48088"/>
            </a:avLst>
          </a:prstGeom>
          <a:noFill/>
          <a:ln w="76200">
            <a:solidFill>
              <a:srgbClr val="FF33CC"/>
            </a:solidFill>
            <a:round/>
            <a:headEnd/>
            <a:tailEnd type="triangle" w="med" len="med"/>
          </a:ln>
          <a:effectLst/>
        </p:spPr>
      </p:cxnSp>
      <p:cxnSp>
        <p:nvCxnSpPr>
          <p:cNvPr id="341021" name="AutoShape 29"/>
          <p:cNvCxnSpPr>
            <a:cxnSpLocks noChangeShapeType="1"/>
            <a:stCxn id="341013" idx="0"/>
            <a:endCxn id="341017" idx="5"/>
          </p:cNvCxnSpPr>
          <p:nvPr/>
        </p:nvCxnSpPr>
        <p:spPr bwMode="auto">
          <a:xfrm rot="5400000" flipH="1">
            <a:off x="5952332" y="3933031"/>
            <a:ext cx="2614612" cy="720725"/>
          </a:xfrm>
          <a:prstGeom prst="curvedConnector3">
            <a:avLst>
              <a:gd name="adj1" fmla="val 43227"/>
            </a:avLst>
          </a:prstGeom>
          <a:noFill/>
          <a:ln w="76200">
            <a:solidFill>
              <a:srgbClr val="FF33CC"/>
            </a:solidFill>
            <a:round/>
            <a:headEnd/>
            <a:tailEnd type="triangle" w="med" len="med"/>
          </a:ln>
          <a:effectLst/>
        </p:spPr>
      </p:cxnSp>
      <p:cxnSp>
        <p:nvCxnSpPr>
          <p:cNvPr id="341023" name="AutoShape 31"/>
          <p:cNvCxnSpPr>
            <a:cxnSpLocks noChangeShapeType="1"/>
            <a:stCxn id="341014" idx="0"/>
            <a:endCxn id="341017" idx="6"/>
          </p:cNvCxnSpPr>
          <p:nvPr/>
        </p:nvCxnSpPr>
        <p:spPr bwMode="auto">
          <a:xfrm rot="5400000" flipH="1">
            <a:off x="6457950" y="3295650"/>
            <a:ext cx="2895600" cy="1714500"/>
          </a:xfrm>
          <a:prstGeom prst="curvedConnector2">
            <a:avLst/>
          </a:prstGeom>
          <a:noFill/>
          <a:ln w="76200">
            <a:solidFill>
              <a:srgbClr val="FF33CC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DB52-4B87-481C-9D3B-AA19643238A8}" type="slidenum">
              <a:rPr lang="en-US"/>
              <a:pPr/>
              <a:t>95</a:t>
            </a:fld>
            <a:endParaRPr lang="en-US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Vergleichsphase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Namens- und Typkonflikte ermitteln</a:t>
            </a:r>
          </a:p>
          <a:p>
            <a:r>
              <a:rPr lang="de-DE">
                <a:solidFill>
                  <a:srgbClr val="33CC33"/>
                </a:solidFill>
              </a:rPr>
              <a:t>Homonyme</a:t>
            </a:r>
            <a:r>
              <a:rPr lang="de-DE"/>
              <a:t> und </a:t>
            </a:r>
            <a:r>
              <a:rPr lang="de-DE">
                <a:solidFill>
                  <a:srgbClr val="FF33CC"/>
                </a:solidFill>
              </a:rPr>
              <a:t>Synonyme</a:t>
            </a:r>
            <a:endParaRPr lang="de-DE"/>
          </a:p>
          <a:p>
            <a:endParaRPr lang="de-DE"/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228600" y="3429000"/>
            <a:ext cx="17526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solidFill>
                  <a:srgbClr val="33CC33"/>
                </a:solidFill>
              </a:rPr>
              <a:t>Mutter</a:t>
            </a:r>
            <a:endParaRPr lang="de-DE"/>
          </a:p>
        </p:txBody>
      </p:sp>
      <p:sp>
        <p:nvSpPr>
          <p:cNvPr id="342022" name="Rectangle 6"/>
          <p:cNvSpPr>
            <a:spLocks noChangeArrowheads="1"/>
          </p:cNvSpPr>
          <p:nvPr/>
        </p:nvSpPr>
        <p:spPr bwMode="auto">
          <a:xfrm>
            <a:off x="228600" y="5334000"/>
            <a:ext cx="17526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Schraube</a:t>
            </a:r>
          </a:p>
        </p:txBody>
      </p:sp>
      <p:sp>
        <p:nvSpPr>
          <p:cNvPr id="342023" name="Rectangle 7"/>
          <p:cNvSpPr>
            <a:spLocks noChangeArrowheads="1"/>
          </p:cNvSpPr>
          <p:nvPr/>
        </p:nvSpPr>
        <p:spPr bwMode="auto">
          <a:xfrm>
            <a:off x="2590800" y="5334000"/>
            <a:ext cx="17526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Angestellte/r</a:t>
            </a:r>
          </a:p>
        </p:txBody>
      </p:sp>
      <p:sp>
        <p:nvSpPr>
          <p:cNvPr id="342024" name="AutoShape 8"/>
          <p:cNvSpPr>
            <a:spLocks noChangeArrowheads="1"/>
          </p:cNvSpPr>
          <p:nvPr/>
        </p:nvSpPr>
        <p:spPr bwMode="auto">
          <a:xfrm>
            <a:off x="2514600" y="3352800"/>
            <a:ext cx="1981200" cy="914400"/>
          </a:xfrm>
          <a:prstGeom prst="flowChartDecision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solidFill>
                  <a:srgbClr val="33CC33"/>
                </a:solidFill>
              </a:rPr>
              <a:t>Mutter</a:t>
            </a:r>
            <a:endParaRPr lang="de-DE"/>
          </a:p>
        </p:txBody>
      </p:sp>
      <p:sp>
        <p:nvSpPr>
          <p:cNvPr id="342025" name="Line 9"/>
          <p:cNvSpPr>
            <a:spLocks noChangeShapeType="1"/>
          </p:cNvSpPr>
          <p:nvPr/>
        </p:nvSpPr>
        <p:spPr bwMode="auto">
          <a:xfrm>
            <a:off x="2514600" y="3810000"/>
            <a:ext cx="2286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2026" name="Line 10"/>
          <p:cNvSpPr>
            <a:spLocks noChangeShapeType="1"/>
          </p:cNvSpPr>
          <p:nvPr/>
        </p:nvSpPr>
        <p:spPr bwMode="auto">
          <a:xfrm flipH="1">
            <a:off x="4114800" y="3810000"/>
            <a:ext cx="381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2027" name="AutoShape 11"/>
          <p:cNvSpPr>
            <a:spLocks noChangeArrowheads="1"/>
          </p:cNvSpPr>
          <p:nvPr/>
        </p:nvSpPr>
        <p:spPr bwMode="auto">
          <a:xfrm>
            <a:off x="152400" y="4267200"/>
            <a:ext cx="1981200" cy="914400"/>
          </a:xfrm>
          <a:prstGeom prst="flowChartDecision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Passt_auf</a:t>
            </a:r>
          </a:p>
        </p:txBody>
      </p:sp>
      <p:sp>
        <p:nvSpPr>
          <p:cNvPr id="342028" name="Line 12"/>
          <p:cNvSpPr>
            <a:spLocks noChangeShapeType="1"/>
          </p:cNvSpPr>
          <p:nvPr/>
        </p:nvSpPr>
        <p:spPr bwMode="auto">
          <a:xfrm>
            <a:off x="1143000" y="4114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2029" name="Line 13"/>
          <p:cNvSpPr>
            <a:spLocks noChangeShapeType="1"/>
          </p:cNvSpPr>
          <p:nvPr/>
        </p:nvSpPr>
        <p:spPr bwMode="auto">
          <a:xfrm>
            <a:off x="1143000" y="5181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2030" name="Rectangle 14"/>
          <p:cNvSpPr>
            <a:spLocks noChangeArrowheads="1"/>
          </p:cNvSpPr>
          <p:nvPr/>
        </p:nvSpPr>
        <p:spPr bwMode="auto">
          <a:xfrm>
            <a:off x="5181600" y="3352800"/>
            <a:ext cx="17526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solidFill>
                  <a:srgbClr val="FF33CC"/>
                </a:solidFill>
              </a:rPr>
              <a:t>Kunde</a:t>
            </a:r>
            <a:endParaRPr lang="de-DE"/>
          </a:p>
        </p:txBody>
      </p:sp>
      <p:sp>
        <p:nvSpPr>
          <p:cNvPr id="342031" name="Rectangle 15"/>
          <p:cNvSpPr>
            <a:spLocks noChangeArrowheads="1"/>
          </p:cNvSpPr>
          <p:nvPr/>
        </p:nvSpPr>
        <p:spPr bwMode="auto">
          <a:xfrm>
            <a:off x="7162800" y="3352800"/>
            <a:ext cx="17526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solidFill>
                  <a:srgbClr val="FF33CC"/>
                </a:solidFill>
              </a:rPr>
              <a:t>Klient</a:t>
            </a:r>
            <a:endParaRPr lang="de-DE"/>
          </a:p>
        </p:txBody>
      </p:sp>
      <p:sp>
        <p:nvSpPr>
          <p:cNvPr id="342032" name="AutoShape 16"/>
          <p:cNvSpPr>
            <a:spLocks noChangeArrowheads="1"/>
          </p:cNvSpPr>
          <p:nvPr/>
        </p:nvSpPr>
        <p:spPr bwMode="auto">
          <a:xfrm>
            <a:off x="5105400" y="4419600"/>
            <a:ext cx="1981200" cy="914400"/>
          </a:xfrm>
          <a:prstGeom prst="flowChartDecision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bestellt</a:t>
            </a:r>
          </a:p>
        </p:txBody>
      </p:sp>
      <p:sp>
        <p:nvSpPr>
          <p:cNvPr id="342033" name="AutoShape 17"/>
          <p:cNvSpPr>
            <a:spLocks noChangeArrowheads="1"/>
          </p:cNvSpPr>
          <p:nvPr/>
        </p:nvSpPr>
        <p:spPr bwMode="auto">
          <a:xfrm>
            <a:off x="7162800" y="4419600"/>
            <a:ext cx="1981200" cy="914400"/>
          </a:xfrm>
          <a:prstGeom prst="flowChartDecision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hat</a:t>
            </a:r>
          </a:p>
        </p:txBody>
      </p:sp>
      <p:sp>
        <p:nvSpPr>
          <p:cNvPr id="342034" name="Rectangle 18"/>
          <p:cNvSpPr>
            <a:spLocks noChangeArrowheads="1"/>
          </p:cNvSpPr>
          <p:nvPr/>
        </p:nvSpPr>
        <p:spPr bwMode="auto">
          <a:xfrm>
            <a:off x="5257800" y="5562600"/>
            <a:ext cx="17526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Produkt</a:t>
            </a:r>
          </a:p>
        </p:txBody>
      </p:sp>
      <p:sp>
        <p:nvSpPr>
          <p:cNvPr id="342035" name="Rectangle 19"/>
          <p:cNvSpPr>
            <a:spLocks noChangeArrowheads="1"/>
          </p:cNvSpPr>
          <p:nvPr/>
        </p:nvSpPr>
        <p:spPr bwMode="auto">
          <a:xfrm>
            <a:off x="7391400" y="5562600"/>
            <a:ext cx="17526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Kredit</a:t>
            </a:r>
          </a:p>
        </p:txBody>
      </p:sp>
      <p:sp>
        <p:nvSpPr>
          <p:cNvPr id="342036" name="Line 20"/>
          <p:cNvSpPr>
            <a:spLocks noChangeShapeType="1"/>
          </p:cNvSpPr>
          <p:nvPr/>
        </p:nvSpPr>
        <p:spPr bwMode="auto">
          <a:xfrm>
            <a:off x="6096000" y="4038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2037" name="Line 21"/>
          <p:cNvSpPr>
            <a:spLocks noChangeShapeType="1"/>
          </p:cNvSpPr>
          <p:nvPr/>
        </p:nvSpPr>
        <p:spPr bwMode="auto">
          <a:xfrm>
            <a:off x="6096000" y="5334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2038" name="Line 22"/>
          <p:cNvSpPr>
            <a:spLocks noChangeShapeType="1"/>
          </p:cNvSpPr>
          <p:nvPr/>
        </p:nvSpPr>
        <p:spPr bwMode="auto">
          <a:xfrm>
            <a:off x="8153400" y="4038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2039" name="Line 23"/>
          <p:cNvSpPr>
            <a:spLocks noChangeShapeType="1"/>
          </p:cNvSpPr>
          <p:nvPr/>
        </p:nvSpPr>
        <p:spPr bwMode="auto">
          <a:xfrm>
            <a:off x="8153400" y="5334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270-5B2A-495D-B404-A09D76A6BA62}" type="slidenum">
              <a:rPr lang="en-US"/>
              <a:pPr/>
              <a:t>96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Konflikte auf ...</a:t>
            </a:r>
            <a:br>
              <a:rPr lang="de-DE"/>
            </a:br>
            <a:endParaRPr lang="de-DE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8674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/>
              <a:t>Strukturebene (Typebene)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Typinkampatibilität</a:t>
            </a:r>
          </a:p>
          <a:p>
            <a:pPr lvl="2">
              <a:lnSpc>
                <a:spcPct val="90000"/>
              </a:lnSpc>
            </a:pPr>
            <a:r>
              <a:rPr lang="de-DE" sz="2000"/>
              <a:t>numerisch</a:t>
            </a:r>
          </a:p>
          <a:p>
            <a:pPr lvl="2">
              <a:lnSpc>
                <a:spcPct val="90000"/>
              </a:lnSpc>
            </a:pPr>
            <a:r>
              <a:rPr lang="de-DE" sz="2000"/>
              <a:t>alphanumerisch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Beziehungskonflikt (1:1 vs. N:M)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Schlüsselkonflikt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Verhaltenskonflikt (on delete cascade in nur einem Schema)</a:t>
            </a:r>
          </a:p>
          <a:p>
            <a:pPr>
              <a:lnSpc>
                <a:spcPct val="90000"/>
              </a:lnSpc>
            </a:pPr>
            <a:r>
              <a:rPr lang="de-DE" sz="2800"/>
              <a:t>Instanzebene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Mehrfachspeicherung mit unterschiedlichen Primärschlüsseln</a:t>
            </a:r>
          </a:p>
          <a:p>
            <a:pPr lvl="2">
              <a:lnSpc>
                <a:spcPct val="90000"/>
              </a:lnSpc>
            </a:pPr>
            <a:r>
              <a:rPr lang="de-DE" sz="2000"/>
              <a:t>Kunden und Lieferanten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Verwendung desselben Schlüsselwerts für unterschiedliche Entities</a:t>
            </a:r>
          </a:p>
          <a:p>
            <a:pPr>
              <a:lnSpc>
                <a:spcPct val="90000"/>
              </a:lnSpc>
            </a:pPr>
            <a:r>
              <a:rPr lang="de-DE" sz="2800"/>
              <a:t>funktionaler Ebene: </a:t>
            </a:r>
            <a:r>
              <a:rPr lang="de-DE" sz="2400"/>
              <a:t>unterschiedliche DB-Operatoren</a:t>
            </a:r>
            <a:endParaRPr lang="de-DE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95F4-388B-4D33-9246-C7EAA5496582}" type="slidenum">
              <a:rPr lang="en-US"/>
              <a:pPr/>
              <a:t>97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 eines Schlüssel-Konflikts</a:t>
            </a:r>
          </a:p>
        </p:txBody>
      </p:sp>
      <p:graphicFrame>
        <p:nvGraphicFramePr>
          <p:cNvPr id="344067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14288" y="1277938"/>
          <a:ext cx="4572000" cy="512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73" name="Dokument" r:id="rId5" imgW="4091400" imgH="4127040" progId="Word.Document.8">
                  <p:embed/>
                </p:oleObj>
              </mc:Choice>
              <mc:Fallback>
                <p:oleObj name="Dokument" r:id="rId5" imgW="4091400" imgH="412704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1277938"/>
                        <a:ext cx="4572000" cy="5126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4648200" y="1905000"/>
          <a:ext cx="37719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74" name="Dokument" r:id="rId8" imgW="3780000" imgH="4034160" progId="Word.Document.8">
                  <p:embed/>
                </p:oleObj>
              </mc:Choice>
              <mc:Fallback>
                <p:oleObj name="Dokument" r:id="rId8" imgW="3780000" imgH="403416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05000"/>
                        <a:ext cx="3771900" cy="402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69" name="Freeform 5"/>
          <p:cNvSpPr>
            <a:spLocks/>
          </p:cNvSpPr>
          <p:nvPr/>
        </p:nvSpPr>
        <p:spPr bwMode="auto">
          <a:xfrm>
            <a:off x="1371600" y="2578100"/>
            <a:ext cx="3911600" cy="800100"/>
          </a:xfrm>
          <a:custGeom>
            <a:avLst/>
            <a:gdLst/>
            <a:ahLst/>
            <a:cxnLst>
              <a:cxn ang="0">
                <a:pos x="0" y="488"/>
              </a:cxn>
              <a:cxn ang="0">
                <a:pos x="1008" y="8"/>
              </a:cxn>
              <a:cxn ang="0">
                <a:pos x="2256" y="440"/>
              </a:cxn>
              <a:cxn ang="0">
                <a:pos x="2256" y="392"/>
              </a:cxn>
              <a:cxn ang="0">
                <a:pos x="2304" y="440"/>
              </a:cxn>
            </a:cxnLst>
            <a:rect l="0" t="0" r="r" b="b"/>
            <a:pathLst>
              <a:path w="2464" h="504">
                <a:moveTo>
                  <a:pt x="0" y="488"/>
                </a:moveTo>
                <a:cubicBezTo>
                  <a:pt x="316" y="252"/>
                  <a:pt x="632" y="16"/>
                  <a:pt x="1008" y="8"/>
                </a:cubicBezTo>
                <a:cubicBezTo>
                  <a:pt x="1384" y="0"/>
                  <a:pt x="2048" y="376"/>
                  <a:pt x="2256" y="440"/>
                </a:cubicBezTo>
                <a:cubicBezTo>
                  <a:pt x="2464" y="504"/>
                  <a:pt x="2248" y="392"/>
                  <a:pt x="2256" y="392"/>
                </a:cubicBezTo>
                <a:cubicBezTo>
                  <a:pt x="2264" y="392"/>
                  <a:pt x="2284" y="416"/>
                  <a:pt x="2304" y="44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4070" name="Freeform 6"/>
          <p:cNvSpPr>
            <a:spLocks/>
          </p:cNvSpPr>
          <p:nvPr/>
        </p:nvSpPr>
        <p:spPr bwMode="auto">
          <a:xfrm>
            <a:off x="2590800" y="4699000"/>
            <a:ext cx="4241800" cy="1244600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864" y="784"/>
              </a:cxn>
              <a:cxn ang="0">
                <a:pos x="2400" y="112"/>
              </a:cxn>
              <a:cxn ang="0">
                <a:pos x="2496" y="112"/>
              </a:cxn>
            </a:cxnLst>
            <a:rect l="0" t="0" r="r" b="b"/>
            <a:pathLst>
              <a:path w="2672" h="784">
                <a:moveTo>
                  <a:pt x="0" y="112"/>
                </a:moveTo>
                <a:cubicBezTo>
                  <a:pt x="232" y="448"/>
                  <a:pt x="464" y="784"/>
                  <a:pt x="864" y="784"/>
                </a:cubicBezTo>
                <a:cubicBezTo>
                  <a:pt x="1264" y="784"/>
                  <a:pt x="2128" y="224"/>
                  <a:pt x="2400" y="112"/>
                </a:cubicBezTo>
                <a:cubicBezTo>
                  <a:pt x="2672" y="0"/>
                  <a:pt x="2584" y="56"/>
                  <a:pt x="2496" y="112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9" grpId="0" animBg="1"/>
      <p:bldP spid="34407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91CB-E4FA-4D56-82BD-2884A597CDCB}" type="slidenum">
              <a:rPr lang="en-US"/>
              <a:pPr/>
              <a:t>98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</p:spPr>
        <p:txBody>
          <a:bodyPr/>
          <a:lstStyle/>
          <a:p>
            <a:r>
              <a:rPr lang="de-DE"/>
              <a:t>Konfliktresolution 1:</a:t>
            </a:r>
            <a:br>
              <a:rPr lang="de-DE"/>
            </a:br>
            <a:r>
              <a:rPr lang="de-DE" sz="3200"/>
              <a:t>Globale Schlüssel-Zuordnungstabelle</a:t>
            </a:r>
            <a:endParaRPr lang="de-DE"/>
          </a:p>
        </p:txBody>
      </p:sp>
      <p:graphicFrame>
        <p:nvGraphicFramePr>
          <p:cNvPr id="345093" name="Object 5"/>
          <p:cNvGraphicFramePr>
            <a:graphicFrameLocks noGrp="1" noChangeAspect="1"/>
          </p:cNvGraphicFramePr>
          <p:nvPr>
            <p:ph type="tbl" idx="1"/>
          </p:nvPr>
        </p:nvGraphicFramePr>
        <p:xfrm>
          <a:off x="457200" y="1892300"/>
          <a:ext cx="8432800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097" name="Dokument" r:id="rId5" imgW="8440920" imgH="4093200" progId="Word.Document.8">
                  <p:embed/>
                </p:oleObj>
              </mc:Choice>
              <mc:Fallback>
                <p:oleObj name="Dokument" r:id="rId5" imgW="8440920" imgH="4093200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92300"/>
                        <a:ext cx="8432800" cy="408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C74C-3A2D-4F25-887A-EBD5572E3CFF}" type="slidenum">
              <a:rPr lang="en-US"/>
              <a:pPr/>
              <a:t>99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</p:spPr>
        <p:txBody>
          <a:bodyPr/>
          <a:lstStyle/>
          <a:p>
            <a:r>
              <a:rPr lang="de-DE"/>
              <a:t>Konfliktresolution 2:</a:t>
            </a:r>
            <a:br>
              <a:rPr lang="de-DE"/>
            </a:br>
            <a:r>
              <a:rPr lang="de-DE" sz="3200"/>
              <a:t>Globale Schlüssel-Zuordnungstabelle</a:t>
            </a:r>
            <a:endParaRPr lang="de-DE"/>
          </a:p>
        </p:txBody>
      </p:sp>
      <p:graphicFrame>
        <p:nvGraphicFramePr>
          <p:cNvPr id="347140" name="Object 4"/>
          <p:cNvGraphicFramePr>
            <a:graphicFrameLocks noGrp="1" noChangeAspect="1"/>
          </p:cNvGraphicFramePr>
          <p:nvPr>
            <p:ph type="tbl" idx="1"/>
          </p:nvPr>
        </p:nvGraphicFramePr>
        <p:xfrm>
          <a:off x="457200" y="1524000"/>
          <a:ext cx="818038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44" name="Dokument" r:id="rId5" imgW="8416440" imgH="6023160" progId="Word.Document.8">
                  <p:embed/>
                </p:oleObj>
              </mc:Choice>
              <mc:Fallback>
                <p:oleObj name="Dokument" r:id="rId5" imgW="8416440" imgH="602316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8180388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Modernes Portrait">
  <a:themeElements>
    <a:clrScheme name="1_Modernes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Modernes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Modernes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rnes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rnes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rnes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rnes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rnes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rnes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VDBMS-Design</Template>
  <TotalTime>0</TotalTime>
  <Words>5129</Words>
  <Application>Microsoft Macintosh PowerPoint</Application>
  <PresentationFormat>Bildschirmpräsentation (4:3)</PresentationFormat>
  <Paragraphs>1421</Paragraphs>
  <Slides>125</Slides>
  <Notes>125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125</vt:i4>
      </vt:variant>
    </vt:vector>
  </HeadingPairs>
  <TitlesOfParts>
    <vt:vector size="129" baseType="lpstr">
      <vt:lpstr>1_Modernes Portrait</vt:lpstr>
      <vt:lpstr>Dokument</vt:lpstr>
      <vt:lpstr>Formel</vt:lpstr>
      <vt:lpstr>Clip</vt:lpstr>
      <vt:lpstr>Speicherung globaler Relationen: Fragmentierung und Allokation</vt:lpstr>
      <vt:lpstr>Schema-Integration bei homogenen, eng integrierten vDBMS</vt:lpstr>
      <vt:lpstr>Klassifikation verteilter DBMS</vt:lpstr>
      <vt:lpstr>Entwurf eines verteilten Datenbanksystems</vt:lpstr>
      <vt:lpstr>Fragmentierung und Allokation</vt:lpstr>
      <vt:lpstr>PowerPoint-Präsentation</vt:lpstr>
      <vt:lpstr>Horizontale Partitionierung</vt:lpstr>
      <vt:lpstr>Horizontale Partitionierung</vt:lpstr>
      <vt:lpstr>Horizontale Partitionierung</vt:lpstr>
      <vt:lpstr>Abgeleitete Horizontale Partitionierung</vt:lpstr>
      <vt:lpstr>Abgeleitete Horizontale Partitionierung</vt:lpstr>
      <vt:lpstr>Abgeleitete Horizontale Partitionierung</vt:lpstr>
      <vt:lpstr>PowerPoint-Präsentation</vt:lpstr>
      <vt:lpstr>PowerPoint-Präsentation</vt:lpstr>
      <vt:lpstr>Algebraische Beschreibung der abgeleiteten Partitionierung</vt:lpstr>
      <vt:lpstr>Vertikale Partitionierung</vt:lpstr>
      <vt:lpstr>Verlustlosigkeit und Rekonstruktion von R</vt:lpstr>
      <vt:lpstr>Kombinierte Partitionierung: Vertikale und Horizontale Part.</vt:lpstr>
      <vt:lpstr>Kombinierte Partitionierung: Vertikale und Horizontale Part.</vt:lpstr>
      <vt:lpstr>Kombinierte Partitionierung: Horizontale und VertikalePart.</vt:lpstr>
      <vt:lpstr>Kombinierte Partitionierung: Horizontale und VertikalePart.</vt:lpstr>
      <vt:lpstr>Korrektheits-Anforderungen</vt:lpstr>
      <vt:lpstr>Beispiel-Schema</vt:lpstr>
      <vt:lpstr>Beispiel-Partitionierung</vt:lpstr>
      <vt:lpstr>Beispiel: Gemischte Partitionierung</vt:lpstr>
      <vt:lpstr>Beispiel aus dem Kemper/Eickler-Buch</vt:lpstr>
      <vt:lpstr>Beispielrelation Professoren</vt:lpstr>
      <vt:lpstr>Horizontale Fragmentierung</vt:lpstr>
      <vt:lpstr>PowerPoint-Präsentation</vt:lpstr>
      <vt:lpstr>Abgeleitete horizontale Fragmentierung</vt:lpstr>
      <vt:lpstr>PowerPoint-Präsentation</vt:lpstr>
      <vt:lpstr>PowerPoint-Präsentation</vt:lpstr>
      <vt:lpstr>PowerPoint-Präsentation</vt:lpstr>
      <vt:lpstr>Vertikale Fragmentierung</vt:lpstr>
      <vt:lpstr>Vertikale Fragmentierung</vt:lpstr>
      <vt:lpstr>Vertikale Fragmentierung (Beispiel)</vt:lpstr>
      <vt:lpstr>Kombinierte Fragmentierung</vt:lpstr>
      <vt:lpstr>Rekonstruktion nach kombinierter Fragmentierung</vt:lpstr>
      <vt:lpstr>Baumdarstellung der Fragmentierungen (Beispiel)</vt:lpstr>
      <vt:lpstr>Allokation</vt:lpstr>
      <vt:lpstr>Transparenz in verteilten Datenbanken</vt:lpstr>
      <vt:lpstr>„Monitoring“ zur Bestimmung einer guten Fragmentierungen</vt:lpstr>
      <vt:lpstr>Systematische Bestimmung horizontaler Partitionen</vt:lpstr>
      <vt:lpstr>Menge aller Minterme</vt:lpstr>
      <vt:lpstr>Partitionierung gemäß M(P)</vt:lpstr>
      <vt:lpstr>Beispiel</vt:lpstr>
      <vt:lpstr>Subsumierte Prädikate</vt:lpstr>
      <vt:lpstr>Menge der praktisch relevanten Minterme</vt:lpstr>
      <vt:lpstr>Elimination irrelevanter  Prädikate</vt:lpstr>
      <vt:lpstr>Wesentliche Verbesserung ...</vt:lpstr>
      <vt:lpstr>Beispiel eines Prädikates mit wesentlicher Verbesserung</vt:lpstr>
      <vt:lpstr>Fragwürdige Formel  acc(...) / card(...)  ???</vt:lpstr>
      <vt:lpstr>Illustration</vt:lpstr>
      <vt:lpstr>Illustration</vt:lpstr>
      <vt:lpstr>PowerPoint-Präsentation</vt:lpstr>
      <vt:lpstr>Beispiel-Rechnung</vt:lpstr>
      <vt:lpstr>Bestimmung einer guten abgeleiteten Partitionierung</vt:lpstr>
      <vt:lpstr>Bestimmung von vertikalen Partitionen</vt:lpstr>
      <vt:lpstr>PowerPoint-Präsentation</vt:lpstr>
      <vt:lpstr>Mathematisches Modell für Nicht-redundante Allokation</vt:lpstr>
      <vt:lpstr>Kostenformeln</vt:lpstr>
      <vt:lpstr>Kostenformeln für redundante Speicherung</vt:lpstr>
      <vt:lpstr>Optimierungsproblem</vt:lpstr>
      <vt:lpstr>Optimierungsproblem für redundante Speicherung</vt:lpstr>
      <vt:lpstr>Beispiel-Konfiguration</vt:lpstr>
      <vt:lpstr>Redundante Speicherung</vt:lpstr>
      <vt:lpstr>Berechnung des Optimums</vt:lpstr>
      <vt:lpstr>Diskussion</vt:lpstr>
      <vt:lpstr>Schema-Architekturen verteilter Datenbanksysteme</vt:lpstr>
      <vt:lpstr>Ziel</vt:lpstr>
      <vt:lpstr>ANSI/SPARC Drei-Schema  Architektur</vt:lpstr>
      <vt:lpstr>ANSI/SPARC Drei-Schema  Architektur -- rel. DBMS</vt:lpstr>
      <vt:lpstr>Klassifikation verteilter DBMS</vt:lpstr>
      <vt:lpstr>Homogene, prä-integrierte  DBMSs</vt:lpstr>
      <vt:lpstr>               Architektur</vt:lpstr>
      <vt:lpstr>               Architektur</vt:lpstr>
      <vt:lpstr>PowerPoint-Präsentation</vt:lpstr>
      <vt:lpstr>PowerPoint-Präsentation</vt:lpstr>
      <vt:lpstr>PowerPoint-Präsentation</vt:lpstr>
      <vt:lpstr>Globales Allokations-Schema (GAS)</vt:lpstr>
      <vt:lpstr>PowerPoint-Präsentation</vt:lpstr>
      <vt:lpstr>Klassifikation verteilter DBMS</vt:lpstr>
      <vt:lpstr>Heterogene, prä-integrierte Systeme</vt:lpstr>
      <vt:lpstr>Hybrid-Lösung: CAD-DB-Integration</vt:lpstr>
      <vt:lpstr>Hybrid-Lösung: Archivierungssystem</vt:lpstr>
      <vt:lpstr> Resumee</vt:lpstr>
      <vt:lpstr>Heutige/zukünftige Entwicklungen</vt:lpstr>
      <vt:lpstr>Klassifikation verteilter DBMS: post-integrierte Systeme</vt:lpstr>
      <vt:lpstr>Ausgangssituation: Zwei „getrennte“ Datenbanksysteme</vt:lpstr>
      <vt:lpstr>Integrationsversuch: Gemeinsames Konz. Schema</vt:lpstr>
      <vt:lpstr>Integrationsversuch: Gemeinsames Konz. Schema</vt:lpstr>
      <vt:lpstr>Lokale Repräsentationsschemata </vt:lpstr>
      <vt:lpstr>Schema-Integration (analog zur Konsolidierungsphase im DB-Entwurf)</vt:lpstr>
      <vt:lpstr>Vorgehensweise bei Integration            binär    vs.     N-stellig</vt:lpstr>
      <vt:lpstr>Vergleichsphase</vt:lpstr>
      <vt:lpstr>Konflikte auf ... </vt:lpstr>
      <vt:lpstr>Beispiel eines Schlüssel-Konflikts</vt:lpstr>
      <vt:lpstr>Konfliktresolution 1: Globale Schlüssel-Zuordnungstabelle</vt:lpstr>
      <vt:lpstr>Konfliktresolution 2: Globale Schlüssel-Zuordnungstabelle</vt:lpstr>
      <vt:lpstr>Änderungen auf post-integrierten Datenbanken</vt:lpstr>
      <vt:lpstr>Änderungen auf post-integrierten Datenbanken</vt:lpstr>
      <vt:lpstr>Änderungen auf post-integrierten Datenbanken</vt:lpstr>
      <vt:lpstr>Homogene, post-integrierte DBs</vt:lpstr>
      <vt:lpstr>Illustration der Schema-Homogenisierung</vt:lpstr>
      <vt:lpstr>Informationsintegration in Multi-DBMS</vt:lpstr>
      <vt:lpstr>Problemstellung der  Schemaintegration</vt:lpstr>
      <vt:lpstr>Wrapper und Mediator</vt:lpstr>
      <vt:lpstr>Beispiel-Systeme/Projekte</vt:lpstr>
      <vt:lpstr>Formale Grundlagen für Schemaintegration: Datalog</vt:lpstr>
      <vt:lpstr>Literatur zur formalen Schemaintegration</vt:lpstr>
      <vt:lpstr>Kurzeinführung zu  Datalog</vt:lpstr>
      <vt:lpstr>Schema-Integration in Information Manifold</vt:lpstr>
      <vt:lpstr>Schema-Integration in Information Manifold</vt:lpstr>
      <vt:lpstr>Anfrageauswertung in IM</vt:lpstr>
      <vt:lpstr>Auswertung der Beispielanfrage</vt:lpstr>
      <vt:lpstr>Mediatoren in Tsimmis </vt:lpstr>
      <vt:lpstr>Anfrageauswertung in Tsimmis </vt:lpstr>
      <vt:lpstr>Vergleich der beiden Ansätze: Integration neuer Datenquellen</vt:lpstr>
      <vt:lpstr>Anfragebearbeitung in Multi-DBMS-Systemen</vt:lpstr>
      <vt:lpstr>IDB: Towards the Scalable Integration of Queryable Internet Data Sources</vt:lpstr>
      <vt:lpstr>Wrapper „exportieren“ Attribute aus Namespaces</vt:lpstr>
      <vt:lpstr>Anfragen werden in Datalog transformiert</vt:lpstr>
      <vt:lpstr>Datenquellen und Bindungen</vt:lpstr>
      <vt:lpstr>Anfragebearbeitung</vt:lpstr>
      <vt:lpstr>Berücksichtigung der Bindungen in der Anfrageoptimierung</vt:lpstr>
    </vt:vector>
  </TitlesOfParts>
  <Company>Lehrstuhl Kemper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Entwurf verteilter Dazenbank-Schemata</dc:title>
  <dc:creator>Professor Kemper</dc:creator>
  <cp:lastModifiedBy>Alfons Kemper</cp:lastModifiedBy>
  <cp:revision>64</cp:revision>
  <dcterms:created xsi:type="dcterms:W3CDTF">2000-05-14T17:48:15Z</dcterms:created>
  <dcterms:modified xsi:type="dcterms:W3CDTF">2014-10-22T12:25:32Z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kemper@db.fmi.uni-passau.deb</vt:lpwstr>
  </property>
  <property fmtid="{D5CDD505-2E9C-101B-9397-08002B2CF9AE}" pid="8" name="HomePage">
    <vt:lpwstr>http://www.db.fmi.uni-passau.de/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C:\Eigene Dateien\kemper\VDBMS\HTML</vt:lpwstr>
  </property>
</Properties>
</file>