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1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embeddings/oleObject2.bin" ContentType="application/vnd.openxmlformats-officedocument.oleObject"/>
  <Override PartName="/ppt/notesSlides/notesSlide42.xml" ContentType="application/vnd.openxmlformats-officedocument.presentationml.notesSlide+xml"/>
  <Override PartName="/ppt/embeddings/oleObject3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embeddings/oleObject9.bin" ContentType="application/vnd.openxmlformats-officedocument.oleObject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embeddings/oleObject10.bin" ContentType="application/vnd.openxmlformats-officedocument.oleObject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embeddings/oleObject11.bin" ContentType="application/vnd.openxmlformats-officedocument.oleObject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8"/>
  </p:notesMasterIdLst>
  <p:sldIdLst>
    <p:sldId id="329" r:id="rId2"/>
    <p:sldId id="330" r:id="rId3"/>
    <p:sldId id="331" r:id="rId4"/>
    <p:sldId id="332" r:id="rId5"/>
    <p:sldId id="333" r:id="rId6"/>
    <p:sldId id="334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78" r:id="rId17"/>
    <p:sldId id="379" r:id="rId18"/>
    <p:sldId id="380" r:id="rId19"/>
    <p:sldId id="355" r:id="rId20"/>
    <p:sldId id="381" r:id="rId21"/>
    <p:sldId id="256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74" r:id="rId33"/>
    <p:sldId id="320" r:id="rId34"/>
    <p:sldId id="321" r:id="rId35"/>
    <p:sldId id="328" r:id="rId36"/>
    <p:sldId id="322" r:id="rId37"/>
    <p:sldId id="327" r:id="rId38"/>
    <p:sldId id="326" r:id="rId39"/>
    <p:sldId id="323" r:id="rId40"/>
    <p:sldId id="324" r:id="rId41"/>
    <p:sldId id="370" r:id="rId42"/>
    <p:sldId id="371" r:id="rId43"/>
    <p:sldId id="372" r:id="rId44"/>
    <p:sldId id="373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75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260" r:id="rId61"/>
    <p:sldId id="259" r:id="rId62"/>
    <p:sldId id="261" r:id="rId63"/>
    <p:sldId id="262" r:id="rId64"/>
    <p:sldId id="263" r:id="rId65"/>
    <p:sldId id="267" r:id="rId66"/>
    <p:sldId id="268" r:id="rId67"/>
    <p:sldId id="280" r:id="rId68"/>
    <p:sldId id="269" r:id="rId69"/>
    <p:sldId id="303" r:id="rId70"/>
    <p:sldId id="283" r:id="rId71"/>
    <p:sldId id="284" r:id="rId72"/>
    <p:sldId id="285" r:id="rId73"/>
    <p:sldId id="286" r:id="rId74"/>
    <p:sldId id="287" r:id="rId75"/>
    <p:sldId id="288" r:id="rId76"/>
    <p:sldId id="308" r:id="rId77"/>
    <p:sldId id="289" r:id="rId78"/>
    <p:sldId id="290" r:id="rId79"/>
    <p:sldId id="291" r:id="rId80"/>
    <p:sldId id="292" r:id="rId81"/>
    <p:sldId id="293" r:id="rId82"/>
    <p:sldId id="335" r:id="rId83"/>
    <p:sldId id="294" r:id="rId84"/>
    <p:sldId id="336" r:id="rId85"/>
    <p:sldId id="337" r:id="rId86"/>
    <p:sldId id="339" r:id="rId87"/>
    <p:sldId id="295" r:id="rId88"/>
    <p:sldId id="296" r:id="rId89"/>
    <p:sldId id="297" r:id="rId90"/>
    <p:sldId id="338" r:id="rId91"/>
    <p:sldId id="298" r:id="rId92"/>
    <p:sldId id="302" r:id="rId93"/>
    <p:sldId id="344" r:id="rId94"/>
    <p:sldId id="300" r:id="rId95"/>
    <p:sldId id="301" r:id="rId96"/>
    <p:sldId id="299" r:id="rId97"/>
    <p:sldId id="304" r:id="rId98"/>
    <p:sldId id="305" r:id="rId99"/>
    <p:sldId id="306" r:id="rId100"/>
    <p:sldId id="271" r:id="rId101"/>
    <p:sldId id="275" r:id="rId102"/>
    <p:sldId id="307" r:id="rId103"/>
    <p:sldId id="376" r:id="rId104"/>
    <p:sldId id="377" r:id="rId105"/>
    <p:sldId id="340" r:id="rId106"/>
    <p:sldId id="341" r:id="rId107"/>
    <p:sldId id="309" r:id="rId108"/>
    <p:sldId id="325" r:id="rId109"/>
    <p:sldId id="272" r:id="rId110"/>
    <p:sldId id="273" r:id="rId111"/>
    <p:sldId id="274" r:id="rId112"/>
    <p:sldId id="345" r:id="rId113"/>
    <p:sldId id="342" r:id="rId114"/>
    <p:sldId id="343" r:id="rId115"/>
    <p:sldId id="278" r:id="rId116"/>
    <p:sldId id="279" r:id="rId117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00FF"/>
    <a:srgbClr val="3333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4" d="100"/>
          <a:sy n="114" d="100"/>
        </p:scale>
        <p:origin x="-3752" y="-2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5" d="100"/>
        <a:sy n="245" d="100"/>
      </p:scale>
      <p:origin x="0" y="5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presProps" Target="presProps.xml"/><Relationship Id="rId121" Type="http://schemas.openxmlformats.org/officeDocument/2006/relationships/viewProps" Target="viewProps.xml"/><Relationship Id="rId122" Type="http://schemas.openxmlformats.org/officeDocument/2006/relationships/theme" Target="theme/theme1.xml"/><Relationship Id="rId12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notesMaster" Target="notesMasters/notesMaster1.xml"/><Relationship Id="rId119" Type="http://schemas.openxmlformats.org/officeDocument/2006/relationships/printerSettings" Target="printerSettings/printerSettings1.bin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Relationship Id="rId2" Type="http://schemas.openxmlformats.org/officeDocument/2006/relationships/slide" Target="slides/slide36.xml"/><Relationship Id="rId3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fld id="{6405863F-9EC7-4B11-A24E-74098D68E81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396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35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35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25445-6FC9-48EF-9490-DA2E0609DB14}" type="slidenum">
              <a:rPr lang="de-DE">
                <a:latin typeface="Arial" pitchFamily="34" charset="0"/>
              </a:rPr>
              <a:pPr/>
              <a:t>10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106</a:t>
            </a:fld>
            <a:endParaRPr lang="de-DE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107</a:t>
            </a:fld>
            <a:endParaRPr lang="de-DE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108</a:t>
            </a:fld>
            <a:endParaRPr lang="de-DE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109</a:t>
            </a:fld>
            <a:endParaRPr lang="de-DE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110</a:t>
            </a:fld>
            <a:endParaRPr lang="de-DE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111</a:t>
            </a:fld>
            <a:endParaRPr lang="de-DE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112</a:t>
            </a:fld>
            <a:endParaRPr lang="de-DE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113</a:t>
            </a:fld>
            <a:endParaRPr lang="de-DE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114</a:t>
            </a:fld>
            <a:endParaRPr lang="de-DE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115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5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45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6C016-B649-42CD-880D-7FEA64082251}" type="slidenum">
              <a:rPr lang="de-DE">
                <a:latin typeface="Arial" pitchFamily="34" charset="0"/>
              </a:rPr>
              <a:pPr/>
              <a:t>11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116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55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5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CE248-0617-4113-9FC3-58117F1758C1}" type="slidenum">
              <a:rPr lang="de-DE">
                <a:latin typeface="Arial" pitchFamily="34" charset="0"/>
              </a:rPr>
              <a:pPr/>
              <a:t>12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E81E9-F799-4DD6-8914-6048A40F86F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E81E9-F799-4DD6-8914-6048A40F86F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E81E9-F799-4DD6-8914-6048A40F86F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E81E9-F799-4DD6-8914-6048A40F86F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BCF93-AB71-41C2-A432-E823A50BAD11}" type="slidenum">
              <a:rPr lang="de-DE"/>
              <a:pPr/>
              <a:t>32</a:t>
            </a:fld>
            <a:endParaRPr lang="de-DE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BCF93-AB71-41C2-A432-E823A50BAD11}" type="slidenum">
              <a:rPr lang="de-DE"/>
              <a:pPr/>
              <a:t>45</a:t>
            </a:fld>
            <a:endParaRPr lang="de-DE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BCF93-AB71-41C2-A432-E823A50BAD11}" type="slidenum">
              <a:rPr lang="de-DE"/>
              <a:pPr/>
              <a:t>46</a:t>
            </a:fld>
            <a:endParaRPr lang="de-DE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EBF8-87D0-48DA-995A-D80929AA13A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60</a:t>
            </a:fld>
            <a:endParaRPr 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61</a:t>
            </a:fld>
            <a:endParaRPr lang="de-D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62</a:t>
            </a:fld>
            <a:endParaRPr lang="de-D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63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64</a:t>
            </a:fld>
            <a:endParaRPr lang="de-D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65</a:t>
            </a:fld>
            <a:endParaRPr lang="de-D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66</a:t>
            </a:fld>
            <a:endParaRPr lang="de-D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67</a:t>
            </a:fld>
            <a:endParaRPr lang="de-D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68</a:t>
            </a:fld>
            <a:endParaRPr lang="de-D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69</a:t>
            </a:fld>
            <a:endParaRPr lang="de-D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70</a:t>
            </a:fld>
            <a:endParaRPr lang="de-D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71</a:t>
            </a:fld>
            <a:endParaRPr lang="de-D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72</a:t>
            </a:fld>
            <a:endParaRPr lang="de-D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73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04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0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81B1F-5343-4DFA-91D0-E0E6B367D0A6}" type="slidenum">
              <a:rPr lang="de-DE">
                <a:latin typeface="Arial" pitchFamily="34" charset="0"/>
              </a:rPr>
              <a:pPr/>
              <a:t>7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74</a:t>
            </a:fld>
            <a:endParaRPr lang="de-D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75</a:t>
            </a:fld>
            <a:endParaRPr lang="de-D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76</a:t>
            </a:fld>
            <a:endParaRPr lang="de-D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77</a:t>
            </a:fld>
            <a:endParaRPr lang="de-D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78</a:t>
            </a:fld>
            <a:endParaRPr lang="de-D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79</a:t>
            </a:fld>
            <a:endParaRPr lang="de-D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80</a:t>
            </a:fld>
            <a:endParaRPr lang="de-D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81</a:t>
            </a:fld>
            <a:endParaRPr lang="de-D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82</a:t>
            </a:fld>
            <a:endParaRPr lang="de-D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83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14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14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3AE5B-6BE4-46C9-9086-CFC146B07695}" type="slidenum">
              <a:rPr lang="de-DE">
                <a:latin typeface="Arial" pitchFamily="34" charset="0"/>
              </a:rPr>
              <a:pPr/>
              <a:t>8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84</a:t>
            </a:fld>
            <a:endParaRPr lang="de-D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85</a:t>
            </a:fld>
            <a:endParaRPr lang="de-D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86</a:t>
            </a:fld>
            <a:endParaRPr lang="de-D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87</a:t>
            </a:fld>
            <a:endParaRPr lang="de-D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88</a:t>
            </a:fld>
            <a:endParaRPr lang="de-DE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89</a:t>
            </a:fld>
            <a:endParaRPr lang="de-DE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90</a:t>
            </a:fld>
            <a:endParaRPr lang="de-DE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91</a:t>
            </a:fld>
            <a:endParaRPr lang="de-DE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92</a:t>
            </a:fld>
            <a:endParaRPr lang="de-DE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93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25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2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5D648-C354-4E81-A9DD-731516E58BD9}" type="slidenum">
              <a:rPr lang="de-DE">
                <a:latin typeface="Arial" pitchFamily="34" charset="0"/>
              </a:rPr>
              <a:pPr/>
              <a:t>9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94</a:t>
            </a:fld>
            <a:endParaRPr lang="de-DE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95</a:t>
            </a:fld>
            <a:endParaRPr lang="de-DE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96</a:t>
            </a:fld>
            <a:endParaRPr lang="de-DE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97</a:t>
            </a:fld>
            <a:endParaRPr lang="de-DE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98</a:t>
            </a:fld>
            <a:endParaRPr lang="de-DE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99</a:t>
            </a:fld>
            <a:endParaRPr lang="de-DE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100</a:t>
            </a:fld>
            <a:endParaRPr lang="de-DE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101</a:t>
            </a:fld>
            <a:endParaRPr lang="de-DE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102</a:t>
            </a:fld>
            <a:endParaRPr lang="de-DE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105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6B71994C-CAE2-4778-8D85-18BA69D2BB91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106501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2BFE4-F2FF-47F6-9BB0-7A97CDC861C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6FB43-2986-4FAD-97A4-24FA52CF687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8BA07-D3A9-4D95-A2D5-5168390CF54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A04F6-1F1C-4171-92F2-9350B2BE6D6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Verteilte und Parallele DBMS     Teil VI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92CD6-1250-4D69-AF61-B73C63A1D1C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Verteilte und Parallele DBMS     Teil VI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FA33A-C02C-4ED7-B248-65CE16D3557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Verteilte und Parallele DBMS     Teil VI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C2AF8-EF3B-4E6C-A374-521C1736A4F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Verteilte und Parallele DBMS     Teil VI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EEA5C-6C37-4FB2-AB7F-550DB934F4A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Verteilte und Parallele DBMS     Teil VI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279D4-67DF-4637-8935-29334543C53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Verteilte und Parallele DBMS     Teil VI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E696C-A8D1-48E9-9C7D-6277FB31E1D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r>
              <a:rPr lang="en-US"/>
              <a:t>Verteilte und Parallele DBMS     Teil VI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fld id="{790AF735-8842-4640-84EE-77FE6C3FC100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xmlns:p14="http://schemas.microsoft.com/office/powerpoint/2010/main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83.w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85.emf"/><Relationship Id="rId5" Type="http://schemas.openxmlformats.org/officeDocument/2006/relationships/image" Target="../media/image86.emf"/><Relationship Id="rId6" Type="http://schemas.openxmlformats.org/officeDocument/2006/relationships/image" Target="../media/image87.emf"/><Relationship Id="rId7" Type="http://schemas.openxmlformats.org/officeDocument/2006/relationships/image" Target="../media/image8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8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90.wmf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90.wmf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9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3.wmf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0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w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8.png"/></Relationships>
</file>

<file path=ppt/slides/_rels/slide7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emf"/><Relationship Id="rId12" Type="http://schemas.openxmlformats.org/officeDocument/2006/relationships/image" Target="../media/image48.emf"/><Relationship Id="rId13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9.png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9" Type="http://schemas.openxmlformats.org/officeDocument/2006/relationships/image" Target="../media/image45.emf"/><Relationship Id="rId10" Type="http://schemas.openxmlformats.org/officeDocument/2006/relationships/image" Target="../media/image46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0.png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8" Type="http://schemas.openxmlformats.org/officeDocument/2006/relationships/image" Target="../media/image56.emf"/><Relationship Id="rId9" Type="http://schemas.openxmlformats.org/officeDocument/2006/relationships/image" Target="../media/image57.emf"/><Relationship Id="rId10" Type="http://schemas.openxmlformats.org/officeDocument/2006/relationships/image" Target="../media/image5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6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4" Type="http://schemas.openxmlformats.org/officeDocument/2006/relationships/image" Target="../media/image69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6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4" Type="http://schemas.openxmlformats.org/officeDocument/2006/relationships/image" Target="../media/image76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7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7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79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80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81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8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83.w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83.w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0D2AF01-F95E-4ABE-A5BA-1391CC735FF8}" type="slidenum">
              <a:rPr lang="en-US"/>
              <a:pPr/>
              <a:t>1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/>
              <a:t>Mehrrechner-Datenbanksysteme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Grundlegende Architekturen</a:t>
            </a:r>
          </a:p>
          <a:p>
            <a:r>
              <a:rPr lang="de-DE"/>
              <a:t>Anfragebearbeitungstechniken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DHT: Distributed Hash Table</a:t>
            </a:r>
          </a:p>
        </p:txBody>
      </p:sp>
      <p:sp>
        <p:nvSpPr>
          <p:cNvPr id="9625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Basieren auf „consistent hashing“</a:t>
            </a:r>
          </a:p>
          <a:p>
            <a:endParaRPr lang="de-DE" smtClean="0"/>
          </a:p>
          <a:p>
            <a:r>
              <a:rPr lang="de-DE" smtClean="0"/>
              <a:t>Vollständige Dezentralisierung der Kontrolle</a:t>
            </a:r>
          </a:p>
          <a:p>
            <a:endParaRPr lang="de-DE" smtClean="0"/>
          </a:p>
          <a:p>
            <a:r>
              <a:rPr lang="de-DE" smtClean="0"/>
              <a:t>Dennoch zielgerichtete Suche</a:t>
            </a:r>
          </a:p>
        </p:txBody>
      </p:sp>
      <p:sp>
        <p:nvSpPr>
          <p:cNvPr id="9626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8C59ED-9D7B-4192-9BB8-AA5C20611BEF}" type="slidenum">
              <a:rPr lang="en-US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2DD1-1310-4385-BDDE-B3D7019F5147}" type="slidenum">
              <a:rPr lang="en-US"/>
              <a:pPr/>
              <a:t>100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0"/>
            <a:ext cx="7904162" cy="1143000"/>
          </a:xfrm>
        </p:spPr>
        <p:txBody>
          <a:bodyPr/>
          <a:lstStyle/>
          <a:p>
            <a:r>
              <a:rPr lang="en-US"/>
              <a:t>Message Digest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393825"/>
            <a:ext cx="7904163" cy="47212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/>
              <a:t>Cryptographic checksum</a:t>
            </a:r>
            <a:r>
              <a:rPr lang="en-US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just as a regular checksum protects the receiver from accidental changes to the message, a cryptographic checksum protects the receiver from malicious changes to the message.</a:t>
            </a:r>
          </a:p>
          <a:p>
            <a:pPr>
              <a:lnSpc>
                <a:spcPct val="110000"/>
              </a:lnSpc>
            </a:pPr>
            <a:r>
              <a:rPr lang="en-US" sz="2000"/>
              <a:t>One-way function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given a cryptographic checksum for a message, it is virtually impossible to figure out what message produced that checksum; it is not computationally feasible to find two messages that hash to the same cryptographic checksum.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sz="2000"/>
              <a:t>Relevance</a:t>
            </a:r>
            <a:endParaRPr lang="en-US" sz="1800"/>
          </a:p>
          <a:p>
            <a:pPr lvl="1">
              <a:lnSpc>
                <a:spcPct val="80000"/>
              </a:lnSpc>
            </a:pPr>
            <a:r>
              <a:rPr lang="en-US" sz="2000"/>
              <a:t>if you are given a checksum for a message and you are able to compute exactly the same checksum for that message, then it is highly likely this message produced the checksum you were given.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E0B9-969E-47AD-8880-BE0A4294757A}" type="slidenum">
              <a:rPr lang="en-US"/>
              <a:pPr/>
              <a:t>101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Message Integrity Protocols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393825"/>
            <a:ext cx="7904163" cy="4721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Digital signature using RSA</a:t>
            </a:r>
            <a:endParaRPr lang="en-US"/>
          </a:p>
          <a:p>
            <a:pPr lvl="1">
              <a:lnSpc>
                <a:spcPct val="80000"/>
              </a:lnSpc>
            </a:pPr>
            <a:r>
              <a:rPr lang="en-US" sz="2000"/>
              <a:t>special case of a message integrity where the code can only have been generated by one participant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compute signature with private key and verify with public key</a:t>
            </a:r>
          </a:p>
          <a:p>
            <a:pPr>
              <a:lnSpc>
                <a:spcPct val="80000"/>
              </a:lnSpc>
            </a:pPr>
            <a:r>
              <a:rPr lang="en-US" sz="2000"/>
              <a:t>Keyed MD5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sender:  </a:t>
            </a:r>
            <a:r>
              <a:rPr lang="en-US" i="1"/>
              <a:t>m + </a:t>
            </a:r>
            <a:r>
              <a:rPr lang="en-US"/>
              <a:t>MD5(</a:t>
            </a:r>
            <a:r>
              <a:rPr lang="en-US" i="1"/>
              <a:t>m </a:t>
            </a:r>
            <a:r>
              <a:rPr lang="en-US"/>
              <a:t>+ </a:t>
            </a:r>
            <a:r>
              <a:rPr lang="en-US" i="1"/>
              <a:t>k</a:t>
            </a:r>
            <a:r>
              <a:rPr lang="en-US"/>
              <a:t>) + E(</a:t>
            </a:r>
            <a:r>
              <a:rPr lang="en-US" i="1"/>
              <a:t>k, private</a:t>
            </a:r>
            <a:r>
              <a:rPr lang="en-US"/>
              <a:t>)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receiver</a:t>
            </a:r>
            <a:endParaRPr lang="en-US" sz="2000" i="1"/>
          </a:p>
          <a:p>
            <a:pPr lvl="2">
              <a:lnSpc>
                <a:spcPct val="80000"/>
              </a:lnSpc>
            </a:pPr>
            <a:r>
              <a:rPr lang="en-US"/>
              <a:t>recovers random key using the sender’s public key</a:t>
            </a:r>
          </a:p>
          <a:p>
            <a:pPr lvl="2">
              <a:lnSpc>
                <a:spcPct val="80000"/>
              </a:lnSpc>
            </a:pPr>
            <a:r>
              <a:rPr lang="en-US"/>
              <a:t>applies MD5 to the concatenation of this random key message</a:t>
            </a:r>
          </a:p>
          <a:p>
            <a:pPr>
              <a:lnSpc>
                <a:spcPct val="80000"/>
              </a:lnSpc>
            </a:pPr>
            <a:r>
              <a:rPr lang="en-US" sz="2000"/>
              <a:t>MD5 with RSA signature</a:t>
            </a:r>
            <a:r>
              <a:rPr lang="en-US" i="1"/>
              <a:t>  </a:t>
            </a:r>
            <a:endParaRPr lang="en-US"/>
          </a:p>
          <a:p>
            <a:pPr lvl="1">
              <a:lnSpc>
                <a:spcPct val="80000"/>
              </a:lnSpc>
            </a:pPr>
            <a:r>
              <a:rPr lang="en-US" sz="2000"/>
              <a:t>sender:  </a:t>
            </a:r>
            <a:r>
              <a:rPr lang="en-US" i="1"/>
              <a:t>m</a:t>
            </a:r>
            <a:r>
              <a:rPr lang="en-US"/>
              <a:t> + E(MD5(</a:t>
            </a:r>
            <a:r>
              <a:rPr lang="en-US" i="1"/>
              <a:t>m</a:t>
            </a:r>
            <a:r>
              <a:rPr lang="en-US"/>
              <a:t>), </a:t>
            </a:r>
            <a:r>
              <a:rPr lang="en-US" i="1"/>
              <a:t> private</a:t>
            </a:r>
            <a:r>
              <a:rPr lang="en-US"/>
              <a:t>)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receiver</a:t>
            </a:r>
          </a:p>
          <a:p>
            <a:pPr lvl="2">
              <a:lnSpc>
                <a:spcPct val="80000"/>
              </a:lnSpc>
            </a:pPr>
            <a:r>
              <a:rPr lang="en-US"/>
              <a:t>decrypts signature with sender’s public key</a:t>
            </a:r>
          </a:p>
          <a:p>
            <a:pPr lvl="2">
              <a:lnSpc>
                <a:spcPct val="80000"/>
              </a:lnSpc>
            </a:pPr>
            <a:r>
              <a:rPr lang="en-US"/>
              <a:t>compares result with MD5 checksum sent with message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09CF-F559-4CB3-B6A3-59AFFBF92D27}" type="slidenum">
              <a:rPr lang="en-US"/>
              <a:pPr/>
              <a:t>102</a:t>
            </a:fld>
            <a:endParaRPr lang="en-US"/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8229600" y="4876800"/>
            <a:ext cx="762000" cy="1219200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5638800" y="5638800"/>
            <a:ext cx="2362200" cy="1219200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MD5 mit RSA-Signatur</a:t>
            </a:r>
          </a:p>
        </p:txBody>
      </p:sp>
      <p:grpSp>
        <p:nvGrpSpPr>
          <p:cNvPr id="61453" name="Group 13"/>
          <p:cNvGrpSpPr>
            <a:grpSpLocks/>
          </p:cNvGrpSpPr>
          <p:nvPr/>
        </p:nvGrpSpPr>
        <p:grpSpPr bwMode="auto">
          <a:xfrm>
            <a:off x="457200" y="1371600"/>
            <a:ext cx="2819400" cy="5105400"/>
            <a:chOff x="288" y="864"/>
            <a:chExt cx="1776" cy="3216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1776" cy="321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Alice</a:t>
              </a:r>
            </a:p>
            <a:p>
              <a:r>
                <a:rPr lang="de-DE" sz="2800">
                  <a:latin typeface="Times New Roman" pitchFamily="18" charset="0"/>
                </a:rPr>
                <a:t>E</a:t>
              </a:r>
              <a:r>
                <a:rPr lang="de-DE" sz="2800" baseline="-25000">
                  <a:latin typeface="Times New Roman" pitchFamily="18" charset="0"/>
                </a:rPr>
                <a:t>A</a:t>
              </a:r>
              <a:r>
                <a:rPr lang="de-DE" sz="2800">
                  <a:latin typeface="Times New Roman" pitchFamily="18" charset="0"/>
                </a:rPr>
                <a:t>  D</a:t>
              </a:r>
              <a:r>
                <a:rPr lang="de-DE" sz="2800" baseline="-25000">
                  <a:latin typeface="Times New Roman" pitchFamily="18" charset="0"/>
                </a:rPr>
                <a:t>A</a:t>
              </a:r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  <a:p>
              <a:r>
                <a:rPr lang="de-DE" sz="2800">
                  <a:latin typeface="Times New Roman" pitchFamily="18" charset="0"/>
                </a:rPr>
                <a:t>Dokument</a:t>
              </a:r>
            </a:p>
            <a:p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</p:txBody>
        </p:sp>
        <p:sp>
          <p:nvSpPr>
            <p:cNvPr id="61445" name="AutoShape 5"/>
            <p:cNvSpPr>
              <a:spLocks noChangeArrowheads="1"/>
            </p:cNvSpPr>
            <p:nvPr/>
          </p:nvSpPr>
          <p:spPr bwMode="auto">
            <a:xfrm>
              <a:off x="576" y="1536"/>
              <a:ext cx="1104" cy="768"/>
            </a:xfrm>
            <a:prstGeom prst="flowChartDocumen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46" name="Oval 6"/>
            <p:cNvSpPr>
              <a:spLocks noChangeArrowheads="1"/>
            </p:cNvSpPr>
            <p:nvPr/>
          </p:nvSpPr>
          <p:spPr bwMode="auto">
            <a:xfrm>
              <a:off x="864" y="2544"/>
              <a:ext cx="576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MD5</a:t>
              </a:r>
            </a:p>
          </p:txBody>
        </p:sp>
        <p:pic>
          <p:nvPicPr>
            <p:cNvPr id="61447" name="Picture 7" descr="j02564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3072"/>
              <a:ext cx="416" cy="637"/>
            </a:xfrm>
            <a:prstGeom prst="rect">
              <a:avLst/>
            </a:prstGeom>
            <a:noFill/>
          </p:spPr>
        </p:pic>
        <p:cxnSp>
          <p:nvCxnSpPr>
            <p:cNvPr id="61448" name="AutoShape 8"/>
            <p:cNvCxnSpPr>
              <a:cxnSpLocks noChangeShapeType="1"/>
              <a:stCxn id="61445" idx="2"/>
              <a:endCxn id="61446" idx="0"/>
            </p:cNvCxnSpPr>
            <p:nvPr/>
          </p:nvCxnSpPr>
          <p:spPr bwMode="auto">
            <a:xfrm>
              <a:off x="1128" y="2273"/>
              <a:ext cx="24" cy="2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449" name="AutoShape 9"/>
            <p:cNvCxnSpPr>
              <a:cxnSpLocks noChangeShapeType="1"/>
              <a:stCxn id="61446" idx="4"/>
              <a:endCxn id="0" idx="0"/>
            </p:cNvCxnSpPr>
            <p:nvPr/>
          </p:nvCxnSpPr>
          <p:spPr bwMode="auto">
            <a:xfrm flipH="1">
              <a:off x="1120" y="2844"/>
              <a:ext cx="32" cy="2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1450" name="AutoShape 10"/>
            <p:cNvSpPr>
              <a:spLocks noChangeArrowheads="1"/>
            </p:cNvSpPr>
            <p:nvPr/>
          </p:nvSpPr>
          <p:spPr bwMode="auto">
            <a:xfrm>
              <a:off x="864" y="3120"/>
              <a:ext cx="528" cy="624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auto">
            <a:xfrm>
              <a:off x="672" y="3264"/>
              <a:ext cx="116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 sz="2800">
                <a:latin typeface="Times New Roman" pitchFamily="18" charset="0"/>
              </a:endParaRPr>
            </a:p>
          </p:txBody>
        </p:sp>
        <p:sp>
          <p:nvSpPr>
            <p:cNvPr id="61452" name="Text Box 12"/>
            <p:cNvSpPr txBox="1">
              <a:spLocks noChangeArrowheads="1"/>
            </p:cNvSpPr>
            <p:nvPr/>
          </p:nvSpPr>
          <p:spPr bwMode="auto">
            <a:xfrm>
              <a:off x="384" y="3264"/>
              <a:ext cx="43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800">
                  <a:latin typeface="Times New Roman" pitchFamily="18" charset="0"/>
                </a:rPr>
                <a:t>D</a:t>
              </a:r>
              <a:r>
                <a:rPr lang="de-DE" sz="2800" baseline="-25000"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105400" y="1371600"/>
            <a:ext cx="3962400" cy="54864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Bob</a:t>
            </a:r>
          </a:p>
          <a:p>
            <a:r>
              <a:rPr lang="de-DE" sz="2800">
                <a:latin typeface="Times New Roman" pitchFamily="18" charset="0"/>
              </a:rPr>
              <a:t>E</a:t>
            </a:r>
            <a:r>
              <a:rPr lang="de-DE" sz="2800" baseline="-25000">
                <a:latin typeface="Times New Roman" pitchFamily="18" charset="0"/>
              </a:rPr>
              <a:t>B</a:t>
            </a:r>
            <a:r>
              <a:rPr lang="de-DE" sz="2800">
                <a:latin typeface="Times New Roman" pitchFamily="18" charset="0"/>
              </a:rPr>
              <a:t>  D</a:t>
            </a:r>
            <a:r>
              <a:rPr lang="de-DE" sz="2800" baseline="-25000">
                <a:latin typeface="Times New Roman" pitchFamily="18" charset="0"/>
              </a:rPr>
              <a:t>B</a:t>
            </a:r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  <a:p>
            <a:r>
              <a:rPr lang="de-DE" sz="2800">
                <a:latin typeface="Times New Roman" pitchFamily="18" charset="0"/>
              </a:rPr>
              <a:t>Dokument</a:t>
            </a:r>
          </a:p>
          <a:p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</p:txBody>
      </p:sp>
      <p:sp>
        <p:nvSpPr>
          <p:cNvPr id="61456" name="AutoShape 16"/>
          <p:cNvSpPr>
            <a:spLocks noChangeArrowheads="1"/>
          </p:cNvSpPr>
          <p:nvPr/>
        </p:nvSpPr>
        <p:spPr bwMode="auto">
          <a:xfrm>
            <a:off x="6248400" y="2590800"/>
            <a:ext cx="1752600" cy="1219200"/>
          </a:xfrm>
          <a:prstGeom prst="flowChartDocumen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7391400" y="4038600"/>
            <a:ext cx="9144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MD5</a:t>
            </a:r>
          </a:p>
        </p:txBody>
      </p:sp>
      <p:cxnSp>
        <p:nvCxnSpPr>
          <p:cNvPr id="61459" name="AutoShape 19"/>
          <p:cNvCxnSpPr>
            <a:cxnSpLocks noChangeShapeType="1"/>
            <a:stCxn id="61456" idx="2"/>
            <a:endCxn id="61457" idx="0"/>
          </p:cNvCxnSpPr>
          <p:nvPr/>
        </p:nvCxnSpPr>
        <p:spPr bwMode="auto">
          <a:xfrm>
            <a:off x="7124700" y="3760788"/>
            <a:ext cx="723900" cy="258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460" name="AutoShape 20"/>
          <p:cNvCxnSpPr>
            <a:cxnSpLocks noChangeShapeType="1"/>
            <a:stCxn id="61457" idx="4"/>
            <a:endCxn id="0" idx="0"/>
          </p:cNvCxnSpPr>
          <p:nvPr/>
        </p:nvCxnSpPr>
        <p:spPr bwMode="auto">
          <a:xfrm>
            <a:off x="7848600" y="4514850"/>
            <a:ext cx="863600" cy="514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61467" name="Group 27"/>
          <p:cNvGrpSpPr>
            <a:grpSpLocks/>
          </p:cNvGrpSpPr>
          <p:nvPr/>
        </p:nvGrpSpPr>
        <p:grpSpPr bwMode="auto">
          <a:xfrm>
            <a:off x="6553200" y="4648200"/>
            <a:ext cx="990600" cy="1011238"/>
            <a:chOff x="4080" y="3072"/>
            <a:chExt cx="624" cy="637"/>
          </a:xfrm>
        </p:grpSpPr>
        <p:pic>
          <p:nvPicPr>
            <p:cNvPr id="61458" name="Picture 18" descr="j02564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" y="3072"/>
              <a:ext cx="416" cy="637"/>
            </a:xfrm>
            <a:prstGeom prst="rect">
              <a:avLst/>
            </a:prstGeom>
            <a:noFill/>
          </p:spPr>
        </p:pic>
        <p:sp>
          <p:nvSpPr>
            <p:cNvPr id="61461" name="AutoShape 21"/>
            <p:cNvSpPr>
              <a:spLocks noChangeArrowheads="1"/>
            </p:cNvSpPr>
            <p:nvPr/>
          </p:nvSpPr>
          <p:spPr bwMode="auto">
            <a:xfrm>
              <a:off x="4176" y="3072"/>
              <a:ext cx="528" cy="624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62" name="Text Box 22"/>
            <p:cNvSpPr txBox="1">
              <a:spLocks noChangeArrowheads="1"/>
            </p:cNvSpPr>
            <p:nvPr/>
          </p:nvSpPr>
          <p:spPr bwMode="auto">
            <a:xfrm>
              <a:off x="4080" y="3264"/>
              <a:ext cx="116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 sz="2800">
                <a:latin typeface="Times New Roman" pitchFamily="18" charset="0"/>
              </a:endParaRPr>
            </a:p>
          </p:txBody>
        </p:sp>
      </p:grp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6096000" y="4876800"/>
            <a:ext cx="6858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latin typeface="Times New Roman" pitchFamily="18" charset="0"/>
              </a:rPr>
              <a:t>D</a:t>
            </a:r>
            <a:r>
              <a:rPr lang="de-DE" sz="2800" baseline="-25000">
                <a:latin typeface="Times New Roman" pitchFamily="18" charset="0"/>
              </a:rPr>
              <a:t>A</a:t>
            </a:r>
          </a:p>
        </p:txBody>
      </p:sp>
      <p:sp>
        <p:nvSpPr>
          <p:cNvPr id="61464" name="Freeform 24"/>
          <p:cNvSpPr>
            <a:spLocks/>
          </p:cNvSpPr>
          <p:nvPr/>
        </p:nvSpPr>
        <p:spPr bwMode="auto">
          <a:xfrm>
            <a:off x="2743200" y="2717800"/>
            <a:ext cx="3429000" cy="53340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336" y="16"/>
              </a:cxn>
              <a:cxn ang="0">
                <a:pos x="528" y="256"/>
              </a:cxn>
              <a:cxn ang="0">
                <a:pos x="912" y="112"/>
              </a:cxn>
              <a:cxn ang="0">
                <a:pos x="1200" y="304"/>
              </a:cxn>
              <a:cxn ang="0">
                <a:pos x="1632" y="64"/>
              </a:cxn>
              <a:cxn ang="0">
                <a:pos x="1824" y="304"/>
              </a:cxn>
              <a:cxn ang="0">
                <a:pos x="2160" y="256"/>
              </a:cxn>
            </a:cxnLst>
            <a:rect l="0" t="0" r="r" b="b"/>
            <a:pathLst>
              <a:path w="2160" h="336">
                <a:moveTo>
                  <a:pt x="0" y="160"/>
                </a:moveTo>
                <a:cubicBezTo>
                  <a:pt x="124" y="80"/>
                  <a:pt x="248" y="0"/>
                  <a:pt x="336" y="16"/>
                </a:cubicBezTo>
                <a:cubicBezTo>
                  <a:pt x="424" y="32"/>
                  <a:pt x="432" y="240"/>
                  <a:pt x="528" y="256"/>
                </a:cubicBezTo>
                <a:cubicBezTo>
                  <a:pt x="624" y="272"/>
                  <a:pt x="800" y="104"/>
                  <a:pt x="912" y="112"/>
                </a:cubicBezTo>
                <a:cubicBezTo>
                  <a:pt x="1024" y="120"/>
                  <a:pt x="1080" y="312"/>
                  <a:pt x="1200" y="304"/>
                </a:cubicBezTo>
                <a:cubicBezTo>
                  <a:pt x="1320" y="296"/>
                  <a:pt x="1528" y="64"/>
                  <a:pt x="1632" y="64"/>
                </a:cubicBezTo>
                <a:cubicBezTo>
                  <a:pt x="1736" y="64"/>
                  <a:pt x="1736" y="272"/>
                  <a:pt x="1824" y="304"/>
                </a:cubicBezTo>
                <a:cubicBezTo>
                  <a:pt x="1912" y="336"/>
                  <a:pt x="2036" y="296"/>
                  <a:pt x="2160" y="256"/>
                </a:cubicBezTo>
              </a:path>
            </a:pathLst>
          </a:custGeom>
          <a:noFill/>
          <a:ln w="76200" cap="flat" cmpd="sng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65" name="Freeform 25"/>
          <p:cNvSpPr>
            <a:spLocks/>
          </p:cNvSpPr>
          <p:nvPr/>
        </p:nvSpPr>
        <p:spPr bwMode="auto">
          <a:xfrm>
            <a:off x="2362200" y="4953000"/>
            <a:ext cx="3810000" cy="60960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336" y="16"/>
              </a:cxn>
              <a:cxn ang="0">
                <a:pos x="528" y="256"/>
              </a:cxn>
              <a:cxn ang="0">
                <a:pos x="912" y="112"/>
              </a:cxn>
              <a:cxn ang="0">
                <a:pos x="1200" y="304"/>
              </a:cxn>
              <a:cxn ang="0">
                <a:pos x="1632" y="64"/>
              </a:cxn>
              <a:cxn ang="0">
                <a:pos x="1824" y="304"/>
              </a:cxn>
              <a:cxn ang="0">
                <a:pos x="2160" y="256"/>
              </a:cxn>
            </a:cxnLst>
            <a:rect l="0" t="0" r="r" b="b"/>
            <a:pathLst>
              <a:path w="2160" h="336">
                <a:moveTo>
                  <a:pt x="0" y="160"/>
                </a:moveTo>
                <a:cubicBezTo>
                  <a:pt x="124" y="80"/>
                  <a:pt x="248" y="0"/>
                  <a:pt x="336" y="16"/>
                </a:cubicBezTo>
                <a:cubicBezTo>
                  <a:pt x="424" y="32"/>
                  <a:pt x="432" y="240"/>
                  <a:pt x="528" y="256"/>
                </a:cubicBezTo>
                <a:cubicBezTo>
                  <a:pt x="624" y="272"/>
                  <a:pt x="800" y="104"/>
                  <a:pt x="912" y="112"/>
                </a:cubicBezTo>
                <a:cubicBezTo>
                  <a:pt x="1024" y="120"/>
                  <a:pt x="1080" y="312"/>
                  <a:pt x="1200" y="304"/>
                </a:cubicBezTo>
                <a:cubicBezTo>
                  <a:pt x="1320" y="296"/>
                  <a:pt x="1528" y="64"/>
                  <a:pt x="1632" y="64"/>
                </a:cubicBezTo>
                <a:cubicBezTo>
                  <a:pt x="1736" y="64"/>
                  <a:pt x="1736" y="272"/>
                  <a:pt x="1824" y="304"/>
                </a:cubicBezTo>
                <a:cubicBezTo>
                  <a:pt x="1912" y="336"/>
                  <a:pt x="2036" y="296"/>
                  <a:pt x="2160" y="256"/>
                </a:cubicBezTo>
              </a:path>
            </a:pathLst>
          </a:custGeom>
          <a:noFill/>
          <a:ln w="76200" cap="flat" cmpd="sng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61466" name="Picture 26" descr="j02564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029200"/>
            <a:ext cx="660400" cy="1011238"/>
          </a:xfrm>
          <a:prstGeom prst="rect">
            <a:avLst/>
          </a:prstGeom>
          <a:noFill/>
        </p:spPr>
      </p:pic>
      <p:grpSp>
        <p:nvGrpSpPr>
          <p:cNvPr id="61469" name="Group 29"/>
          <p:cNvGrpSpPr>
            <a:grpSpLocks/>
          </p:cNvGrpSpPr>
          <p:nvPr/>
        </p:nvGrpSpPr>
        <p:grpSpPr bwMode="auto">
          <a:xfrm>
            <a:off x="6629400" y="5715000"/>
            <a:ext cx="990600" cy="1011238"/>
            <a:chOff x="4080" y="3072"/>
            <a:chExt cx="624" cy="637"/>
          </a:xfrm>
        </p:grpSpPr>
        <p:pic>
          <p:nvPicPr>
            <p:cNvPr id="61470" name="Picture 30" descr="j02564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" y="3072"/>
              <a:ext cx="416" cy="637"/>
            </a:xfrm>
            <a:prstGeom prst="rect">
              <a:avLst/>
            </a:prstGeom>
            <a:noFill/>
          </p:spPr>
        </p:pic>
        <p:sp>
          <p:nvSpPr>
            <p:cNvPr id="61471" name="AutoShape 31"/>
            <p:cNvSpPr>
              <a:spLocks noChangeArrowheads="1"/>
            </p:cNvSpPr>
            <p:nvPr/>
          </p:nvSpPr>
          <p:spPr bwMode="auto">
            <a:xfrm>
              <a:off x="4176" y="3072"/>
              <a:ext cx="528" cy="624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72" name="Text Box 32"/>
            <p:cNvSpPr txBox="1">
              <a:spLocks noChangeArrowheads="1"/>
            </p:cNvSpPr>
            <p:nvPr/>
          </p:nvSpPr>
          <p:spPr bwMode="auto">
            <a:xfrm>
              <a:off x="4080" y="3264"/>
              <a:ext cx="116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 sz="2800">
                <a:latin typeface="Times New Roman" pitchFamily="18" charset="0"/>
              </a:endParaRPr>
            </a:p>
          </p:txBody>
        </p:sp>
      </p:grp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5638800" y="5943600"/>
            <a:ext cx="12954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latin typeface="Times New Roman" pitchFamily="18" charset="0"/>
              </a:rPr>
              <a:t>E</a:t>
            </a:r>
            <a:r>
              <a:rPr lang="de-DE" sz="2800" baseline="-25000">
                <a:latin typeface="Times New Roman" pitchFamily="18" charset="0"/>
              </a:rPr>
              <a:t>A</a:t>
            </a:r>
            <a:r>
              <a:rPr lang="de-DE" sz="2800">
                <a:latin typeface="Times New Roman" pitchFamily="18" charset="0"/>
              </a:rPr>
              <a:t>  D</a:t>
            </a:r>
            <a:r>
              <a:rPr lang="de-DE" sz="2800" baseline="-25000">
                <a:latin typeface="Times New Roman" pitchFamily="18" charset="0"/>
              </a:rPr>
              <a:t>A</a:t>
            </a:r>
          </a:p>
        </p:txBody>
      </p:sp>
      <p:sp>
        <p:nvSpPr>
          <p:cNvPr id="61474" name="AutoShape 34"/>
          <p:cNvSpPr>
            <a:spLocks noChangeArrowheads="1"/>
          </p:cNvSpPr>
          <p:nvPr/>
        </p:nvSpPr>
        <p:spPr bwMode="auto">
          <a:xfrm>
            <a:off x="6248400" y="5715000"/>
            <a:ext cx="1600200" cy="11430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>
            <a:off x="1600200" y="2286000"/>
            <a:ext cx="4191000" cy="38862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 rot="-2656866">
            <a:off x="7924800" y="6019800"/>
            <a:ext cx="698500" cy="519113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?=?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8" grpId="0" animBg="1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das?</a:t>
            </a:r>
            <a:endParaRPr lang="de-DE" dirty="0"/>
          </a:p>
        </p:txBody>
      </p:sp>
      <p:pic>
        <p:nvPicPr>
          <p:cNvPr id="7" name="Inhaltsplatzhalter 6" descr="Bildschirmfoto 2014-12-10 um 17.02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r="673"/>
          <a:stretch>
            <a:fillRect/>
          </a:stretch>
        </p:blipFill>
        <p:spPr>
          <a:xfrm>
            <a:off x="0" y="1219200"/>
            <a:ext cx="8748464" cy="5394886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Verteilte und Parallele DBMS     Teil VI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2AF8-EF3B-4E6C-A374-521C1736A4F7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14552"/>
      </p:ext>
    </p:extLst>
  </p:cSld>
  <p:clrMapOvr>
    <a:masterClrMapping/>
  </p:clrMapOvr>
  <p:transition xmlns:p14="http://schemas.microsoft.com/office/powerpoint/2010/main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Transaktionskette eines Bit-</a:t>
            </a:r>
            <a:r>
              <a:rPr lang="de-DE" sz="3200" dirty="0" err="1" smtClean="0"/>
              <a:t>Coins</a:t>
            </a:r>
            <a:r>
              <a:rPr lang="de-DE" sz="3200" dirty="0" smtClean="0"/>
              <a:t> von Owner1 über Owner2 zu Owner3</a:t>
            </a:r>
            <a:endParaRPr lang="de-DE" sz="3200" dirty="0"/>
          </a:p>
        </p:txBody>
      </p:sp>
      <p:pic>
        <p:nvPicPr>
          <p:cNvPr id="7" name="Inhaltsplatzhalter 6" descr="Bildschirmfoto 2014-12-10 um 17.02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r="673"/>
          <a:stretch>
            <a:fillRect/>
          </a:stretch>
        </p:blipFill>
        <p:spPr>
          <a:xfrm>
            <a:off x="0" y="1219200"/>
            <a:ext cx="8748464" cy="5394886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Verteilte und Parallele DBMS     Teil VI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2AF8-EF3B-4E6C-A374-521C1736A4F7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2494"/>
      </p:ext>
    </p:extLst>
  </p:cSld>
  <p:clrMapOvr>
    <a:masterClrMapping/>
  </p:clrMapOvr>
  <p:transition xmlns:p14="http://schemas.microsoft.com/office/powerpoint/2010/main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DA5-1DDC-4939-A458-931DF4AC4816}" type="slidenum">
              <a:rPr lang="en-US"/>
              <a:pPr/>
              <a:t>105</a:t>
            </a:fld>
            <a:endParaRPr lang="en-US"/>
          </a:p>
        </p:txBody>
      </p:sp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Sicheres Zahlen per Kreditkarte</a:t>
            </a:r>
          </a:p>
        </p:txBody>
      </p:sp>
      <p:sp>
        <p:nvSpPr>
          <p:cNvPr id="99331" name="AutoShape 1027"/>
          <p:cNvSpPr>
            <a:spLocks noChangeArrowheads="1"/>
          </p:cNvSpPr>
          <p:nvPr/>
        </p:nvSpPr>
        <p:spPr bwMode="auto">
          <a:xfrm>
            <a:off x="3886200" y="5562600"/>
            <a:ext cx="1676400" cy="990600"/>
          </a:xfrm>
          <a:prstGeom prst="flowChartProcess">
            <a:avLst/>
          </a:prstGeom>
          <a:solidFill>
            <a:srgbClr val="FFFFFF"/>
          </a:soli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Klient</a:t>
            </a:r>
          </a:p>
        </p:txBody>
      </p:sp>
      <p:sp>
        <p:nvSpPr>
          <p:cNvPr id="99332" name="AutoShape 1028"/>
          <p:cNvSpPr>
            <a:spLocks noChangeArrowheads="1"/>
          </p:cNvSpPr>
          <p:nvPr/>
        </p:nvSpPr>
        <p:spPr bwMode="auto">
          <a:xfrm>
            <a:off x="5486400" y="2057400"/>
            <a:ext cx="2438400" cy="1676400"/>
          </a:xfrm>
          <a:prstGeom prst="flowChartProcess">
            <a:avLst/>
          </a:prstGeom>
          <a:solidFill>
            <a:srgbClr val="FFFFFF"/>
          </a:soli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Ecommerce</a:t>
            </a:r>
          </a:p>
          <a:p>
            <a:r>
              <a:rPr lang="de-DE" sz="2800">
                <a:latin typeface="Times New Roman" pitchFamily="18" charset="0"/>
              </a:rPr>
              <a:t>Startup Shop</a:t>
            </a:r>
          </a:p>
          <a:p>
            <a:r>
              <a:rPr lang="de-DE">
                <a:latin typeface="Times New Roman" pitchFamily="18" charset="0"/>
              </a:rPr>
              <a:t>(zweifelhafte </a:t>
            </a:r>
          </a:p>
          <a:p>
            <a:r>
              <a:rPr lang="de-DE">
                <a:latin typeface="Times New Roman" pitchFamily="18" charset="0"/>
              </a:rPr>
              <a:t>Sicherheit)</a:t>
            </a:r>
          </a:p>
        </p:txBody>
      </p:sp>
      <p:sp>
        <p:nvSpPr>
          <p:cNvPr id="99333" name="AutoShape 1029"/>
          <p:cNvSpPr>
            <a:spLocks noChangeArrowheads="1"/>
          </p:cNvSpPr>
          <p:nvPr/>
        </p:nvSpPr>
        <p:spPr bwMode="auto">
          <a:xfrm>
            <a:off x="685800" y="1600200"/>
            <a:ext cx="1905000" cy="1371600"/>
          </a:xfrm>
          <a:prstGeom prst="flowChartProcess">
            <a:avLst/>
          </a:prstGeom>
          <a:solidFill>
            <a:srgbClr val="FFFFFF"/>
          </a:soli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Eurocard</a:t>
            </a:r>
          </a:p>
        </p:txBody>
      </p:sp>
      <p:sp>
        <p:nvSpPr>
          <p:cNvPr id="99334" name="AutoShape 1030"/>
          <p:cNvSpPr>
            <a:spLocks noChangeArrowheads="1"/>
          </p:cNvSpPr>
          <p:nvPr/>
        </p:nvSpPr>
        <p:spPr bwMode="auto">
          <a:xfrm>
            <a:off x="3810000" y="4267200"/>
            <a:ext cx="1066800" cy="685800"/>
          </a:xfrm>
          <a:prstGeom prst="flowChartDocument">
            <a:avLst/>
          </a:prstGeom>
          <a:solidFill>
            <a:srgbClr val="FFFFFF"/>
          </a:soli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4711</a:t>
            </a:r>
          </a:p>
        </p:txBody>
      </p:sp>
      <p:sp>
        <p:nvSpPr>
          <p:cNvPr id="99335" name="Line 1031"/>
          <p:cNvSpPr>
            <a:spLocks noChangeShapeType="1"/>
          </p:cNvSpPr>
          <p:nvPr/>
        </p:nvSpPr>
        <p:spPr bwMode="auto">
          <a:xfrm flipV="1">
            <a:off x="4038600" y="3733800"/>
            <a:ext cx="1905000" cy="1828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9336" name="AutoShape 1032"/>
          <p:cNvSpPr>
            <a:spLocks noChangeArrowheads="1"/>
          </p:cNvSpPr>
          <p:nvPr/>
        </p:nvSpPr>
        <p:spPr bwMode="auto">
          <a:xfrm>
            <a:off x="5791200" y="4343400"/>
            <a:ext cx="1828800" cy="762000"/>
          </a:xfrm>
          <a:prstGeom prst="flowChartDocument">
            <a:avLst/>
          </a:prstGeom>
          <a:solidFill>
            <a:srgbClr val="FFFFFF"/>
          </a:solidFill>
          <a:ln w="38100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E</a:t>
            </a:r>
            <a:r>
              <a:rPr lang="de-DE" sz="2800" baseline="-25000">
                <a:latin typeface="Times New Roman" pitchFamily="18" charset="0"/>
              </a:rPr>
              <a:t>shop</a:t>
            </a:r>
            <a:r>
              <a:rPr lang="de-DE" sz="2800">
                <a:latin typeface="Times New Roman" pitchFamily="18" charset="0"/>
              </a:rPr>
              <a:t>(4711)</a:t>
            </a:r>
          </a:p>
        </p:txBody>
      </p:sp>
      <p:sp>
        <p:nvSpPr>
          <p:cNvPr id="99337" name="Line 1033"/>
          <p:cNvSpPr>
            <a:spLocks noChangeShapeType="1"/>
          </p:cNvSpPr>
          <p:nvPr/>
        </p:nvSpPr>
        <p:spPr bwMode="auto">
          <a:xfrm flipV="1">
            <a:off x="5257800" y="3733800"/>
            <a:ext cx="1066800" cy="18288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9338" name="AutoShape 1034"/>
          <p:cNvSpPr>
            <a:spLocks/>
          </p:cNvSpPr>
          <p:nvPr/>
        </p:nvSpPr>
        <p:spPr bwMode="auto">
          <a:xfrm>
            <a:off x="152400" y="3595688"/>
            <a:ext cx="2103438" cy="1204912"/>
          </a:xfrm>
          <a:prstGeom prst="borderCallout1">
            <a:avLst>
              <a:gd name="adj1" fmla="val 9486"/>
              <a:gd name="adj2" fmla="val 103620"/>
              <a:gd name="adj3" fmla="val 71148"/>
              <a:gd name="adj4" fmla="val 172907"/>
            </a:avLst>
          </a:prstGeom>
          <a:solidFill>
            <a:schemeClr val="accent2"/>
          </a:solidFill>
          <a:ln w="38100">
            <a:solidFill>
              <a:srgbClr val="3333CC"/>
            </a:solidFill>
            <a:miter lim="800000"/>
            <a:headEnd type="triangle" w="med" len="med"/>
            <a:tailEnd/>
          </a:ln>
          <a:effectLst/>
        </p:spPr>
        <p:txBody>
          <a:bodyPr anchor="ctr"/>
          <a:lstStyle/>
          <a:p>
            <a:r>
              <a:rPr lang="de-DE" sz="2800">
                <a:latin typeface="Times New Roman" pitchFamily="18" charset="0"/>
              </a:rPr>
              <a:t>Kann abgehört werden</a:t>
            </a:r>
          </a:p>
        </p:txBody>
      </p:sp>
      <p:sp>
        <p:nvSpPr>
          <p:cNvPr id="99339" name="AutoShape 1035"/>
          <p:cNvSpPr>
            <a:spLocks/>
          </p:cNvSpPr>
          <p:nvPr/>
        </p:nvSpPr>
        <p:spPr bwMode="auto">
          <a:xfrm>
            <a:off x="7178675" y="5257800"/>
            <a:ext cx="1965325" cy="1143000"/>
          </a:xfrm>
          <a:prstGeom prst="borderCallout1">
            <a:avLst>
              <a:gd name="adj1" fmla="val 10000"/>
              <a:gd name="adj2" fmla="val -3875"/>
              <a:gd name="adj3" fmla="val -17083"/>
              <a:gd name="adj4" fmla="val -16639"/>
            </a:avLst>
          </a:prstGeom>
          <a:solidFill>
            <a:schemeClr val="accent2"/>
          </a:solidFill>
          <a:ln w="38100">
            <a:solidFill>
              <a:srgbClr val="CC00FF"/>
            </a:solidFill>
            <a:miter lim="800000"/>
            <a:headEnd type="triangle" w="med" len="med"/>
            <a:tailEnd/>
          </a:ln>
          <a:effectLst/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Jetzt hat Shop die Kreditkarte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1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B0EF-0205-4C52-984D-B355322E4230}" type="slidenum">
              <a:rPr lang="en-US"/>
              <a:pPr/>
              <a:t>106</a:t>
            </a:fld>
            <a:endParaRPr lang="en-US"/>
          </a:p>
        </p:txBody>
      </p:sp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Sicheres Zahlen per Kreditkarte:</a:t>
            </a:r>
            <a:br>
              <a:rPr lang="de-DE"/>
            </a:br>
            <a:r>
              <a:rPr lang="de-DE"/>
              <a:t>SET-Standard</a:t>
            </a:r>
          </a:p>
        </p:txBody>
      </p:sp>
      <p:sp>
        <p:nvSpPr>
          <p:cNvPr id="100355" name="AutoShape 1027"/>
          <p:cNvSpPr>
            <a:spLocks noChangeArrowheads="1"/>
          </p:cNvSpPr>
          <p:nvPr/>
        </p:nvSpPr>
        <p:spPr bwMode="auto">
          <a:xfrm>
            <a:off x="3886200" y="5562600"/>
            <a:ext cx="1676400" cy="990600"/>
          </a:xfrm>
          <a:prstGeom prst="flowChartProcess">
            <a:avLst/>
          </a:prstGeom>
          <a:solidFill>
            <a:srgbClr val="FFFFFF"/>
          </a:soli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Klient</a:t>
            </a:r>
          </a:p>
        </p:txBody>
      </p:sp>
      <p:sp>
        <p:nvSpPr>
          <p:cNvPr id="100356" name="AutoShape 1028"/>
          <p:cNvSpPr>
            <a:spLocks noChangeArrowheads="1"/>
          </p:cNvSpPr>
          <p:nvPr/>
        </p:nvSpPr>
        <p:spPr bwMode="auto">
          <a:xfrm>
            <a:off x="5486400" y="2057400"/>
            <a:ext cx="2438400" cy="1676400"/>
          </a:xfrm>
          <a:prstGeom prst="flowChartProcess">
            <a:avLst/>
          </a:prstGeom>
          <a:solidFill>
            <a:srgbClr val="FFFFFF"/>
          </a:soli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Ecommerce</a:t>
            </a:r>
          </a:p>
          <a:p>
            <a:r>
              <a:rPr lang="de-DE" sz="2800">
                <a:latin typeface="Times New Roman" pitchFamily="18" charset="0"/>
              </a:rPr>
              <a:t>Startup Shop</a:t>
            </a:r>
          </a:p>
          <a:p>
            <a:r>
              <a:rPr lang="de-DE">
                <a:latin typeface="Times New Roman" pitchFamily="18" charset="0"/>
              </a:rPr>
              <a:t>(zweifelhafte </a:t>
            </a:r>
          </a:p>
          <a:p>
            <a:r>
              <a:rPr lang="de-DE">
                <a:latin typeface="Times New Roman" pitchFamily="18" charset="0"/>
              </a:rPr>
              <a:t>Sicherheit)</a:t>
            </a:r>
          </a:p>
        </p:txBody>
      </p:sp>
      <p:sp>
        <p:nvSpPr>
          <p:cNvPr id="100357" name="AutoShape 1029"/>
          <p:cNvSpPr>
            <a:spLocks noChangeArrowheads="1"/>
          </p:cNvSpPr>
          <p:nvPr/>
        </p:nvSpPr>
        <p:spPr bwMode="auto">
          <a:xfrm>
            <a:off x="685800" y="1600200"/>
            <a:ext cx="1905000" cy="1371600"/>
          </a:xfrm>
          <a:prstGeom prst="flowChartProcess">
            <a:avLst/>
          </a:prstGeom>
          <a:solidFill>
            <a:srgbClr val="FFFFFF"/>
          </a:soli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E</a:t>
            </a:r>
            <a:r>
              <a:rPr lang="de-DE" sz="2800" baseline="-25000">
                <a:latin typeface="Times New Roman" pitchFamily="18" charset="0"/>
              </a:rPr>
              <a:t>EC </a:t>
            </a:r>
            <a:r>
              <a:rPr lang="de-DE" sz="2800">
                <a:latin typeface="Times New Roman" pitchFamily="18" charset="0"/>
              </a:rPr>
              <a:t> D</a:t>
            </a:r>
            <a:r>
              <a:rPr lang="de-DE" sz="2800" baseline="-25000">
                <a:latin typeface="Times New Roman" pitchFamily="18" charset="0"/>
              </a:rPr>
              <a:t>EC</a:t>
            </a:r>
          </a:p>
          <a:p>
            <a:r>
              <a:rPr lang="de-DE" sz="2800">
                <a:latin typeface="Times New Roman" pitchFamily="18" charset="0"/>
              </a:rPr>
              <a:t>Eurocard</a:t>
            </a:r>
          </a:p>
        </p:txBody>
      </p:sp>
      <p:sp>
        <p:nvSpPr>
          <p:cNvPr id="100360" name="AutoShape 1032"/>
          <p:cNvSpPr>
            <a:spLocks noChangeArrowheads="1"/>
          </p:cNvSpPr>
          <p:nvPr/>
        </p:nvSpPr>
        <p:spPr bwMode="auto">
          <a:xfrm>
            <a:off x="5486400" y="3962400"/>
            <a:ext cx="2743200" cy="1600200"/>
          </a:xfrm>
          <a:prstGeom prst="flowChartDocument">
            <a:avLst/>
          </a:prstGeom>
          <a:solidFill>
            <a:srgbClr val="FFFFFF"/>
          </a:solidFill>
          <a:ln w="38100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E</a:t>
            </a:r>
            <a:r>
              <a:rPr lang="de-DE" baseline="-25000">
                <a:latin typeface="Times New Roman" pitchFamily="18" charset="0"/>
              </a:rPr>
              <a:t>EC</a:t>
            </a:r>
            <a:r>
              <a:rPr lang="de-DE">
                <a:latin typeface="Times New Roman" pitchFamily="18" charset="0"/>
              </a:rPr>
              <a:t>(Shop darf</a:t>
            </a:r>
          </a:p>
          <a:p>
            <a:r>
              <a:rPr lang="de-DE">
                <a:latin typeface="Times New Roman" pitchFamily="18" charset="0"/>
              </a:rPr>
              <a:t>25€ von meiner </a:t>
            </a:r>
          </a:p>
          <a:p>
            <a:r>
              <a:rPr lang="de-DE">
                <a:latin typeface="Times New Roman" pitchFamily="18" charset="0"/>
              </a:rPr>
              <a:t>Kreditkarte 4711</a:t>
            </a:r>
          </a:p>
          <a:p>
            <a:r>
              <a:rPr lang="de-DE">
                <a:latin typeface="Times New Roman" pitchFamily="18" charset="0"/>
              </a:rPr>
              <a:t>abbuchen)</a:t>
            </a: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 flipV="1">
            <a:off x="4724400" y="3733800"/>
            <a:ext cx="1066800" cy="18288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0363" name="AutoShape 1035"/>
          <p:cNvSpPr>
            <a:spLocks noChangeArrowheads="1"/>
          </p:cNvSpPr>
          <p:nvPr/>
        </p:nvSpPr>
        <p:spPr bwMode="auto">
          <a:xfrm>
            <a:off x="3048000" y="1295400"/>
            <a:ext cx="1981200" cy="1295400"/>
          </a:xfrm>
          <a:prstGeom prst="flowChartDocument">
            <a:avLst/>
          </a:prstGeom>
          <a:solidFill>
            <a:srgbClr val="FFFFFF"/>
          </a:solidFill>
          <a:ln w="38100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E</a:t>
            </a:r>
            <a:r>
              <a:rPr lang="de-DE" sz="2000" baseline="-25000">
                <a:latin typeface="Times New Roman" pitchFamily="18" charset="0"/>
              </a:rPr>
              <a:t>EC</a:t>
            </a:r>
            <a:r>
              <a:rPr lang="de-DE" sz="2000">
                <a:latin typeface="Times New Roman" pitchFamily="18" charset="0"/>
              </a:rPr>
              <a:t>(Shop darf</a:t>
            </a:r>
          </a:p>
          <a:p>
            <a:r>
              <a:rPr lang="de-DE" sz="2000">
                <a:latin typeface="Times New Roman" pitchFamily="18" charset="0"/>
              </a:rPr>
              <a:t>25€ von meiner </a:t>
            </a:r>
          </a:p>
          <a:p>
            <a:r>
              <a:rPr lang="de-DE" sz="2000">
                <a:latin typeface="Times New Roman" pitchFamily="18" charset="0"/>
              </a:rPr>
              <a:t>Kreditkarte 4711</a:t>
            </a:r>
          </a:p>
          <a:p>
            <a:r>
              <a:rPr lang="de-DE" sz="2000">
                <a:latin typeface="Times New Roman" pitchFamily="18" charset="0"/>
              </a:rPr>
              <a:t>Abbuchen)</a:t>
            </a:r>
          </a:p>
        </p:txBody>
      </p:sp>
      <p:sp>
        <p:nvSpPr>
          <p:cNvPr id="100364" name="Line 1036"/>
          <p:cNvSpPr>
            <a:spLocks noChangeShapeType="1"/>
          </p:cNvSpPr>
          <p:nvPr/>
        </p:nvSpPr>
        <p:spPr bwMode="auto">
          <a:xfrm flipH="1">
            <a:off x="2590800" y="2514600"/>
            <a:ext cx="2895600" cy="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00365" name="AutoShape 1037"/>
          <p:cNvCxnSpPr>
            <a:cxnSpLocks noChangeShapeType="1"/>
            <a:stCxn id="100357" idx="2"/>
            <a:endCxn id="100356" idx="1"/>
          </p:cNvCxnSpPr>
          <p:nvPr/>
        </p:nvCxnSpPr>
        <p:spPr bwMode="auto">
          <a:xfrm rot="5400000" flipH="1" flipV="1">
            <a:off x="3505200" y="1028700"/>
            <a:ext cx="95250" cy="3829050"/>
          </a:xfrm>
          <a:prstGeom prst="curvedConnector4">
            <a:avLst>
              <a:gd name="adj1" fmla="val -220000"/>
              <a:gd name="adj2" fmla="val 65421"/>
            </a:avLst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</p:cxnSp>
      <p:sp>
        <p:nvSpPr>
          <p:cNvPr id="100366" name="Text Box 1038"/>
          <p:cNvSpPr txBox="1">
            <a:spLocks noChangeArrowheads="1"/>
          </p:cNvSpPr>
          <p:nvPr/>
        </p:nvSpPr>
        <p:spPr bwMode="auto">
          <a:xfrm>
            <a:off x="2478088" y="3038475"/>
            <a:ext cx="114141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3 Geld</a:t>
            </a:r>
          </a:p>
        </p:txBody>
      </p:sp>
      <p:cxnSp>
        <p:nvCxnSpPr>
          <p:cNvPr id="100368" name="AutoShape 1040"/>
          <p:cNvCxnSpPr>
            <a:cxnSpLocks noChangeShapeType="1"/>
            <a:stCxn id="100356" idx="1"/>
            <a:endCxn id="100355" idx="1"/>
          </p:cNvCxnSpPr>
          <p:nvPr/>
        </p:nvCxnSpPr>
        <p:spPr bwMode="auto">
          <a:xfrm rot="10800000" flipV="1">
            <a:off x="3867150" y="2895600"/>
            <a:ext cx="1600200" cy="3162300"/>
          </a:xfrm>
          <a:prstGeom prst="curvedConnector3">
            <a:avLst>
              <a:gd name="adj1" fmla="val 113097"/>
            </a:avLst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</p:cxnSp>
      <p:sp>
        <p:nvSpPr>
          <p:cNvPr id="100369" name="Text Box 1041"/>
          <p:cNvSpPr txBox="1">
            <a:spLocks noChangeArrowheads="1"/>
          </p:cNvSpPr>
          <p:nvPr/>
        </p:nvSpPr>
        <p:spPr bwMode="auto">
          <a:xfrm>
            <a:off x="2746375" y="4257675"/>
            <a:ext cx="12192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4 Ware</a:t>
            </a:r>
          </a:p>
        </p:txBody>
      </p:sp>
      <p:sp>
        <p:nvSpPr>
          <p:cNvPr id="100370" name="Text Box 1042"/>
          <p:cNvSpPr txBox="1">
            <a:spLocks noChangeArrowheads="1"/>
          </p:cNvSpPr>
          <p:nvPr/>
        </p:nvSpPr>
        <p:spPr bwMode="auto">
          <a:xfrm>
            <a:off x="5000625" y="4257675"/>
            <a:ext cx="36195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1</a:t>
            </a:r>
          </a:p>
        </p:txBody>
      </p:sp>
      <p:sp>
        <p:nvSpPr>
          <p:cNvPr id="100371" name="Text Box 1043"/>
          <p:cNvSpPr txBox="1">
            <a:spLocks noChangeArrowheads="1"/>
          </p:cNvSpPr>
          <p:nvPr/>
        </p:nvSpPr>
        <p:spPr bwMode="auto">
          <a:xfrm>
            <a:off x="2835275" y="4181475"/>
            <a:ext cx="27305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 </a:t>
            </a:r>
          </a:p>
        </p:txBody>
      </p:sp>
      <p:sp>
        <p:nvSpPr>
          <p:cNvPr id="100372" name="Text Box 1044"/>
          <p:cNvSpPr txBox="1">
            <a:spLocks noChangeArrowheads="1"/>
          </p:cNvSpPr>
          <p:nvPr/>
        </p:nvSpPr>
        <p:spPr bwMode="auto">
          <a:xfrm>
            <a:off x="5076825" y="2047875"/>
            <a:ext cx="36195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CDFD-9F5C-4329-9F3C-A46F9EE6A6D9}" type="slidenum">
              <a:rPr lang="en-US"/>
              <a:pPr/>
              <a:t>107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Leistungsfähigkeit der Verschlüsselungsverfahren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/>
              <a:t>DES und MD5 sind mehrere Größenordnungen schneller als RSA</a:t>
            </a:r>
          </a:p>
          <a:p>
            <a:pPr>
              <a:lnSpc>
                <a:spcPct val="80000"/>
              </a:lnSpc>
            </a:pPr>
            <a:r>
              <a:rPr lang="de-DE"/>
              <a:t>Softwareimplemtierung auf heutiger Hardware</a:t>
            </a:r>
          </a:p>
          <a:p>
            <a:pPr lvl="1">
              <a:lnSpc>
                <a:spcPct val="80000"/>
              </a:lnSpc>
            </a:pPr>
            <a:r>
              <a:rPr lang="de-DE"/>
              <a:t>DES: 36 Mbps</a:t>
            </a:r>
          </a:p>
          <a:p>
            <a:pPr lvl="1">
              <a:lnSpc>
                <a:spcPct val="80000"/>
              </a:lnSpc>
            </a:pPr>
            <a:r>
              <a:rPr lang="de-DE"/>
              <a:t>MD5: 85 Mbps</a:t>
            </a:r>
          </a:p>
          <a:p>
            <a:pPr lvl="1">
              <a:lnSpc>
                <a:spcPct val="80000"/>
              </a:lnSpc>
            </a:pPr>
            <a:r>
              <a:rPr lang="de-DE"/>
              <a:t>RSA: 1 Kbps</a:t>
            </a:r>
          </a:p>
          <a:p>
            <a:pPr>
              <a:lnSpc>
                <a:spcPct val="80000"/>
              </a:lnSpc>
            </a:pPr>
            <a:r>
              <a:rPr lang="de-DE"/>
              <a:t>Hardware-Implementierung</a:t>
            </a:r>
          </a:p>
          <a:p>
            <a:pPr lvl="1">
              <a:lnSpc>
                <a:spcPct val="80000"/>
              </a:lnSpc>
            </a:pPr>
            <a:r>
              <a:rPr lang="de-DE"/>
              <a:t>DES und MD5: x00 Mbps (x&gt;2)</a:t>
            </a:r>
          </a:p>
          <a:p>
            <a:pPr lvl="1">
              <a:lnSpc>
                <a:spcPct val="80000"/>
              </a:lnSpc>
            </a:pPr>
            <a:r>
              <a:rPr lang="de-DE"/>
              <a:t>RSA: 64 Kbps</a:t>
            </a:r>
          </a:p>
          <a:p>
            <a:pPr>
              <a:lnSpc>
                <a:spcPct val="80000"/>
              </a:lnSpc>
            </a:pPr>
            <a:r>
              <a:rPr lang="de-DE"/>
              <a:t>Also ist RSA nicht für die Codierung von Nachrichten geeignet</a:t>
            </a:r>
          </a:p>
          <a:p>
            <a:pPr lvl="1">
              <a:lnSpc>
                <a:spcPct val="80000"/>
              </a:lnSpc>
            </a:pPr>
            <a:r>
              <a:rPr lang="de-DE"/>
              <a:t>Es wird für den DES-Schlüsselaustausch verwendet</a:t>
            </a:r>
          </a:p>
          <a:p>
            <a:pPr lvl="1">
              <a:lnSpc>
                <a:spcPct val="80000"/>
              </a:lnSpc>
            </a:pPr>
            <a:r>
              <a:rPr lang="de-DE"/>
              <a:t>Und für die Authentifizierung</a:t>
            </a:r>
          </a:p>
          <a:p>
            <a:pPr lvl="1">
              <a:lnSpc>
                <a:spcPct val="80000"/>
              </a:lnSpc>
            </a:pPr>
            <a:r>
              <a:rPr lang="de-DE"/>
              <a:t>Und für die digitale Signatur von MD5-Digests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1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A7A7-60E8-4DC7-B308-50C147838F04}" type="slidenum">
              <a:rPr lang="en-US"/>
              <a:pPr/>
              <a:t>108</a:t>
            </a:fld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 t="10417"/>
          <a:stretch>
            <a:fillRect/>
          </a:stretch>
        </p:blipFill>
        <p:spPr bwMode="auto">
          <a:xfrm>
            <a:off x="-304800" y="609600"/>
            <a:ext cx="9753600" cy="6553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609600" y="609600"/>
            <a:ext cx="2362200" cy="62484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334000" y="609600"/>
            <a:ext cx="2895600" cy="6248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80905" name="Picture 9" descr="bd0516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43000"/>
            <a:ext cx="379413" cy="533400"/>
          </a:xfrm>
          <a:prstGeom prst="rect">
            <a:avLst/>
          </a:prstGeom>
          <a:noFill/>
        </p:spPr>
      </p:pic>
      <p:pic>
        <p:nvPicPr>
          <p:cNvPr id="80906" name="Picture 10" descr="bs0074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295400"/>
            <a:ext cx="533400" cy="261938"/>
          </a:xfrm>
          <a:prstGeom prst="rect">
            <a:avLst/>
          </a:prstGeom>
          <a:noFill/>
        </p:spPr>
      </p:pic>
      <p:pic>
        <p:nvPicPr>
          <p:cNvPr id="80907" name="Picture 11" descr="bd05162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143000"/>
            <a:ext cx="379413" cy="533400"/>
          </a:xfrm>
          <a:prstGeom prst="rect">
            <a:avLst/>
          </a:prstGeom>
          <a:noFill/>
        </p:spPr>
      </p:pic>
      <p:pic>
        <p:nvPicPr>
          <p:cNvPr id="80908" name="Picture 12" descr="bs0074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295400"/>
            <a:ext cx="533400" cy="261938"/>
          </a:xfrm>
          <a:prstGeom prst="rect">
            <a:avLst/>
          </a:prstGeom>
          <a:noFill/>
        </p:spPr>
      </p:pic>
      <p:sp>
        <p:nvSpPr>
          <p:cNvPr id="80909" name="Rectangle 13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991600" cy="1143000"/>
          </a:xfrm>
        </p:spPr>
        <p:txBody>
          <a:bodyPr/>
          <a:lstStyle/>
          <a:p>
            <a:r>
              <a:rPr lang="de-DE" sz="2800"/>
              <a:t>Austausch von  Schlüsseln (Session Keys)</a:t>
            </a:r>
            <a:br>
              <a:rPr lang="de-DE" sz="2800"/>
            </a:br>
            <a:endParaRPr lang="de-DE" sz="2800"/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762000" y="2438400"/>
            <a:ext cx="2133600" cy="42910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K:=random(...)</a:t>
            </a:r>
          </a:p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E</a:t>
            </a:r>
            <a:r>
              <a:rPr lang="de-DE" baseline="-25000">
                <a:latin typeface="Times New Roman" pitchFamily="18" charset="0"/>
              </a:rPr>
              <a:t>B</a:t>
            </a:r>
            <a:r>
              <a:rPr lang="de-DE">
                <a:latin typeface="Times New Roman" pitchFamily="18" charset="0"/>
              </a:rPr>
              <a:t>(K)</a:t>
            </a:r>
          </a:p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M</a:t>
            </a:r>
          </a:p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DES</a:t>
            </a:r>
            <a:r>
              <a:rPr lang="de-DE" baseline="-25000">
                <a:latin typeface="Times New Roman" pitchFamily="18" charset="0"/>
              </a:rPr>
              <a:t>K</a:t>
            </a:r>
            <a:r>
              <a:rPr lang="de-DE">
                <a:latin typeface="Times New Roman" pitchFamily="18" charset="0"/>
              </a:rPr>
              <a:t>(M)</a:t>
            </a:r>
          </a:p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DES</a:t>
            </a:r>
            <a:r>
              <a:rPr lang="de-DE" baseline="-25000">
                <a:latin typeface="Times New Roman" pitchFamily="18" charset="0"/>
              </a:rPr>
              <a:t>K</a:t>
            </a:r>
            <a:r>
              <a:rPr lang="de-DE">
                <a:latin typeface="Times New Roman" pitchFamily="18" charset="0"/>
              </a:rPr>
              <a:t>(M´)</a:t>
            </a:r>
          </a:p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 flipH="1">
            <a:off x="1676400" y="1600200"/>
            <a:ext cx="4953000" cy="1524000"/>
          </a:xfrm>
          <a:prstGeom prst="line">
            <a:avLst/>
          </a:prstGeom>
          <a:noFill/>
          <a:ln w="38100">
            <a:solidFill>
              <a:srgbClr val="3333CC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5562600" y="3048000"/>
            <a:ext cx="2514600" cy="34718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E</a:t>
            </a:r>
            <a:r>
              <a:rPr lang="de-DE" baseline="-25000">
                <a:latin typeface="Times New Roman" pitchFamily="18" charset="0"/>
              </a:rPr>
              <a:t>B</a:t>
            </a:r>
            <a:r>
              <a:rPr lang="de-DE">
                <a:latin typeface="Times New Roman" pitchFamily="18" charset="0"/>
              </a:rPr>
              <a:t>(K)</a:t>
            </a:r>
          </a:p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K=D</a:t>
            </a:r>
            <a:r>
              <a:rPr lang="de-DE" baseline="-25000">
                <a:latin typeface="Times New Roman" pitchFamily="18" charset="0"/>
              </a:rPr>
              <a:t>B</a:t>
            </a:r>
            <a:r>
              <a:rPr lang="de-DE">
                <a:latin typeface="Times New Roman" pitchFamily="18" charset="0"/>
              </a:rPr>
              <a:t>(E</a:t>
            </a:r>
            <a:r>
              <a:rPr lang="de-DE" baseline="-25000">
                <a:latin typeface="Times New Roman" pitchFamily="18" charset="0"/>
              </a:rPr>
              <a:t>B</a:t>
            </a:r>
            <a:r>
              <a:rPr lang="de-DE">
                <a:latin typeface="Times New Roman" pitchFamily="18" charset="0"/>
              </a:rPr>
              <a:t>(K))</a:t>
            </a:r>
          </a:p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DES</a:t>
            </a:r>
            <a:r>
              <a:rPr lang="de-DE" baseline="-25000">
                <a:latin typeface="Times New Roman" pitchFamily="18" charset="0"/>
              </a:rPr>
              <a:t>K</a:t>
            </a:r>
            <a:r>
              <a:rPr lang="de-DE">
                <a:latin typeface="Times New Roman" pitchFamily="18" charset="0"/>
              </a:rPr>
              <a:t>(M)</a:t>
            </a:r>
          </a:p>
          <a:p>
            <a:pPr>
              <a:spcBef>
                <a:spcPct val="50000"/>
              </a:spcBef>
            </a:pPr>
            <a:r>
              <a:rPr lang="de-DE" sz="2000">
                <a:latin typeface="Times New Roman" pitchFamily="18" charset="0"/>
              </a:rPr>
              <a:t>M=DES</a:t>
            </a:r>
            <a:r>
              <a:rPr lang="de-DE" sz="2000" baseline="-25000">
                <a:latin typeface="Times New Roman" pitchFamily="18" charset="0"/>
              </a:rPr>
              <a:t>K</a:t>
            </a:r>
            <a:r>
              <a:rPr lang="de-DE" sz="2000">
                <a:latin typeface="Times New Roman" pitchFamily="18" charset="0"/>
              </a:rPr>
              <a:t>(DES</a:t>
            </a:r>
            <a:r>
              <a:rPr lang="de-DE" sz="2000" baseline="-25000">
                <a:latin typeface="Times New Roman" pitchFamily="18" charset="0"/>
              </a:rPr>
              <a:t>K</a:t>
            </a:r>
            <a:r>
              <a:rPr lang="de-DE" sz="2000">
                <a:latin typeface="Times New Roman" pitchFamily="18" charset="0"/>
              </a:rPr>
              <a:t>(M))</a:t>
            </a:r>
          </a:p>
          <a:p>
            <a:pPr>
              <a:spcBef>
                <a:spcPct val="50000"/>
              </a:spcBef>
            </a:pPr>
            <a:endParaRPr lang="de-DE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DES</a:t>
            </a:r>
            <a:r>
              <a:rPr lang="de-DE" baseline="-25000">
                <a:latin typeface="Times New Roman" pitchFamily="18" charset="0"/>
              </a:rPr>
              <a:t>K</a:t>
            </a:r>
            <a:r>
              <a:rPr lang="de-DE">
                <a:latin typeface="Times New Roman" pitchFamily="18" charset="0"/>
              </a:rPr>
              <a:t>(M´)</a:t>
            </a:r>
          </a:p>
          <a:p>
            <a:pPr>
              <a:spcBef>
                <a:spcPct val="50000"/>
              </a:spcBef>
            </a:pPr>
            <a:endParaRPr lang="de-DE" sz="2000">
              <a:latin typeface="Times New Roman" pitchFamily="18" charset="0"/>
            </a:endParaRPr>
          </a:p>
        </p:txBody>
      </p:sp>
      <p:sp>
        <p:nvSpPr>
          <p:cNvPr id="80900" name="Freeform 4"/>
          <p:cNvSpPr>
            <a:spLocks/>
          </p:cNvSpPr>
          <p:nvPr/>
        </p:nvSpPr>
        <p:spPr bwMode="auto">
          <a:xfrm>
            <a:off x="2209800" y="3124200"/>
            <a:ext cx="4191000" cy="2667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288" y="104"/>
              </a:cxn>
              <a:cxn ang="0">
                <a:pos x="576" y="8"/>
              </a:cxn>
              <a:cxn ang="0">
                <a:pos x="720" y="152"/>
              </a:cxn>
              <a:cxn ang="0">
                <a:pos x="1104" y="8"/>
              </a:cxn>
              <a:cxn ang="0">
                <a:pos x="1296" y="152"/>
              </a:cxn>
              <a:cxn ang="0">
                <a:pos x="1680" y="8"/>
              </a:cxn>
              <a:cxn ang="0">
                <a:pos x="1920" y="152"/>
              </a:cxn>
              <a:cxn ang="0">
                <a:pos x="2640" y="104"/>
              </a:cxn>
            </a:cxnLst>
            <a:rect l="0" t="0" r="r" b="b"/>
            <a:pathLst>
              <a:path w="2640" h="168">
                <a:moveTo>
                  <a:pt x="0" y="104"/>
                </a:moveTo>
                <a:cubicBezTo>
                  <a:pt x="96" y="112"/>
                  <a:pt x="192" y="120"/>
                  <a:pt x="288" y="104"/>
                </a:cubicBezTo>
                <a:cubicBezTo>
                  <a:pt x="384" y="88"/>
                  <a:pt x="504" y="0"/>
                  <a:pt x="576" y="8"/>
                </a:cubicBezTo>
                <a:cubicBezTo>
                  <a:pt x="648" y="16"/>
                  <a:pt x="632" y="152"/>
                  <a:pt x="720" y="152"/>
                </a:cubicBezTo>
                <a:cubicBezTo>
                  <a:pt x="808" y="152"/>
                  <a:pt x="1008" y="8"/>
                  <a:pt x="1104" y="8"/>
                </a:cubicBezTo>
                <a:cubicBezTo>
                  <a:pt x="1200" y="8"/>
                  <a:pt x="1200" y="152"/>
                  <a:pt x="1296" y="152"/>
                </a:cubicBezTo>
                <a:cubicBezTo>
                  <a:pt x="1392" y="152"/>
                  <a:pt x="1576" y="8"/>
                  <a:pt x="1680" y="8"/>
                </a:cubicBezTo>
                <a:cubicBezTo>
                  <a:pt x="1784" y="8"/>
                  <a:pt x="1760" y="136"/>
                  <a:pt x="1920" y="152"/>
                </a:cubicBezTo>
                <a:cubicBezTo>
                  <a:pt x="2080" y="168"/>
                  <a:pt x="2360" y="136"/>
                  <a:pt x="2640" y="104"/>
                </a:cubicBezTo>
              </a:path>
            </a:pathLst>
          </a:custGeom>
          <a:noFill/>
          <a:ln w="76200" cap="flat" cmpd="sng">
            <a:solidFill>
              <a:srgbClr val="CC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0912" name="Freeform 16"/>
          <p:cNvSpPr>
            <a:spLocks/>
          </p:cNvSpPr>
          <p:nvPr/>
        </p:nvSpPr>
        <p:spPr bwMode="auto">
          <a:xfrm>
            <a:off x="2438400" y="4191000"/>
            <a:ext cx="3581400" cy="2286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288" y="104"/>
              </a:cxn>
              <a:cxn ang="0">
                <a:pos x="576" y="8"/>
              </a:cxn>
              <a:cxn ang="0">
                <a:pos x="720" y="152"/>
              </a:cxn>
              <a:cxn ang="0">
                <a:pos x="1104" y="8"/>
              </a:cxn>
              <a:cxn ang="0">
                <a:pos x="1296" y="152"/>
              </a:cxn>
              <a:cxn ang="0">
                <a:pos x="1680" y="8"/>
              </a:cxn>
              <a:cxn ang="0">
                <a:pos x="1920" y="152"/>
              </a:cxn>
              <a:cxn ang="0">
                <a:pos x="2640" y="104"/>
              </a:cxn>
            </a:cxnLst>
            <a:rect l="0" t="0" r="r" b="b"/>
            <a:pathLst>
              <a:path w="2640" h="168">
                <a:moveTo>
                  <a:pt x="0" y="104"/>
                </a:moveTo>
                <a:cubicBezTo>
                  <a:pt x="96" y="112"/>
                  <a:pt x="192" y="120"/>
                  <a:pt x="288" y="104"/>
                </a:cubicBezTo>
                <a:cubicBezTo>
                  <a:pt x="384" y="88"/>
                  <a:pt x="504" y="0"/>
                  <a:pt x="576" y="8"/>
                </a:cubicBezTo>
                <a:cubicBezTo>
                  <a:pt x="648" y="16"/>
                  <a:pt x="632" y="152"/>
                  <a:pt x="720" y="152"/>
                </a:cubicBezTo>
                <a:cubicBezTo>
                  <a:pt x="808" y="152"/>
                  <a:pt x="1008" y="8"/>
                  <a:pt x="1104" y="8"/>
                </a:cubicBezTo>
                <a:cubicBezTo>
                  <a:pt x="1200" y="8"/>
                  <a:pt x="1200" y="152"/>
                  <a:pt x="1296" y="152"/>
                </a:cubicBezTo>
                <a:cubicBezTo>
                  <a:pt x="1392" y="152"/>
                  <a:pt x="1576" y="8"/>
                  <a:pt x="1680" y="8"/>
                </a:cubicBezTo>
                <a:cubicBezTo>
                  <a:pt x="1784" y="8"/>
                  <a:pt x="1760" y="136"/>
                  <a:pt x="1920" y="152"/>
                </a:cubicBezTo>
                <a:cubicBezTo>
                  <a:pt x="2080" y="168"/>
                  <a:pt x="2360" y="136"/>
                  <a:pt x="2640" y="104"/>
                </a:cubicBezTo>
              </a:path>
            </a:pathLst>
          </a:custGeom>
          <a:noFill/>
          <a:ln w="76200" cap="flat" cmpd="sng">
            <a:solidFill>
              <a:srgbClr val="CC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0902" name="Freeform 6"/>
          <p:cNvSpPr>
            <a:spLocks/>
          </p:cNvSpPr>
          <p:nvPr/>
        </p:nvSpPr>
        <p:spPr bwMode="auto">
          <a:xfrm>
            <a:off x="2514600" y="5791200"/>
            <a:ext cx="3581400" cy="3048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288" y="104"/>
              </a:cxn>
              <a:cxn ang="0">
                <a:pos x="576" y="8"/>
              </a:cxn>
              <a:cxn ang="0">
                <a:pos x="720" y="152"/>
              </a:cxn>
              <a:cxn ang="0">
                <a:pos x="1104" y="8"/>
              </a:cxn>
              <a:cxn ang="0">
                <a:pos x="1296" y="152"/>
              </a:cxn>
              <a:cxn ang="0">
                <a:pos x="1680" y="8"/>
              </a:cxn>
              <a:cxn ang="0">
                <a:pos x="1920" y="152"/>
              </a:cxn>
              <a:cxn ang="0">
                <a:pos x="2640" y="104"/>
              </a:cxn>
            </a:cxnLst>
            <a:rect l="0" t="0" r="r" b="b"/>
            <a:pathLst>
              <a:path w="2640" h="168">
                <a:moveTo>
                  <a:pt x="0" y="104"/>
                </a:moveTo>
                <a:cubicBezTo>
                  <a:pt x="96" y="112"/>
                  <a:pt x="192" y="120"/>
                  <a:pt x="288" y="104"/>
                </a:cubicBezTo>
                <a:cubicBezTo>
                  <a:pt x="384" y="88"/>
                  <a:pt x="504" y="0"/>
                  <a:pt x="576" y="8"/>
                </a:cubicBezTo>
                <a:cubicBezTo>
                  <a:pt x="648" y="16"/>
                  <a:pt x="632" y="152"/>
                  <a:pt x="720" y="152"/>
                </a:cubicBezTo>
                <a:cubicBezTo>
                  <a:pt x="808" y="152"/>
                  <a:pt x="1008" y="8"/>
                  <a:pt x="1104" y="8"/>
                </a:cubicBezTo>
                <a:cubicBezTo>
                  <a:pt x="1200" y="8"/>
                  <a:pt x="1200" y="152"/>
                  <a:pt x="1296" y="152"/>
                </a:cubicBezTo>
                <a:cubicBezTo>
                  <a:pt x="1392" y="152"/>
                  <a:pt x="1576" y="8"/>
                  <a:pt x="1680" y="8"/>
                </a:cubicBezTo>
                <a:cubicBezTo>
                  <a:pt x="1784" y="8"/>
                  <a:pt x="1760" y="136"/>
                  <a:pt x="1920" y="152"/>
                </a:cubicBezTo>
                <a:cubicBezTo>
                  <a:pt x="2080" y="168"/>
                  <a:pt x="2360" y="136"/>
                  <a:pt x="2640" y="104"/>
                </a:cubicBezTo>
              </a:path>
            </a:pathLst>
          </a:custGeom>
          <a:noFill/>
          <a:ln w="76200" cap="flat" cmpd="sng">
            <a:solidFill>
              <a:srgbClr val="CC66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0914" name="AutoShape 18"/>
          <p:cNvSpPr>
            <a:spLocks noChangeArrowheads="1"/>
          </p:cNvSpPr>
          <p:nvPr/>
        </p:nvSpPr>
        <p:spPr bwMode="auto">
          <a:xfrm>
            <a:off x="1295400" y="3505200"/>
            <a:ext cx="1066800" cy="533400"/>
          </a:xfrm>
          <a:prstGeom prst="flowChartDocumen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  <p:bldP spid="80900" grpId="0" animBg="1"/>
      <p:bldP spid="80912" grpId="0" animBg="1"/>
      <p:bldP spid="8090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A88-38AA-462C-8135-3C80755257B5}" type="slidenum">
              <a:rPr lang="en-US"/>
              <a:pPr/>
              <a:t>109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0"/>
            <a:ext cx="7904163" cy="1143000"/>
          </a:xfrm>
        </p:spPr>
        <p:txBody>
          <a:bodyPr/>
          <a:lstStyle/>
          <a:p>
            <a:r>
              <a:rPr lang="en-US"/>
              <a:t>Authentifizierungs-Protokolle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219200"/>
            <a:ext cx="7904162" cy="611188"/>
          </a:xfrm>
        </p:spPr>
        <p:txBody>
          <a:bodyPr/>
          <a:lstStyle/>
          <a:p>
            <a:r>
              <a:rPr lang="en-US"/>
              <a:t>Three-way handshake</a:t>
            </a:r>
          </a:p>
        </p:txBody>
      </p:sp>
      <p:pic>
        <p:nvPicPr>
          <p:cNvPr id="21508" name="Picture 4" descr="PE08F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752600"/>
            <a:ext cx="4265613" cy="4876800"/>
          </a:xfrm>
          <a:prstGeom prst="rect">
            <a:avLst/>
          </a:prstGeom>
          <a:noFill/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04800" y="2209800"/>
            <a:ext cx="2209800" cy="1905000"/>
          </a:xfrm>
          <a:prstGeom prst="wedgeRoundRectCallout">
            <a:avLst>
              <a:gd name="adj1" fmla="val 72991"/>
              <a:gd name="adj2" fmla="val -38250"/>
              <a:gd name="adj3" fmla="val 16667"/>
            </a:avLst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2000">
                <a:latin typeface="Times New Roman" pitchFamily="18" charset="0"/>
              </a:rPr>
              <a:t>Client und Server</a:t>
            </a:r>
          </a:p>
          <a:p>
            <a:r>
              <a:rPr lang="de-DE" sz="2000">
                <a:latin typeface="Times New Roman" pitchFamily="18" charset="0"/>
              </a:rPr>
              <a:t>Benötigen einen </a:t>
            </a:r>
          </a:p>
          <a:p>
            <a:r>
              <a:rPr lang="de-DE" sz="2000">
                <a:latin typeface="Times New Roman" pitchFamily="18" charset="0"/>
              </a:rPr>
              <a:t>Gemeinsamen Geheimen Schlüssel CHK=SHK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0" y="4572000"/>
            <a:ext cx="2209800" cy="1905000"/>
          </a:xfrm>
          <a:prstGeom prst="wedgeRoundRectCallout">
            <a:avLst>
              <a:gd name="adj1" fmla="val 85847"/>
              <a:gd name="adj2" fmla="val 20333"/>
              <a:gd name="adj3" fmla="val 16667"/>
            </a:avLst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2000">
                <a:latin typeface="Times New Roman" pitchFamily="18" charset="0"/>
              </a:rPr>
              <a:t>Ab jetzt wird ein neuer Session Key SK für die Kommunikation verwendet</a:t>
            </a:r>
          </a:p>
        </p:txBody>
      </p:sp>
      <p:sp>
        <p:nvSpPr>
          <p:cNvPr id="21511" name="AutoShape 7"/>
          <p:cNvSpPr>
            <a:spLocks/>
          </p:cNvSpPr>
          <p:nvPr/>
        </p:nvSpPr>
        <p:spPr bwMode="auto">
          <a:xfrm>
            <a:off x="6705600" y="1065213"/>
            <a:ext cx="2438400" cy="609600"/>
          </a:xfrm>
          <a:prstGeom prst="borderCallout1">
            <a:avLst>
              <a:gd name="adj1" fmla="val 18750"/>
              <a:gd name="adj2" fmla="val -3125"/>
              <a:gd name="adj3" fmla="val 244792"/>
              <a:gd name="adj4" fmla="val -72852"/>
            </a:avLst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Encode mit </a:t>
            </a:r>
          </a:p>
          <a:p>
            <a:r>
              <a:rPr lang="de-DE">
                <a:latin typeface="Times New Roman" pitchFamily="18" charset="0"/>
              </a:rPr>
              <a:t>Schlüssel CHK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ym typeface="Wingdings" pitchFamily="2" charset="2"/>
              </a:rPr>
              <a:t>CHORD</a:t>
            </a:r>
            <a:endParaRPr lang="de-DE" smtClean="0"/>
          </a:p>
        </p:txBody>
      </p:sp>
      <p:sp>
        <p:nvSpPr>
          <p:cNvPr id="9728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1E6414-7CB7-4311-BABD-4BD301381C60}" type="slidenum">
              <a:rPr lang="en-US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  <p:pic>
        <p:nvPicPr>
          <p:cNvPr id="972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4050" y="134938"/>
            <a:ext cx="6313488" cy="6723062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7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070C-6F06-4264-AE5D-58CF7AA5934E}" type="slidenum">
              <a:rPr lang="en-US"/>
              <a:pPr/>
              <a:t>110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sz="3600"/>
              <a:t>Trusted third Party (Kerberos)</a:t>
            </a:r>
            <a:r>
              <a:rPr lang="en-US"/>
              <a:t>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05300" y="1295400"/>
            <a:ext cx="152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90600" y="1295400"/>
            <a:ext cx="1508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754938" y="1295400"/>
            <a:ext cx="150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B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411663" y="1728788"/>
            <a:ext cx="3175" cy="46624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7861300" y="1736725"/>
            <a:ext cx="1588" cy="46640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411663" y="4148138"/>
            <a:ext cx="3262312" cy="9350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7637463" y="5030788"/>
            <a:ext cx="214312" cy="1143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05" y="57"/>
              </a:cxn>
              <a:cxn ang="0">
                <a:pos x="18" y="0"/>
              </a:cxn>
              <a:cxn ang="0">
                <a:pos x="0" y="48"/>
              </a:cxn>
              <a:cxn ang="0">
                <a:pos x="0" y="48"/>
              </a:cxn>
            </a:cxnLst>
            <a:rect l="0" t="0" r="r" b="b"/>
            <a:pathLst>
              <a:path w="105" h="57">
                <a:moveTo>
                  <a:pt x="0" y="48"/>
                </a:moveTo>
                <a:lnTo>
                  <a:pt x="105" y="57"/>
                </a:lnTo>
                <a:lnTo>
                  <a:pt x="18" y="0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1044575" y="1728788"/>
            <a:ext cx="1588" cy="46624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1222375" y="2222500"/>
            <a:ext cx="3181350" cy="7889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0" name="Freeform 12"/>
          <p:cNvSpPr>
            <a:spLocks/>
          </p:cNvSpPr>
          <p:nvPr/>
        </p:nvSpPr>
        <p:spPr bwMode="auto">
          <a:xfrm>
            <a:off x="1069975" y="2951163"/>
            <a:ext cx="204788" cy="112712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0" y="56"/>
              </a:cxn>
              <a:cxn ang="0">
                <a:pos x="100" y="52"/>
              </a:cxn>
              <a:cxn ang="0">
                <a:pos x="83" y="0"/>
              </a:cxn>
              <a:cxn ang="0">
                <a:pos x="83" y="0"/>
              </a:cxn>
            </a:cxnLst>
            <a:rect l="0" t="0" r="r" b="b"/>
            <a:pathLst>
              <a:path w="100" h="56">
                <a:moveTo>
                  <a:pt x="83" y="0"/>
                </a:moveTo>
                <a:lnTo>
                  <a:pt x="0" y="56"/>
                </a:lnTo>
                <a:lnTo>
                  <a:pt x="100" y="52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 rot="960000">
            <a:off x="1879600" y="2868613"/>
            <a:ext cx="153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 rot="960000">
            <a:off x="2066925" y="2922588"/>
            <a:ext cx="153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((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 rot="960000">
            <a:off x="2252663" y="2979738"/>
            <a:ext cx="138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 rot="960000">
            <a:off x="2433638" y="3021013"/>
            <a:ext cx="127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 rot="960000">
            <a:off x="2584450" y="30734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 rot="960000">
            <a:off x="2744788" y="3116263"/>
            <a:ext cx="12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 rot="960000">
            <a:off x="2903538" y="3162300"/>
            <a:ext cx="153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 rot="960000">
            <a:off x="3090863" y="32226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 rot="960000">
            <a:off x="3249613" y="3267075"/>
            <a:ext cx="153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B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 rot="960000">
            <a:off x="3436938" y="3324225"/>
            <a:ext cx="20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),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 rot="960000">
            <a:off x="3686175" y="3398838"/>
            <a:ext cx="15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 rot="960000">
            <a:off x="3846513" y="3575050"/>
            <a:ext cx="119062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</a:rPr>
              <a:t>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 rot="960000">
            <a:off x="4022725" y="3492500"/>
            <a:ext cx="1412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),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 rot="960000">
            <a:off x="5329238" y="40481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 rot="960000">
            <a:off x="5516563" y="4100513"/>
            <a:ext cx="150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((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 rot="960000">
            <a:off x="5710238" y="4159250"/>
            <a:ext cx="153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 rot="960000">
            <a:off x="5900738" y="4206875"/>
            <a:ext cx="12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 rot="960000">
            <a:off x="6056313" y="4252913"/>
            <a:ext cx="141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 rot="960000">
            <a:off x="6226175" y="4311650"/>
            <a:ext cx="203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),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 rot="960000">
            <a:off x="6477000" y="4384675"/>
            <a:ext cx="150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 rot="960000">
            <a:off x="6670675" y="4443413"/>
            <a:ext cx="204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),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 rot="960000">
            <a:off x="6032500" y="4592638"/>
            <a:ext cx="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de-DE">
              <a:latin typeface="Times New Roman" pitchFamily="18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 rot="960000">
            <a:off x="1595438" y="32861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 rot="960000">
            <a:off x="1784350" y="3344863"/>
            <a:ext cx="15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((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 rot="960000">
            <a:off x="1979613" y="3397250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 rot="960000">
            <a:off x="2147888" y="3446463"/>
            <a:ext cx="127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 rot="960000">
            <a:off x="2309813" y="34909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 rot="960000">
            <a:off x="2459038" y="353218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 rot="960000">
            <a:off x="2617788" y="3587750"/>
            <a:ext cx="153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 rot="960000">
            <a:off x="2805113" y="363696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 rot="960000">
            <a:off x="2967038" y="36845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 rot="960000">
            <a:off x="3151188" y="3749675"/>
            <a:ext cx="20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),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 rot="960000">
            <a:off x="3408363" y="3814763"/>
            <a:ext cx="1539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 rot="960000">
            <a:off x="3570288" y="3992563"/>
            <a:ext cx="1206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</a:rPr>
              <a:t>B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 rot="960000">
            <a:off x="3740150" y="3897313"/>
            <a:ext cx="77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 rot="20700000">
            <a:off x="2409825" y="2317750"/>
            <a:ext cx="150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 rot="20700000">
            <a:off x="2603500" y="2265363"/>
            <a:ext cx="12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 rot="20700000">
            <a:off x="2755900" y="2230438"/>
            <a:ext cx="150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B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 rot="20760000">
            <a:off x="5375275" y="5775325"/>
            <a:ext cx="16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</a:rPr>
              <a:t>E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 rot="20760000">
            <a:off x="5568950" y="5734050"/>
            <a:ext cx="77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(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 rot="20760000">
            <a:off x="5661025" y="5707063"/>
            <a:ext cx="141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 rot="20760000">
            <a:off x="5830888" y="5619750"/>
            <a:ext cx="5143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 + 1,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83" name="Rectangle 55"/>
          <p:cNvSpPr>
            <a:spLocks noChangeArrowheads="1"/>
          </p:cNvSpPr>
          <p:nvPr/>
        </p:nvSpPr>
        <p:spPr bwMode="auto">
          <a:xfrm rot="20760000">
            <a:off x="6486525" y="551021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 rot="20760000">
            <a:off x="6678613" y="5475288"/>
            <a:ext cx="7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85" name="Line 57"/>
          <p:cNvSpPr>
            <a:spLocks noChangeShapeType="1"/>
          </p:cNvSpPr>
          <p:nvPr/>
        </p:nvSpPr>
        <p:spPr bwMode="auto">
          <a:xfrm>
            <a:off x="1044575" y="3063875"/>
            <a:ext cx="3189288" cy="9175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86" name="Freeform 58"/>
          <p:cNvSpPr>
            <a:spLocks/>
          </p:cNvSpPr>
          <p:nvPr/>
        </p:nvSpPr>
        <p:spPr bwMode="auto">
          <a:xfrm>
            <a:off x="4189413" y="3922713"/>
            <a:ext cx="214312" cy="111125"/>
          </a:xfrm>
          <a:custGeom>
            <a:avLst/>
            <a:gdLst/>
            <a:ahLst/>
            <a:cxnLst>
              <a:cxn ang="0">
                <a:pos x="0" y="47"/>
              </a:cxn>
              <a:cxn ang="0">
                <a:pos x="105" y="56"/>
              </a:cxn>
              <a:cxn ang="0">
                <a:pos x="22" y="0"/>
              </a:cxn>
              <a:cxn ang="0">
                <a:pos x="0" y="47"/>
              </a:cxn>
              <a:cxn ang="0">
                <a:pos x="0" y="47"/>
              </a:cxn>
            </a:cxnLst>
            <a:rect l="0" t="0" r="r" b="b"/>
            <a:pathLst>
              <a:path w="105" h="56">
                <a:moveTo>
                  <a:pt x="0" y="47"/>
                </a:moveTo>
                <a:lnTo>
                  <a:pt x="105" y="56"/>
                </a:lnTo>
                <a:lnTo>
                  <a:pt x="22" y="0"/>
                </a:lnTo>
                <a:lnTo>
                  <a:pt x="0" y="47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87" name="Line 59"/>
          <p:cNvSpPr>
            <a:spLocks noChangeShapeType="1"/>
          </p:cNvSpPr>
          <p:nvPr/>
        </p:nvSpPr>
        <p:spPr bwMode="auto">
          <a:xfrm flipH="1">
            <a:off x="4579938" y="5145088"/>
            <a:ext cx="3271837" cy="7969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88" name="Freeform 60"/>
          <p:cNvSpPr>
            <a:spLocks/>
          </p:cNvSpPr>
          <p:nvPr/>
        </p:nvSpPr>
        <p:spPr bwMode="auto">
          <a:xfrm>
            <a:off x="4430713" y="5872163"/>
            <a:ext cx="203200" cy="111125"/>
          </a:xfrm>
          <a:custGeom>
            <a:avLst/>
            <a:gdLst/>
            <a:ahLst/>
            <a:cxnLst>
              <a:cxn ang="0">
                <a:pos x="82" y="0"/>
              </a:cxn>
              <a:cxn ang="0">
                <a:pos x="0" y="56"/>
              </a:cxn>
              <a:cxn ang="0">
                <a:pos x="99" y="52"/>
              </a:cxn>
              <a:cxn ang="0">
                <a:pos x="86" y="0"/>
              </a:cxn>
              <a:cxn ang="0">
                <a:pos x="86" y="0"/>
              </a:cxn>
              <a:cxn ang="0">
                <a:pos x="82" y="0"/>
              </a:cxn>
            </a:cxnLst>
            <a:rect l="0" t="0" r="r" b="b"/>
            <a:pathLst>
              <a:path w="99" h="56">
                <a:moveTo>
                  <a:pt x="82" y="0"/>
                </a:moveTo>
                <a:lnTo>
                  <a:pt x="0" y="56"/>
                </a:lnTo>
                <a:lnTo>
                  <a:pt x="99" y="52"/>
                </a:lnTo>
                <a:lnTo>
                  <a:pt x="86" y="0"/>
                </a:lnTo>
                <a:lnTo>
                  <a:pt x="86" y="0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89" name="Rectangle 61"/>
          <p:cNvSpPr>
            <a:spLocks noChangeArrowheads="1"/>
          </p:cNvSpPr>
          <p:nvPr/>
        </p:nvSpPr>
        <p:spPr bwMode="auto">
          <a:xfrm rot="960000">
            <a:off x="4495800" y="4249738"/>
            <a:ext cx="63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 rot="960000">
            <a:off x="4573588" y="4287838"/>
            <a:ext cx="153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91" name="Rectangle 63"/>
          <p:cNvSpPr>
            <a:spLocks noChangeArrowheads="1"/>
          </p:cNvSpPr>
          <p:nvPr/>
        </p:nvSpPr>
        <p:spPr bwMode="auto">
          <a:xfrm rot="960000">
            <a:off x="4770438" y="4343400"/>
            <a:ext cx="1539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((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92" name="Rectangle 64"/>
          <p:cNvSpPr>
            <a:spLocks noChangeArrowheads="1"/>
          </p:cNvSpPr>
          <p:nvPr/>
        </p:nvSpPr>
        <p:spPr bwMode="auto">
          <a:xfrm rot="960000">
            <a:off x="4957763" y="4392613"/>
            <a:ext cx="138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93" name="Rectangle 65"/>
          <p:cNvSpPr>
            <a:spLocks noChangeArrowheads="1"/>
          </p:cNvSpPr>
          <p:nvPr/>
        </p:nvSpPr>
        <p:spPr bwMode="auto">
          <a:xfrm rot="960000">
            <a:off x="5127625" y="4443413"/>
            <a:ext cx="12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94" name="Rectangle 66"/>
          <p:cNvSpPr>
            <a:spLocks noChangeArrowheads="1"/>
          </p:cNvSpPr>
          <p:nvPr/>
        </p:nvSpPr>
        <p:spPr bwMode="auto">
          <a:xfrm rot="960000">
            <a:off x="5286375" y="4487863"/>
            <a:ext cx="127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95" name="Rectangle 67"/>
          <p:cNvSpPr>
            <a:spLocks noChangeArrowheads="1"/>
          </p:cNvSpPr>
          <p:nvPr/>
        </p:nvSpPr>
        <p:spPr bwMode="auto">
          <a:xfrm rot="960000">
            <a:off x="5446713" y="4537075"/>
            <a:ext cx="127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96" name="Rectangle 68"/>
          <p:cNvSpPr>
            <a:spLocks noChangeArrowheads="1"/>
          </p:cNvSpPr>
          <p:nvPr/>
        </p:nvSpPr>
        <p:spPr bwMode="auto">
          <a:xfrm rot="960000">
            <a:off x="5594350" y="4587875"/>
            <a:ext cx="1508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97" name="Rectangle 69"/>
          <p:cNvSpPr>
            <a:spLocks noChangeArrowheads="1"/>
          </p:cNvSpPr>
          <p:nvPr/>
        </p:nvSpPr>
        <p:spPr bwMode="auto">
          <a:xfrm rot="960000">
            <a:off x="5794375" y="4632325"/>
            <a:ext cx="12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98" name="Rectangle 70"/>
          <p:cNvSpPr>
            <a:spLocks noChangeArrowheads="1"/>
          </p:cNvSpPr>
          <p:nvPr/>
        </p:nvSpPr>
        <p:spPr bwMode="auto">
          <a:xfrm rot="960000">
            <a:off x="5943600" y="468947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99" name="Rectangle 71"/>
          <p:cNvSpPr>
            <a:spLocks noChangeArrowheads="1"/>
          </p:cNvSpPr>
          <p:nvPr/>
        </p:nvSpPr>
        <p:spPr bwMode="auto">
          <a:xfrm rot="960000">
            <a:off x="6137275" y="4748213"/>
            <a:ext cx="201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),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600" name="Rectangle 72"/>
          <p:cNvSpPr>
            <a:spLocks noChangeArrowheads="1"/>
          </p:cNvSpPr>
          <p:nvPr/>
        </p:nvSpPr>
        <p:spPr bwMode="auto">
          <a:xfrm rot="960000">
            <a:off x="6388100" y="4810125"/>
            <a:ext cx="15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601" name="Rectangle 73"/>
          <p:cNvSpPr>
            <a:spLocks noChangeArrowheads="1"/>
          </p:cNvSpPr>
          <p:nvPr/>
        </p:nvSpPr>
        <p:spPr bwMode="auto">
          <a:xfrm rot="960000">
            <a:off x="6548438" y="4994275"/>
            <a:ext cx="1190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</a:rPr>
              <a:t>B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602" name="Rectangle 74"/>
          <p:cNvSpPr>
            <a:spLocks noChangeArrowheads="1"/>
          </p:cNvSpPr>
          <p:nvPr/>
        </p:nvSpPr>
        <p:spPr bwMode="auto">
          <a:xfrm rot="960000">
            <a:off x="6716713" y="4905375"/>
            <a:ext cx="746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)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0C80-F80D-4EB2-A0BE-6352EB1DEE9A}" type="slidenum">
              <a:rPr lang="en-US"/>
              <a:pPr/>
              <a:t>111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/>
              <a:t>Public Key Authentifizierung</a:t>
            </a:r>
          </a:p>
        </p:txBody>
      </p:sp>
      <p:pic>
        <p:nvPicPr>
          <p:cNvPr id="23555" name="Picture 3" descr="PE08F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0200"/>
            <a:ext cx="445293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429B-55E0-446D-AE95-7B4130C87F6B}" type="slidenum">
              <a:rPr lang="en-US"/>
              <a:pPr/>
              <a:t>112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420938"/>
          </a:xfrm>
        </p:spPr>
        <p:txBody>
          <a:bodyPr/>
          <a:lstStyle/>
          <a:p>
            <a:r>
              <a:rPr lang="en-US"/>
              <a:t>Public Key Authentifizierung</a:t>
            </a:r>
          </a:p>
          <a:p>
            <a:r>
              <a:rPr lang="en-US"/>
              <a:t>Abwehr des “man in the middle”</a:t>
            </a:r>
          </a:p>
          <a:p>
            <a:r>
              <a:rPr lang="en-US"/>
              <a:t>Ab jetzt verwenden A und B den Schlüssel K für die (symmetrische) Verschlüsselung Ihrer Kommunikation</a:t>
            </a:r>
          </a:p>
          <a:p>
            <a:r>
              <a:rPr lang="en-US"/>
              <a:t>Es ist sichergestellt, dass nur B diesen Schlüssel übermitteln konnte – und kein man in the middle. Warum?</a:t>
            </a:r>
          </a:p>
        </p:txBody>
      </p:sp>
      <p:pic>
        <p:nvPicPr>
          <p:cNvPr id="109571" name="Picture 3" descr="PE08F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276475"/>
            <a:ext cx="4452937" cy="4581525"/>
          </a:xfrm>
          <a:prstGeom prst="rect">
            <a:avLst/>
          </a:prstGeom>
          <a:noFill/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2881312" cy="457200"/>
          </a:xfrm>
          <a:prstGeom prst="rect">
            <a:avLst/>
          </a:prstGeom>
          <a:solidFill>
            <a:schemeClr val="accent2"/>
          </a:solidFill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E(x &amp; K, Public </a:t>
            </a:r>
            <a:r>
              <a:rPr lang="de-DE" baseline="-25000"/>
              <a:t>A</a:t>
            </a:r>
            <a:r>
              <a:rPr lang="de-DE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4E2E-4767-4969-8160-FB4A719C0DD9}" type="slidenum">
              <a:rPr lang="en-US"/>
              <a:pPr/>
              <a:t>113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Beispielsysteme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/>
              <a:t>PEM</a:t>
            </a:r>
          </a:p>
          <a:p>
            <a:pPr lvl="1">
              <a:lnSpc>
                <a:spcPct val="80000"/>
              </a:lnSpc>
            </a:pPr>
            <a:r>
              <a:rPr lang="de-DE"/>
              <a:t>Privacy Enhanced Email</a:t>
            </a:r>
          </a:p>
          <a:p>
            <a:pPr lvl="1">
              <a:lnSpc>
                <a:spcPct val="80000"/>
              </a:lnSpc>
            </a:pPr>
            <a:r>
              <a:rPr lang="de-DE"/>
              <a:t>A schickt an B eine Email M mit Signatur:</a:t>
            </a:r>
          </a:p>
          <a:p>
            <a:pPr lvl="2">
              <a:lnSpc>
                <a:spcPct val="80000"/>
              </a:lnSpc>
            </a:pPr>
            <a:r>
              <a:rPr lang="de-DE"/>
              <a:t>M + E(MD5(M),private</a:t>
            </a:r>
            <a:r>
              <a:rPr lang="de-DE" baseline="-25000"/>
              <a:t>A</a:t>
            </a:r>
            <a:r>
              <a:rPr lang="de-DE"/>
              <a:t>)</a:t>
            </a:r>
          </a:p>
          <a:p>
            <a:pPr lvl="2">
              <a:lnSpc>
                <a:spcPct val="80000"/>
              </a:lnSpc>
            </a:pPr>
            <a:r>
              <a:rPr lang="de-DE"/>
              <a:t>Rechtlich bindend</a:t>
            </a:r>
          </a:p>
          <a:p>
            <a:pPr>
              <a:lnSpc>
                <a:spcPct val="80000"/>
              </a:lnSpc>
            </a:pPr>
            <a:r>
              <a:rPr lang="de-DE"/>
              <a:t>PGP</a:t>
            </a:r>
          </a:p>
          <a:p>
            <a:pPr lvl="1">
              <a:lnSpc>
                <a:spcPct val="80000"/>
              </a:lnSpc>
            </a:pPr>
            <a:r>
              <a:rPr lang="de-DE"/>
              <a:t>Pretty Good Privacy</a:t>
            </a:r>
          </a:p>
          <a:p>
            <a:pPr lvl="1">
              <a:lnSpc>
                <a:spcPct val="80000"/>
              </a:lnSpc>
            </a:pPr>
            <a:r>
              <a:rPr lang="de-DE"/>
              <a:t>Umgehung des US-Ausfuhrverbots für sichere Kryptographie</a:t>
            </a:r>
          </a:p>
          <a:p>
            <a:pPr lvl="1">
              <a:lnSpc>
                <a:spcPct val="80000"/>
              </a:lnSpc>
            </a:pPr>
            <a:r>
              <a:rPr lang="de-DE"/>
              <a:t>Wurde mittlerweile gelockert</a:t>
            </a:r>
          </a:p>
          <a:p>
            <a:pPr>
              <a:lnSpc>
                <a:spcPct val="80000"/>
              </a:lnSpc>
            </a:pPr>
            <a:r>
              <a:rPr lang="de-DE"/>
              <a:t>SSL bzw TLS</a:t>
            </a:r>
          </a:p>
          <a:p>
            <a:pPr lvl="1">
              <a:lnSpc>
                <a:spcPct val="80000"/>
              </a:lnSpc>
            </a:pPr>
            <a:r>
              <a:rPr lang="de-DE"/>
              <a:t>Secure Socket Layer</a:t>
            </a:r>
          </a:p>
          <a:p>
            <a:pPr lvl="1">
              <a:lnSpc>
                <a:spcPct val="80000"/>
              </a:lnSpc>
            </a:pPr>
            <a:r>
              <a:rPr lang="de-DE"/>
              <a:t>Transport Layer Security</a:t>
            </a:r>
          </a:p>
          <a:p>
            <a:pPr lvl="1">
              <a:lnSpc>
                <a:spcPct val="80000"/>
              </a:lnSpc>
            </a:pPr>
            <a:endParaRPr lang="de-DE" baseline="-25000"/>
          </a:p>
          <a:p>
            <a:pPr lvl="1">
              <a:lnSpc>
                <a:spcPct val="80000"/>
              </a:lnSpc>
            </a:pPr>
            <a:endParaRPr lang="de-DE" baseline="-250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FEF7-7311-4393-98DE-24BA75E8D9EC}" type="slidenum">
              <a:rPr lang="en-US"/>
              <a:pPr/>
              <a:t>114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TLS bzw SSl</a:t>
            </a:r>
          </a:p>
        </p:txBody>
      </p:sp>
      <p:grpSp>
        <p:nvGrpSpPr>
          <p:cNvPr id="102410" name="Group 10"/>
          <p:cNvGrpSpPr>
            <a:grpSpLocks/>
          </p:cNvGrpSpPr>
          <p:nvPr/>
        </p:nvGrpSpPr>
        <p:grpSpPr bwMode="auto">
          <a:xfrm>
            <a:off x="304800" y="1752600"/>
            <a:ext cx="3733800" cy="4191000"/>
            <a:chOff x="960" y="816"/>
            <a:chExt cx="2352" cy="2640"/>
          </a:xfrm>
        </p:grpSpPr>
        <p:sp>
          <p:nvSpPr>
            <p:cNvPr id="102404" name="Rectangle 4"/>
            <p:cNvSpPr>
              <a:spLocks noChangeArrowheads="1"/>
            </p:cNvSpPr>
            <p:nvPr/>
          </p:nvSpPr>
          <p:spPr bwMode="auto">
            <a:xfrm>
              <a:off x="960" y="2928"/>
              <a:ext cx="2352" cy="5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Subnetz-Protokoll</a:t>
              </a:r>
            </a:p>
          </p:txBody>
        </p:sp>
        <p:sp>
          <p:nvSpPr>
            <p:cNvPr id="102405" name="Rectangle 5"/>
            <p:cNvSpPr>
              <a:spLocks noChangeArrowheads="1"/>
            </p:cNvSpPr>
            <p:nvPr/>
          </p:nvSpPr>
          <p:spPr bwMode="auto">
            <a:xfrm>
              <a:off x="960" y="2400"/>
              <a:ext cx="2352" cy="5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IP</a:t>
              </a:r>
            </a:p>
          </p:txBody>
        </p:sp>
        <p:sp>
          <p:nvSpPr>
            <p:cNvPr id="102406" name="Rectangle 6"/>
            <p:cNvSpPr>
              <a:spLocks noChangeArrowheads="1"/>
            </p:cNvSpPr>
            <p:nvPr/>
          </p:nvSpPr>
          <p:spPr bwMode="auto">
            <a:xfrm>
              <a:off x="960" y="2400"/>
              <a:ext cx="2352" cy="5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IP</a:t>
              </a:r>
            </a:p>
          </p:txBody>
        </p:sp>
        <p:sp>
          <p:nvSpPr>
            <p:cNvPr id="102407" name="Rectangle 7"/>
            <p:cNvSpPr>
              <a:spLocks noChangeArrowheads="1"/>
            </p:cNvSpPr>
            <p:nvPr/>
          </p:nvSpPr>
          <p:spPr bwMode="auto">
            <a:xfrm>
              <a:off x="960" y="1872"/>
              <a:ext cx="2352" cy="5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TCP</a:t>
              </a:r>
            </a:p>
          </p:txBody>
        </p:sp>
        <p:sp>
          <p:nvSpPr>
            <p:cNvPr id="102408" name="Rectangle 8"/>
            <p:cNvSpPr>
              <a:spLocks noChangeArrowheads="1"/>
            </p:cNvSpPr>
            <p:nvPr/>
          </p:nvSpPr>
          <p:spPr bwMode="auto">
            <a:xfrm>
              <a:off x="960" y="1344"/>
              <a:ext cx="2352" cy="5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Secure Transport Layer</a:t>
              </a:r>
            </a:p>
          </p:txBody>
        </p:sp>
        <p:sp>
          <p:nvSpPr>
            <p:cNvPr id="102409" name="Rectangle 9"/>
            <p:cNvSpPr>
              <a:spLocks noChangeArrowheads="1"/>
            </p:cNvSpPr>
            <p:nvPr/>
          </p:nvSpPr>
          <p:spPr bwMode="auto">
            <a:xfrm>
              <a:off x="960" y="816"/>
              <a:ext cx="2352" cy="5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Anwendung (zB HTTP)</a:t>
              </a:r>
            </a:p>
          </p:txBody>
        </p:sp>
      </p:grp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4876800" y="1676400"/>
            <a:ext cx="0" cy="4724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8458200" y="1676400"/>
            <a:ext cx="0" cy="4724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4189413" y="981075"/>
            <a:ext cx="107156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Klient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7753350" y="828675"/>
            <a:ext cx="111283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Server</a:t>
            </a:r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>
            <a:off x="4876800" y="1981200"/>
            <a:ext cx="3581400" cy="1524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6183313" y="1514475"/>
            <a:ext cx="89376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hello</a:t>
            </a:r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 flipH="1">
            <a:off x="4876800" y="2438400"/>
            <a:ext cx="3581400" cy="3048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5029200" y="2590800"/>
            <a:ext cx="33464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>
                <a:latin typeface="Times New Roman" pitchFamily="18" charset="0"/>
              </a:rPr>
              <a:t>Certificate, Keys, Cert.Request</a:t>
            </a:r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>
            <a:off x="4876800" y="3352800"/>
            <a:ext cx="3581400" cy="3810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4954588" y="3657600"/>
            <a:ext cx="31908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>
                <a:latin typeface="Times New Roman" pitchFamily="18" charset="0"/>
              </a:rPr>
              <a:t>Certificate, Keys, Cert.Verify</a:t>
            </a:r>
          </a:p>
        </p:txBody>
      </p:sp>
      <p:sp>
        <p:nvSpPr>
          <p:cNvPr id="102421" name="Line 21"/>
          <p:cNvSpPr>
            <a:spLocks noChangeShapeType="1"/>
          </p:cNvSpPr>
          <p:nvPr/>
        </p:nvSpPr>
        <p:spPr bwMode="auto">
          <a:xfrm flipH="1">
            <a:off x="4876800" y="4114800"/>
            <a:ext cx="3581400" cy="5334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5586413" y="4257675"/>
            <a:ext cx="1328737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finished</a:t>
            </a:r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>
            <a:off x="4876800" y="5257800"/>
            <a:ext cx="3581400" cy="3048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24" name="Text Box 24"/>
          <p:cNvSpPr txBox="1">
            <a:spLocks noChangeArrowheads="1"/>
          </p:cNvSpPr>
          <p:nvPr/>
        </p:nvSpPr>
        <p:spPr bwMode="auto">
          <a:xfrm>
            <a:off x="5594350" y="5248275"/>
            <a:ext cx="85407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Data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DCEB-C7FD-4BF4-9734-2E902C66736C}" type="slidenum">
              <a:rPr lang="en-US"/>
              <a:pPr/>
              <a:t>115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228600"/>
            <a:ext cx="7902575" cy="838200"/>
          </a:xfrm>
        </p:spPr>
        <p:txBody>
          <a:bodyPr/>
          <a:lstStyle/>
          <a:p>
            <a:r>
              <a:rPr lang="en-US"/>
              <a:t>Firewalls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89250"/>
            <a:ext cx="9144000" cy="3656013"/>
          </a:xfrm>
        </p:spPr>
        <p:txBody>
          <a:bodyPr/>
          <a:lstStyle/>
          <a:p>
            <a:r>
              <a:rPr lang="en-US" sz="2800"/>
              <a:t>Filter-Basierte Lösung</a:t>
            </a:r>
          </a:p>
          <a:p>
            <a:r>
              <a:rPr lang="en-US" sz="2800"/>
              <a:t>Beispiel</a:t>
            </a:r>
          </a:p>
          <a:p>
            <a:pPr lvl="2">
              <a:buFont typeface="Webdings" pitchFamily="18" charset="2"/>
              <a:buNone/>
            </a:pPr>
            <a:r>
              <a:rPr lang="en-US" sz="2400"/>
              <a:t>  ( 192.12.13.14, 1234, 128.7.6.5, 80 )</a:t>
            </a:r>
          </a:p>
          <a:p>
            <a:pPr lvl="2">
              <a:buFont typeface="Webdings" pitchFamily="18" charset="2"/>
              <a:buNone/>
            </a:pPr>
            <a:r>
              <a:rPr lang="en-US" sz="2400"/>
              <a:t>	(*,*, 128.7.6.5, 80 )</a:t>
            </a:r>
          </a:p>
          <a:p>
            <a:pPr lvl="1"/>
            <a:r>
              <a:rPr lang="en-US" sz="2800"/>
              <a:t>Default: forward or not forward?</a:t>
            </a:r>
          </a:p>
          <a:p>
            <a:pPr lvl="2"/>
            <a:r>
              <a:rPr lang="en-US" sz="2400"/>
              <a:t>D.h. negative oder positive Autorisierung</a:t>
            </a:r>
          </a:p>
          <a:p>
            <a:pPr lvl="1"/>
            <a:r>
              <a:rPr lang="en-US" sz="2800"/>
              <a:t>Wie dynamisch?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990600" y="1447800"/>
            <a:ext cx="7162800" cy="1066800"/>
            <a:chOff x="429" y="1008"/>
            <a:chExt cx="4995" cy="879"/>
          </a:xfrm>
        </p:grpSpPr>
        <p:sp>
          <p:nvSpPr>
            <p:cNvPr id="27653" name="Freeform 5"/>
            <p:cNvSpPr>
              <a:spLocks/>
            </p:cNvSpPr>
            <p:nvPr/>
          </p:nvSpPr>
          <p:spPr bwMode="auto">
            <a:xfrm>
              <a:off x="429" y="1008"/>
              <a:ext cx="1749" cy="879"/>
            </a:xfrm>
            <a:custGeom>
              <a:avLst/>
              <a:gdLst/>
              <a:ahLst/>
              <a:cxnLst>
                <a:cxn ang="0">
                  <a:pos x="1749" y="437"/>
                </a:cxn>
                <a:cxn ang="0">
                  <a:pos x="1738" y="510"/>
                </a:cxn>
                <a:cxn ang="0">
                  <a:pos x="1707" y="579"/>
                </a:cxn>
                <a:cxn ang="0">
                  <a:pos x="1649" y="642"/>
                </a:cxn>
                <a:cxn ang="0">
                  <a:pos x="1581" y="700"/>
                </a:cxn>
                <a:cxn ang="0">
                  <a:pos x="1491" y="752"/>
                </a:cxn>
                <a:cxn ang="0">
                  <a:pos x="1392" y="794"/>
                </a:cxn>
                <a:cxn ang="0">
                  <a:pos x="1276" y="831"/>
                </a:cxn>
                <a:cxn ang="0">
                  <a:pos x="1150" y="858"/>
                </a:cxn>
                <a:cxn ang="0">
                  <a:pos x="1013" y="873"/>
                </a:cxn>
                <a:cxn ang="0">
                  <a:pos x="872" y="879"/>
                </a:cxn>
                <a:cxn ang="0">
                  <a:pos x="730" y="873"/>
                </a:cxn>
                <a:cxn ang="0">
                  <a:pos x="598" y="858"/>
                </a:cxn>
                <a:cxn ang="0">
                  <a:pos x="472" y="831"/>
                </a:cxn>
                <a:cxn ang="0">
                  <a:pos x="357" y="794"/>
                </a:cxn>
                <a:cxn ang="0">
                  <a:pos x="257" y="752"/>
                </a:cxn>
                <a:cxn ang="0">
                  <a:pos x="168" y="700"/>
                </a:cxn>
                <a:cxn ang="0">
                  <a:pos x="94" y="642"/>
                </a:cxn>
                <a:cxn ang="0">
                  <a:pos x="42" y="579"/>
                </a:cxn>
                <a:cxn ang="0">
                  <a:pos x="10" y="510"/>
                </a:cxn>
                <a:cxn ang="0">
                  <a:pos x="0" y="442"/>
                </a:cxn>
                <a:cxn ang="0">
                  <a:pos x="10" y="368"/>
                </a:cxn>
                <a:cxn ang="0">
                  <a:pos x="42" y="300"/>
                </a:cxn>
                <a:cxn ang="0">
                  <a:pos x="94" y="242"/>
                </a:cxn>
                <a:cxn ang="0">
                  <a:pos x="168" y="184"/>
                </a:cxn>
                <a:cxn ang="0">
                  <a:pos x="257" y="131"/>
                </a:cxn>
                <a:cxn ang="0">
                  <a:pos x="357" y="89"/>
                </a:cxn>
                <a:cxn ang="0">
                  <a:pos x="472" y="52"/>
                </a:cxn>
                <a:cxn ang="0">
                  <a:pos x="598" y="26"/>
                </a:cxn>
                <a:cxn ang="0">
                  <a:pos x="730" y="10"/>
                </a:cxn>
                <a:cxn ang="0">
                  <a:pos x="872" y="0"/>
                </a:cxn>
                <a:cxn ang="0">
                  <a:pos x="1013" y="10"/>
                </a:cxn>
                <a:cxn ang="0">
                  <a:pos x="1150" y="26"/>
                </a:cxn>
                <a:cxn ang="0">
                  <a:pos x="1276" y="52"/>
                </a:cxn>
                <a:cxn ang="0">
                  <a:pos x="1392" y="89"/>
                </a:cxn>
                <a:cxn ang="0">
                  <a:pos x="1491" y="131"/>
                </a:cxn>
                <a:cxn ang="0">
                  <a:pos x="1581" y="184"/>
                </a:cxn>
                <a:cxn ang="0">
                  <a:pos x="1649" y="242"/>
                </a:cxn>
                <a:cxn ang="0">
                  <a:pos x="1707" y="300"/>
                </a:cxn>
                <a:cxn ang="0">
                  <a:pos x="1738" y="368"/>
                </a:cxn>
                <a:cxn ang="0">
                  <a:pos x="1749" y="442"/>
                </a:cxn>
                <a:cxn ang="0">
                  <a:pos x="1749" y="442"/>
                </a:cxn>
              </a:cxnLst>
              <a:rect l="0" t="0" r="r" b="b"/>
              <a:pathLst>
                <a:path w="1749" h="879">
                  <a:moveTo>
                    <a:pt x="1749" y="437"/>
                  </a:moveTo>
                  <a:lnTo>
                    <a:pt x="1738" y="510"/>
                  </a:lnTo>
                  <a:lnTo>
                    <a:pt x="1707" y="579"/>
                  </a:lnTo>
                  <a:lnTo>
                    <a:pt x="1649" y="642"/>
                  </a:lnTo>
                  <a:lnTo>
                    <a:pt x="1581" y="700"/>
                  </a:lnTo>
                  <a:lnTo>
                    <a:pt x="1491" y="752"/>
                  </a:lnTo>
                  <a:lnTo>
                    <a:pt x="1392" y="794"/>
                  </a:lnTo>
                  <a:lnTo>
                    <a:pt x="1276" y="831"/>
                  </a:lnTo>
                  <a:lnTo>
                    <a:pt x="1150" y="858"/>
                  </a:lnTo>
                  <a:lnTo>
                    <a:pt x="1013" y="873"/>
                  </a:lnTo>
                  <a:lnTo>
                    <a:pt x="872" y="879"/>
                  </a:lnTo>
                  <a:lnTo>
                    <a:pt x="730" y="873"/>
                  </a:lnTo>
                  <a:lnTo>
                    <a:pt x="598" y="858"/>
                  </a:lnTo>
                  <a:lnTo>
                    <a:pt x="472" y="831"/>
                  </a:lnTo>
                  <a:lnTo>
                    <a:pt x="357" y="794"/>
                  </a:lnTo>
                  <a:lnTo>
                    <a:pt x="257" y="752"/>
                  </a:lnTo>
                  <a:lnTo>
                    <a:pt x="168" y="700"/>
                  </a:lnTo>
                  <a:lnTo>
                    <a:pt x="94" y="642"/>
                  </a:lnTo>
                  <a:lnTo>
                    <a:pt x="42" y="579"/>
                  </a:lnTo>
                  <a:lnTo>
                    <a:pt x="10" y="510"/>
                  </a:lnTo>
                  <a:lnTo>
                    <a:pt x="0" y="442"/>
                  </a:lnTo>
                  <a:lnTo>
                    <a:pt x="10" y="368"/>
                  </a:lnTo>
                  <a:lnTo>
                    <a:pt x="42" y="300"/>
                  </a:lnTo>
                  <a:lnTo>
                    <a:pt x="94" y="242"/>
                  </a:lnTo>
                  <a:lnTo>
                    <a:pt x="168" y="184"/>
                  </a:lnTo>
                  <a:lnTo>
                    <a:pt x="257" y="131"/>
                  </a:lnTo>
                  <a:lnTo>
                    <a:pt x="357" y="89"/>
                  </a:lnTo>
                  <a:lnTo>
                    <a:pt x="472" y="52"/>
                  </a:lnTo>
                  <a:lnTo>
                    <a:pt x="598" y="26"/>
                  </a:lnTo>
                  <a:lnTo>
                    <a:pt x="730" y="10"/>
                  </a:lnTo>
                  <a:lnTo>
                    <a:pt x="872" y="0"/>
                  </a:lnTo>
                  <a:lnTo>
                    <a:pt x="1013" y="10"/>
                  </a:lnTo>
                  <a:lnTo>
                    <a:pt x="1150" y="26"/>
                  </a:lnTo>
                  <a:lnTo>
                    <a:pt x="1276" y="52"/>
                  </a:lnTo>
                  <a:lnTo>
                    <a:pt x="1392" y="89"/>
                  </a:lnTo>
                  <a:lnTo>
                    <a:pt x="1491" y="131"/>
                  </a:lnTo>
                  <a:lnTo>
                    <a:pt x="1581" y="184"/>
                  </a:lnTo>
                  <a:lnTo>
                    <a:pt x="1649" y="242"/>
                  </a:lnTo>
                  <a:lnTo>
                    <a:pt x="1707" y="300"/>
                  </a:lnTo>
                  <a:lnTo>
                    <a:pt x="1738" y="368"/>
                  </a:lnTo>
                  <a:lnTo>
                    <a:pt x="1749" y="442"/>
                  </a:lnTo>
                  <a:lnTo>
                    <a:pt x="1749" y="44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auto">
            <a:xfrm>
              <a:off x="2708" y="1181"/>
              <a:ext cx="878" cy="5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8" y="6"/>
                </a:cxn>
                <a:cxn ang="0">
                  <a:pos x="878" y="532"/>
                </a:cxn>
                <a:cxn ang="0">
                  <a:pos x="0" y="53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78" h="532">
                  <a:moveTo>
                    <a:pt x="0" y="0"/>
                  </a:moveTo>
                  <a:lnTo>
                    <a:pt x="878" y="6"/>
                  </a:lnTo>
                  <a:lnTo>
                    <a:pt x="878" y="532"/>
                  </a:lnTo>
                  <a:lnTo>
                    <a:pt x="0" y="532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570" y="1328"/>
              <a:ext cx="1355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Rest of the Internet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auto">
            <a:xfrm>
              <a:off x="4111" y="1118"/>
              <a:ext cx="1313" cy="658"/>
            </a:xfrm>
            <a:custGeom>
              <a:avLst/>
              <a:gdLst/>
              <a:ahLst/>
              <a:cxnLst>
                <a:cxn ang="0">
                  <a:pos x="1313" y="327"/>
                </a:cxn>
                <a:cxn ang="0">
                  <a:pos x="1308" y="384"/>
                </a:cxn>
                <a:cxn ang="0">
                  <a:pos x="1282" y="437"/>
                </a:cxn>
                <a:cxn ang="0">
                  <a:pos x="1240" y="484"/>
                </a:cxn>
                <a:cxn ang="0">
                  <a:pos x="1187" y="527"/>
                </a:cxn>
                <a:cxn ang="0">
                  <a:pos x="1124" y="563"/>
                </a:cxn>
                <a:cxn ang="0">
                  <a:pos x="1046" y="595"/>
                </a:cxn>
                <a:cxn ang="0">
                  <a:pos x="962" y="621"/>
                </a:cxn>
                <a:cxn ang="0">
                  <a:pos x="867" y="642"/>
                </a:cxn>
                <a:cxn ang="0">
                  <a:pos x="762" y="653"/>
                </a:cxn>
                <a:cxn ang="0">
                  <a:pos x="657" y="658"/>
                </a:cxn>
                <a:cxn ang="0">
                  <a:pos x="552" y="653"/>
                </a:cxn>
                <a:cxn ang="0">
                  <a:pos x="452" y="642"/>
                </a:cxn>
                <a:cxn ang="0">
                  <a:pos x="357" y="621"/>
                </a:cxn>
                <a:cxn ang="0">
                  <a:pos x="268" y="595"/>
                </a:cxn>
                <a:cxn ang="0">
                  <a:pos x="195" y="563"/>
                </a:cxn>
                <a:cxn ang="0">
                  <a:pos x="126" y="527"/>
                </a:cxn>
                <a:cxn ang="0">
                  <a:pos x="74" y="484"/>
                </a:cxn>
                <a:cxn ang="0">
                  <a:pos x="37" y="437"/>
                </a:cxn>
                <a:cxn ang="0">
                  <a:pos x="11" y="384"/>
                </a:cxn>
                <a:cxn ang="0">
                  <a:pos x="0" y="332"/>
                </a:cxn>
                <a:cxn ang="0">
                  <a:pos x="11" y="279"/>
                </a:cxn>
                <a:cxn ang="0">
                  <a:pos x="37" y="227"/>
                </a:cxn>
                <a:cxn ang="0">
                  <a:pos x="74" y="179"/>
                </a:cxn>
                <a:cxn ang="0">
                  <a:pos x="126" y="137"/>
                </a:cxn>
                <a:cxn ang="0">
                  <a:pos x="195" y="100"/>
                </a:cxn>
                <a:cxn ang="0">
                  <a:pos x="268" y="63"/>
                </a:cxn>
                <a:cxn ang="0">
                  <a:pos x="357" y="37"/>
                </a:cxn>
                <a:cxn ang="0">
                  <a:pos x="452" y="16"/>
                </a:cxn>
                <a:cxn ang="0">
                  <a:pos x="552" y="6"/>
                </a:cxn>
                <a:cxn ang="0">
                  <a:pos x="657" y="0"/>
                </a:cxn>
                <a:cxn ang="0">
                  <a:pos x="762" y="6"/>
                </a:cxn>
                <a:cxn ang="0">
                  <a:pos x="867" y="16"/>
                </a:cxn>
                <a:cxn ang="0">
                  <a:pos x="962" y="37"/>
                </a:cxn>
                <a:cxn ang="0">
                  <a:pos x="1046" y="63"/>
                </a:cxn>
                <a:cxn ang="0">
                  <a:pos x="1124" y="100"/>
                </a:cxn>
                <a:cxn ang="0">
                  <a:pos x="1187" y="137"/>
                </a:cxn>
                <a:cxn ang="0">
                  <a:pos x="1240" y="179"/>
                </a:cxn>
                <a:cxn ang="0">
                  <a:pos x="1282" y="227"/>
                </a:cxn>
                <a:cxn ang="0">
                  <a:pos x="1308" y="279"/>
                </a:cxn>
                <a:cxn ang="0">
                  <a:pos x="1313" y="332"/>
                </a:cxn>
                <a:cxn ang="0">
                  <a:pos x="1313" y="332"/>
                </a:cxn>
              </a:cxnLst>
              <a:rect l="0" t="0" r="r" b="b"/>
              <a:pathLst>
                <a:path w="1313" h="658">
                  <a:moveTo>
                    <a:pt x="1313" y="327"/>
                  </a:moveTo>
                  <a:lnTo>
                    <a:pt x="1308" y="384"/>
                  </a:lnTo>
                  <a:lnTo>
                    <a:pt x="1282" y="437"/>
                  </a:lnTo>
                  <a:lnTo>
                    <a:pt x="1240" y="484"/>
                  </a:lnTo>
                  <a:lnTo>
                    <a:pt x="1187" y="527"/>
                  </a:lnTo>
                  <a:lnTo>
                    <a:pt x="1124" y="563"/>
                  </a:lnTo>
                  <a:lnTo>
                    <a:pt x="1046" y="595"/>
                  </a:lnTo>
                  <a:lnTo>
                    <a:pt x="962" y="621"/>
                  </a:lnTo>
                  <a:lnTo>
                    <a:pt x="867" y="642"/>
                  </a:lnTo>
                  <a:lnTo>
                    <a:pt x="762" y="653"/>
                  </a:lnTo>
                  <a:lnTo>
                    <a:pt x="657" y="658"/>
                  </a:lnTo>
                  <a:lnTo>
                    <a:pt x="552" y="653"/>
                  </a:lnTo>
                  <a:lnTo>
                    <a:pt x="452" y="642"/>
                  </a:lnTo>
                  <a:lnTo>
                    <a:pt x="357" y="621"/>
                  </a:lnTo>
                  <a:lnTo>
                    <a:pt x="268" y="595"/>
                  </a:lnTo>
                  <a:lnTo>
                    <a:pt x="195" y="563"/>
                  </a:lnTo>
                  <a:lnTo>
                    <a:pt x="126" y="527"/>
                  </a:lnTo>
                  <a:lnTo>
                    <a:pt x="74" y="484"/>
                  </a:lnTo>
                  <a:lnTo>
                    <a:pt x="37" y="437"/>
                  </a:lnTo>
                  <a:lnTo>
                    <a:pt x="11" y="384"/>
                  </a:lnTo>
                  <a:lnTo>
                    <a:pt x="0" y="332"/>
                  </a:lnTo>
                  <a:lnTo>
                    <a:pt x="11" y="279"/>
                  </a:lnTo>
                  <a:lnTo>
                    <a:pt x="37" y="227"/>
                  </a:lnTo>
                  <a:lnTo>
                    <a:pt x="74" y="179"/>
                  </a:lnTo>
                  <a:lnTo>
                    <a:pt x="126" y="137"/>
                  </a:lnTo>
                  <a:lnTo>
                    <a:pt x="195" y="100"/>
                  </a:lnTo>
                  <a:lnTo>
                    <a:pt x="268" y="63"/>
                  </a:lnTo>
                  <a:lnTo>
                    <a:pt x="357" y="37"/>
                  </a:lnTo>
                  <a:lnTo>
                    <a:pt x="452" y="16"/>
                  </a:lnTo>
                  <a:lnTo>
                    <a:pt x="552" y="6"/>
                  </a:lnTo>
                  <a:lnTo>
                    <a:pt x="657" y="0"/>
                  </a:lnTo>
                  <a:lnTo>
                    <a:pt x="762" y="6"/>
                  </a:lnTo>
                  <a:lnTo>
                    <a:pt x="867" y="16"/>
                  </a:lnTo>
                  <a:lnTo>
                    <a:pt x="962" y="37"/>
                  </a:lnTo>
                  <a:lnTo>
                    <a:pt x="1046" y="63"/>
                  </a:lnTo>
                  <a:lnTo>
                    <a:pt x="1124" y="100"/>
                  </a:lnTo>
                  <a:lnTo>
                    <a:pt x="1187" y="137"/>
                  </a:lnTo>
                  <a:lnTo>
                    <a:pt x="1240" y="179"/>
                  </a:lnTo>
                  <a:lnTo>
                    <a:pt x="1282" y="227"/>
                  </a:lnTo>
                  <a:lnTo>
                    <a:pt x="1308" y="279"/>
                  </a:lnTo>
                  <a:lnTo>
                    <a:pt x="1313" y="332"/>
                  </a:lnTo>
                  <a:lnTo>
                    <a:pt x="1313" y="33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4415" y="1328"/>
              <a:ext cx="67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Local site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2840" y="1328"/>
              <a:ext cx="54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Firewall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>
              <a:off x="2178" y="1445"/>
              <a:ext cx="530" cy="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>
              <a:off x="3586" y="1445"/>
              <a:ext cx="525" cy="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9400-85BD-46CE-9D16-A74EB668A259}" type="slidenum">
              <a:rPr lang="en-US"/>
              <a:pPr/>
              <a:t>116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381000"/>
            <a:ext cx="7904163" cy="762000"/>
          </a:xfrm>
        </p:spPr>
        <p:txBody>
          <a:bodyPr/>
          <a:lstStyle/>
          <a:p>
            <a:r>
              <a:rPr lang="en-US"/>
              <a:t>Proxy-Basierte Firewalls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48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Problem: komplexe Policy</a:t>
            </a:r>
          </a:p>
          <a:p>
            <a:pPr>
              <a:lnSpc>
                <a:spcPct val="100000"/>
              </a:lnSpc>
            </a:pPr>
            <a:r>
              <a:rPr lang="en-US"/>
              <a:t>Beispiel: web server</a:t>
            </a:r>
            <a:endParaRPr lang="en-US" sz="2800"/>
          </a:p>
          <a:p>
            <a:pPr>
              <a:lnSpc>
                <a:spcPct val="100000"/>
              </a:lnSpc>
            </a:pPr>
            <a:endParaRPr lang="en-US" sz="2800"/>
          </a:p>
          <a:p>
            <a:pPr>
              <a:lnSpc>
                <a:spcPct val="100000"/>
              </a:lnSpc>
            </a:pPr>
            <a:endParaRPr lang="en-US" sz="2800"/>
          </a:p>
          <a:p>
            <a:pPr>
              <a:lnSpc>
                <a:spcPct val="100000"/>
              </a:lnSpc>
            </a:pPr>
            <a:endParaRPr lang="en-US" sz="2800"/>
          </a:p>
          <a:p>
            <a:pPr>
              <a:lnSpc>
                <a:spcPct val="100000"/>
              </a:lnSpc>
            </a:pPr>
            <a:r>
              <a:rPr lang="en-US"/>
              <a:t>Lösung: proxy</a:t>
            </a:r>
            <a:endParaRPr lang="en-US" sz="2800"/>
          </a:p>
          <a:p>
            <a:pPr>
              <a:lnSpc>
                <a:spcPct val="100000"/>
              </a:lnSpc>
            </a:pPr>
            <a:endParaRPr lang="en-US" sz="2800"/>
          </a:p>
          <a:p>
            <a:pPr>
              <a:lnSpc>
                <a:spcPct val="100000"/>
              </a:lnSpc>
            </a:pPr>
            <a:endParaRPr lang="en-US" sz="2800"/>
          </a:p>
          <a:p>
            <a:pPr>
              <a:lnSpc>
                <a:spcPct val="100000"/>
              </a:lnSpc>
            </a:pPr>
            <a:endParaRPr lang="en-US" sz="2800"/>
          </a:p>
          <a:p>
            <a:pPr>
              <a:lnSpc>
                <a:spcPct val="100000"/>
              </a:lnSpc>
            </a:pPr>
            <a:r>
              <a:rPr lang="en-US"/>
              <a:t>Design: transparent vs. classical</a:t>
            </a:r>
          </a:p>
          <a:p>
            <a:pPr>
              <a:lnSpc>
                <a:spcPct val="100000"/>
              </a:lnSpc>
            </a:pPr>
            <a:r>
              <a:rPr lang="en-US"/>
              <a:t>Limitation: Attacke “von innen”</a:t>
            </a:r>
            <a:endParaRPr lang="en-US" sz="280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2286000" y="2057400"/>
            <a:ext cx="5562600" cy="1371600"/>
            <a:chOff x="388" y="1359"/>
            <a:chExt cx="5094" cy="1773"/>
          </a:xfrm>
        </p:grpSpPr>
        <p:sp>
          <p:nvSpPr>
            <p:cNvPr id="28677" name="Freeform 5"/>
            <p:cNvSpPr>
              <a:spLocks/>
            </p:cNvSpPr>
            <p:nvPr/>
          </p:nvSpPr>
          <p:spPr bwMode="auto">
            <a:xfrm>
              <a:off x="2595" y="2060"/>
              <a:ext cx="614" cy="3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4" y="0"/>
                </a:cxn>
                <a:cxn ang="0">
                  <a:pos x="614" y="367"/>
                </a:cxn>
                <a:cxn ang="0">
                  <a:pos x="4" y="367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14" h="367">
                  <a:moveTo>
                    <a:pt x="0" y="0"/>
                  </a:moveTo>
                  <a:lnTo>
                    <a:pt x="614" y="0"/>
                  </a:lnTo>
                  <a:lnTo>
                    <a:pt x="614" y="367"/>
                  </a:lnTo>
                  <a:lnTo>
                    <a:pt x="4" y="367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auto">
            <a:xfrm>
              <a:off x="3576" y="2016"/>
              <a:ext cx="918" cy="459"/>
            </a:xfrm>
            <a:custGeom>
              <a:avLst/>
              <a:gdLst/>
              <a:ahLst/>
              <a:cxnLst>
                <a:cxn ang="0">
                  <a:pos x="918" y="227"/>
                </a:cxn>
                <a:cxn ang="0">
                  <a:pos x="915" y="264"/>
                </a:cxn>
                <a:cxn ang="0">
                  <a:pos x="896" y="301"/>
                </a:cxn>
                <a:cxn ang="0">
                  <a:pos x="870" y="334"/>
                </a:cxn>
                <a:cxn ang="0">
                  <a:pos x="830" y="363"/>
                </a:cxn>
                <a:cxn ang="0">
                  <a:pos x="786" y="393"/>
                </a:cxn>
                <a:cxn ang="0">
                  <a:pos x="731" y="415"/>
                </a:cxn>
                <a:cxn ang="0">
                  <a:pos x="672" y="433"/>
                </a:cxn>
                <a:cxn ang="0">
                  <a:pos x="606" y="448"/>
                </a:cxn>
                <a:cxn ang="0">
                  <a:pos x="536" y="455"/>
                </a:cxn>
                <a:cxn ang="0">
                  <a:pos x="459" y="459"/>
                </a:cxn>
                <a:cxn ang="0">
                  <a:pos x="386" y="455"/>
                </a:cxn>
                <a:cxn ang="0">
                  <a:pos x="316" y="448"/>
                </a:cxn>
                <a:cxn ang="0">
                  <a:pos x="250" y="433"/>
                </a:cxn>
                <a:cxn ang="0">
                  <a:pos x="191" y="415"/>
                </a:cxn>
                <a:cxn ang="0">
                  <a:pos x="136" y="393"/>
                </a:cxn>
                <a:cxn ang="0">
                  <a:pos x="92" y="363"/>
                </a:cxn>
                <a:cxn ang="0">
                  <a:pos x="51" y="334"/>
                </a:cxn>
                <a:cxn ang="0">
                  <a:pos x="26" y="301"/>
                </a:cxn>
                <a:cxn ang="0">
                  <a:pos x="7" y="264"/>
                </a:cxn>
                <a:cxn ang="0">
                  <a:pos x="0" y="227"/>
                </a:cxn>
                <a:cxn ang="0">
                  <a:pos x="7" y="191"/>
                </a:cxn>
                <a:cxn ang="0">
                  <a:pos x="26" y="158"/>
                </a:cxn>
                <a:cxn ang="0">
                  <a:pos x="51" y="125"/>
                </a:cxn>
                <a:cxn ang="0">
                  <a:pos x="92" y="92"/>
                </a:cxn>
                <a:cxn ang="0">
                  <a:pos x="136" y="66"/>
                </a:cxn>
                <a:cxn ang="0">
                  <a:pos x="191" y="44"/>
                </a:cxn>
                <a:cxn ang="0">
                  <a:pos x="250" y="25"/>
                </a:cxn>
                <a:cxn ang="0">
                  <a:pos x="316" y="11"/>
                </a:cxn>
                <a:cxn ang="0">
                  <a:pos x="386" y="3"/>
                </a:cxn>
                <a:cxn ang="0">
                  <a:pos x="459" y="0"/>
                </a:cxn>
                <a:cxn ang="0">
                  <a:pos x="536" y="3"/>
                </a:cxn>
                <a:cxn ang="0">
                  <a:pos x="606" y="11"/>
                </a:cxn>
                <a:cxn ang="0">
                  <a:pos x="672" y="25"/>
                </a:cxn>
                <a:cxn ang="0">
                  <a:pos x="731" y="44"/>
                </a:cxn>
                <a:cxn ang="0">
                  <a:pos x="786" y="66"/>
                </a:cxn>
                <a:cxn ang="0">
                  <a:pos x="830" y="92"/>
                </a:cxn>
                <a:cxn ang="0">
                  <a:pos x="870" y="125"/>
                </a:cxn>
                <a:cxn ang="0">
                  <a:pos x="896" y="158"/>
                </a:cxn>
                <a:cxn ang="0">
                  <a:pos x="915" y="191"/>
                </a:cxn>
                <a:cxn ang="0">
                  <a:pos x="918" y="227"/>
                </a:cxn>
                <a:cxn ang="0">
                  <a:pos x="918" y="227"/>
                </a:cxn>
              </a:cxnLst>
              <a:rect l="0" t="0" r="r" b="b"/>
              <a:pathLst>
                <a:path w="918" h="459">
                  <a:moveTo>
                    <a:pt x="918" y="227"/>
                  </a:moveTo>
                  <a:lnTo>
                    <a:pt x="915" y="264"/>
                  </a:lnTo>
                  <a:lnTo>
                    <a:pt x="896" y="301"/>
                  </a:lnTo>
                  <a:lnTo>
                    <a:pt x="870" y="334"/>
                  </a:lnTo>
                  <a:lnTo>
                    <a:pt x="830" y="363"/>
                  </a:lnTo>
                  <a:lnTo>
                    <a:pt x="786" y="393"/>
                  </a:lnTo>
                  <a:lnTo>
                    <a:pt x="731" y="415"/>
                  </a:lnTo>
                  <a:lnTo>
                    <a:pt x="672" y="433"/>
                  </a:lnTo>
                  <a:lnTo>
                    <a:pt x="606" y="448"/>
                  </a:lnTo>
                  <a:lnTo>
                    <a:pt x="536" y="455"/>
                  </a:lnTo>
                  <a:lnTo>
                    <a:pt x="459" y="459"/>
                  </a:lnTo>
                  <a:lnTo>
                    <a:pt x="386" y="455"/>
                  </a:lnTo>
                  <a:lnTo>
                    <a:pt x="316" y="448"/>
                  </a:lnTo>
                  <a:lnTo>
                    <a:pt x="250" y="433"/>
                  </a:lnTo>
                  <a:lnTo>
                    <a:pt x="191" y="415"/>
                  </a:lnTo>
                  <a:lnTo>
                    <a:pt x="136" y="393"/>
                  </a:lnTo>
                  <a:lnTo>
                    <a:pt x="92" y="363"/>
                  </a:lnTo>
                  <a:lnTo>
                    <a:pt x="51" y="334"/>
                  </a:lnTo>
                  <a:lnTo>
                    <a:pt x="26" y="301"/>
                  </a:lnTo>
                  <a:lnTo>
                    <a:pt x="7" y="264"/>
                  </a:lnTo>
                  <a:lnTo>
                    <a:pt x="0" y="227"/>
                  </a:lnTo>
                  <a:lnTo>
                    <a:pt x="7" y="191"/>
                  </a:lnTo>
                  <a:lnTo>
                    <a:pt x="26" y="158"/>
                  </a:lnTo>
                  <a:lnTo>
                    <a:pt x="51" y="125"/>
                  </a:lnTo>
                  <a:lnTo>
                    <a:pt x="92" y="92"/>
                  </a:lnTo>
                  <a:lnTo>
                    <a:pt x="136" y="66"/>
                  </a:lnTo>
                  <a:lnTo>
                    <a:pt x="191" y="44"/>
                  </a:lnTo>
                  <a:lnTo>
                    <a:pt x="250" y="25"/>
                  </a:lnTo>
                  <a:lnTo>
                    <a:pt x="316" y="11"/>
                  </a:lnTo>
                  <a:lnTo>
                    <a:pt x="386" y="3"/>
                  </a:lnTo>
                  <a:lnTo>
                    <a:pt x="459" y="0"/>
                  </a:lnTo>
                  <a:lnTo>
                    <a:pt x="536" y="3"/>
                  </a:lnTo>
                  <a:lnTo>
                    <a:pt x="606" y="11"/>
                  </a:lnTo>
                  <a:lnTo>
                    <a:pt x="672" y="25"/>
                  </a:lnTo>
                  <a:lnTo>
                    <a:pt x="731" y="44"/>
                  </a:lnTo>
                  <a:lnTo>
                    <a:pt x="786" y="66"/>
                  </a:lnTo>
                  <a:lnTo>
                    <a:pt x="830" y="92"/>
                  </a:lnTo>
                  <a:lnTo>
                    <a:pt x="870" y="125"/>
                  </a:lnTo>
                  <a:lnTo>
                    <a:pt x="896" y="158"/>
                  </a:lnTo>
                  <a:lnTo>
                    <a:pt x="915" y="191"/>
                  </a:lnTo>
                  <a:lnTo>
                    <a:pt x="918" y="227"/>
                  </a:lnTo>
                  <a:lnTo>
                    <a:pt x="918" y="22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3682" y="2159"/>
              <a:ext cx="68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Company net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2688" y="2159"/>
              <a:ext cx="401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Firewall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auto">
            <a:xfrm>
              <a:off x="4869" y="2060"/>
              <a:ext cx="613" cy="3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3" y="0"/>
                </a:cxn>
                <a:cxn ang="0">
                  <a:pos x="613" y="367"/>
                </a:cxn>
                <a:cxn ang="0">
                  <a:pos x="0" y="3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3" h="367">
                  <a:moveTo>
                    <a:pt x="0" y="0"/>
                  </a:moveTo>
                  <a:lnTo>
                    <a:pt x="613" y="0"/>
                  </a:lnTo>
                  <a:lnTo>
                    <a:pt x="613" y="367"/>
                  </a:lnTo>
                  <a:lnTo>
                    <a:pt x="0" y="36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5056" y="2096"/>
              <a:ext cx="111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W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5164" y="2096"/>
              <a:ext cx="12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5015" y="2244"/>
              <a:ext cx="32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server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2224" y="2243"/>
              <a:ext cx="37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3209" y="2243"/>
              <a:ext cx="36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4494" y="2243"/>
              <a:ext cx="37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465" y="2631"/>
              <a:ext cx="43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Random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465" y="2779"/>
              <a:ext cx="411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external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465" y="2927"/>
              <a:ext cx="22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user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auto">
            <a:xfrm>
              <a:off x="388" y="2581"/>
              <a:ext cx="613" cy="551"/>
            </a:xfrm>
            <a:custGeom>
              <a:avLst/>
              <a:gdLst/>
              <a:ahLst/>
              <a:cxnLst>
                <a:cxn ang="0">
                  <a:pos x="613" y="551"/>
                </a:cxn>
                <a:cxn ang="0">
                  <a:pos x="0" y="551"/>
                </a:cxn>
                <a:cxn ang="0">
                  <a:pos x="0" y="0"/>
                </a:cxn>
                <a:cxn ang="0">
                  <a:pos x="613" y="0"/>
                </a:cxn>
                <a:cxn ang="0">
                  <a:pos x="613" y="551"/>
                </a:cxn>
                <a:cxn ang="0">
                  <a:pos x="613" y="551"/>
                </a:cxn>
              </a:cxnLst>
              <a:rect l="0" t="0" r="r" b="b"/>
              <a:pathLst>
                <a:path w="613" h="551">
                  <a:moveTo>
                    <a:pt x="613" y="551"/>
                  </a:moveTo>
                  <a:lnTo>
                    <a:pt x="0" y="551"/>
                  </a:lnTo>
                  <a:lnTo>
                    <a:pt x="0" y="0"/>
                  </a:lnTo>
                  <a:lnTo>
                    <a:pt x="613" y="0"/>
                  </a:lnTo>
                  <a:lnTo>
                    <a:pt x="613" y="551"/>
                  </a:lnTo>
                  <a:lnTo>
                    <a:pt x="613" y="55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453" y="1408"/>
              <a:ext cx="40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Remote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8693" name="Rectangle 21"/>
            <p:cNvSpPr>
              <a:spLocks noChangeArrowheads="1"/>
            </p:cNvSpPr>
            <p:nvPr/>
          </p:nvSpPr>
          <p:spPr bwMode="auto">
            <a:xfrm>
              <a:off x="453" y="1556"/>
              <a:ext cx="47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company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>
              <a:off x="453" y="1700"/>
              <a:ext cx="22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user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auto">
            <a:xfrm>
              <a:off x="388" y="1359"/>
              <a:ext cx="613" cy="550"/>
            </a:xfrm>
            <a:custGeom>
              <a:avLst/>
              <a:gdLst/>
              <a:ahLst/>
              <a:cxnLst>
                <a:cxn ang="0">
                  <a:pos x="613" y="547"/>
                </a:cxn>
                <a:cxn ang="0">
                  <a:pos x="0" y="550"/>
                </a:cxn>
                <a:cxn ang="0">
                  <a:pos x="0" y="0"/>
                </a:cxn>
                <a:cxn ang="0">
                  <a:pos x="613" y="0"/>
                </a:cxn>
                <a:cxn ang="0">
                  <a:pos x="613" y="550"/>
                </a:cxn>
                <a:cxn ang="0">
                  <a:pos x="613" y="550"/>
                </a:cxn>
              </a:cxnLst>
              <a:rect l="0" t="0" r="r" b="b"/>
              <a:pathLst>
                <a:path w="613" h="550">
                  <a:moveTo>
                    <a:pt x="613" y="547"/>
                  </a:moveTo>
                  <a:lnTo>
                    <a:pt x="0" y="550"/>
                  </a:lnTo>
                  <a:lnTo>
                    <a:pt x="0" y="0"/>
                  </a:lnTo>
                  <a:lnTo>
                    <a:pt x="613" y="0"/>
                  </a:lnTo>
                  <a:lnTo>
                    <a:pt x="613" y="550"/>
                  </a:lnTo>
                  <a:lnTo>
                    <a:pt x="613" y="5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auto">
            <a:xfrm>
              <a:off x="693" y="1906"/>
              <a:ext cx="613" cy="6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3" y="337"/>
                </a:cxn>
                <a:cxn ang="0">
                  <a:pos x="3" y="671"/>
                </a:cxn>
              </a:cxnLst>
              <a:rect l="0" t="0" r="r" b="b"/>
              <a:pathLst>
                <a:path w="613" h="671">
                  <a:moveTo>
                    <a:pt x="0" y="0"/>
                  </a:moveTo>
                  <a:lnTo>
                    <a:pt x="613" y="337"/>
                  </a:lnTo>
                  <a:lnTo>
                    <a:pt x="3" y="6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97" name="Freeform 25"/>
            <p:cNvSpPr>
              <a:spLocks/>
            </p:cNvSpPr>
            <p:nvPr/>
          </p:nvSpPr>
          <p:spPr bwMode="auto">
            <a:xfrm>
              <a:off x="1001" y="1784"/>
              <a:ext cx="1223" cy="918"/>
            </a:xfrm>
            <a:custGeom>
              <a:avLst/>
              <a:gdLst/>
              <a:ahLst/>
              <a:cxnLst>
                <a:cxn ang="0">
                  <a:pos x="1223" y="459"/>
                </a:cxn>
                <a:cxn ang="0">
                  <a:pos x="1216" y="536"/>
                </a:cxn>
                <a:cxn ang="0">
                  <a:pos x="1194" y="606"/>
                </a:cxn>
                <a:cxn ang="0">
                  <a:pos x="1157" y="672"/>
                </a:cxn>
                <a:cxn ang="0">
                  <a:pos x="1106" y="731"/>
                </a:cxn>
                <a:cxn ang="0">
                  <a:pos x="1047" y="786"/>
                </a:cxn>
                <a:cxn ang="0">
                  <a:pos x="973" y="830"/>
                </a:cxn>
                <a:cxn ang="0">
                  <a:pos x="893" y="867"/>
                </a:cxn>
                <a:cxn ang="0">
                  <a:pos x="805" y="896"/>
                </a:cxn>
                <a:cxn ang="0">
                  <a:pos x="713" y="915"/>
                </a:cxn>
                <a:cxn ang="0">
                  <a:pos x="613" y="918"/>
                </a:cxn>
                <a:cxn ang="0">
                  <a:pos x="514" y="915"/>
                </a:cxn>
                <a:cxn ang="0">
                  <a:pos x="419" y="896"/>
                </a:cxn>
                <a:cxn ang="0">
                  <a:pos x="331" y="867"/>
                </a:cxn>
                <a:cxn ang="0">
                  <a:pos x="250" y="830"/>
                </a:cxn>
                <a:cxn ang="0">
                  <a:pos x="180" y="786"/>
                </a:cxn>
                <a:cxn ang="0">
                  <a:pos x="118" y="731"/>
                </a:cxn>
                <a:cxn ang="0">
                  <a:pos x="70" y="672"/>
                </a:cxn>
                <a:cxn ang="0">
                  <a:pos x="33" y="606"/>
                </a:cxn>
                <a:cxn ang="0">
                  <a:pos x="7" y="536"/>
                </a:cxn>
                <a:cxn ang="0">
                  <a:pos x="0" y="459"/>
                </a:cxn>
                <a:cxn ang="0">
                  <a:pos x="7" y="386"/>
                </a:cxn>
                <a:cxn ang="0">
                  <a:pos x="33" y="316"/>
                </a:cxn>
                <a:cxn ang="0">
                  <a:pos x="70" y="250"/>
                </a:cxn>
                <a:cxn ang="0">
                  <a:pos x="118" y="191"/>
                </a:cxn>
                <a:cxn ang="0">
                  <a:pos x="180" y="136"/>
                </a:cxn>
                <a:cxn ang="0">
                  <a:pos x="250" y="89"/>
                </a:cxn>
                <a:cxn ang="0">
                  <a:pos x="331" y="52"/>
                </a:cxn>
                <a:cxn ang="0">
                  <a:pos x="419" y="26"/>
                </a:cxn>
                <a:cxn ang="0">
                  <a:pos x="514" y="8"/>
                </a:cxn>
                <a:cxn ang="0">
                  <a:pos x="613" y="0"/>
                </a:cxn>
                <a:cxn ang="0">
                  <a:pos x="713" y="8"/>
                </a:cxn>
                <a:cxn ang="0">
                  <a:pos x="805" y="26"/>
                </a:cxn>
                <a:cxn ang="0">
                  <a:pos x="893" y="52"/>
                </a:cxn>
                <a:cxn ang="0">
                  <a:pos x="973" y="89"/>
                </a:cxn>
                <a:cxn ang="0">
                  <a:pos x="1047" y="136"/>
                </a:cxn>
                <a:cxn ang="0">
                  <a:pos x="1106" y="191"/>
                </a:cxn>
                <a:cxn ang="0">
                  <a:pos x="1157" y="250"/>
                </a:cxn>
                <a:cxn ang="0">
                  <a:pos x="1194" y="316"/>
                </a:cxn>
                <a:cxn ang="0">
                  <a:pos x="1216" y="386"/>
                </a:cxn>
                <a:cxn ang="0">
                  <a:pos x="1223" y="459"/>
                </a:cxn>
                <a:cxn ang="0">
                  <a:pos x="1223" y="459"/>
                </a:cxn>
              </a:cxnLst>
              <a:rect l="0" t="0" r="r" b="b"/>
              <a:pathLst>
                <a:path w="1223" h="918">
                  <a:moveTo>
                    <a:pt x="1223" y="459"/>
                  </a:moveTo>
                  <a:lnTo>
                    <a:pt x="1216" y="536"/>
                  </a:lnTo>
                  <a:lnTo>
                    <a:pt x="1194" y="606"/>
                  </a:lnTo>
                  <a:lnTo>
                    <a:pt x="1157" y="672"/>
                  </a:lnTo>
                  <a:lnTo>
                    <a:pt x="1106" y="731"/>
                  </a:lnTo>
                  <a:lnTo>
                    <a:pt x="1047" y="786"/>
                  </a:lnTo>
                  <a:lnTo>
                    <a:pt x="973" y="830"/>
                  </a:lnTo>
                  <a:lnTo>
                    <a:pt x="893" y="867"/>
                  </a:lnTo>
                  <a:lnTo>
                    <a:pt x="805" y="896"/>
                  </a:lnTo>
                  <a:lnTo>
                    <a:pt x="713" y="915"/>
                  </a:lnTo>
                  <a:lnTo>
                    <a:pt x="613" y="918"/>
                  </a:lnTo>
                  <a:lnTo>
                    <a:pt x="514" y="915"/>
                  </a:lnTo>
                  <a:lnTo>
                    <a:pt x="419" y="896"/>
                  </a:lnTo>
                  <a:lnTo>
                    <a:pt x="331" y="867"/>
                  </a:lnTo>
                  <a:lnTo>
                    <a:pt x="250" y="830"/>
                  </a:lnTo>
                  <a:lnTo>
                    <a:pt x="180" y="786"/>
                  </a:lnTo>
                  <a:lnTo>
                    <a:pt x="118" y="731"/>
                  </a:lnTo>
                  <a:lnTo>
                    <a:pt x="70" y="672"/>
                  </a:lnTo>
                  <a:lnTo>
                    <a:pt x="33" y="606"/>
                  </a:lnTo>
                  <a:lnTo>
                    <a:pt x="7" y="536"/>
                  </a:lnTo>
                  <a:lnTo>
                    <a:pt x="0" y="459"/>
                  </a:lnTo>
                  <a:lnTo>
                    <a:pt x="7" y="386"/>
                  </a:lnTo>
                  <a:lnTo>
                    <a:pt x="33" y="316"/>
                  </a:lnTo>
                  <a:lnTo>
                    <a:pt x="70" y="250"/>
                  </a:lnTo>
                  <a:lnTo>
                    <a:pt x="118" y="191"/>
                  </a:lnTo>
                  <a:lnTo>
                    <a:pt x="180" y="136"/>
                  </a:lnTo>
                  <a:lnTo>
                    <a:pt x="250" y="89"/>
                  </a:lnTo>
                  <a:lnTo>
                    <a:pt x="331" y="52"/>
                  </a:lnTo>
                  <a:lnTo>
                    <a:pt x="419" y="26"/>
                  </a:lnTo>
                  <a:lnTo>
                    <a:pt x="514" y="8"/>
                  </a:lnTo>
                  <a:lnTo>
                    <a:pt x="613" y="0"/>
                  </a:lnTo>
                  <a:lnTo>
                    <a:pt x="713" y="8"/>
                  </a:lnTo>
                  <a:lnTo>
                    <a:pt x="805" y="26"/>
                  </a:lnTo>
                  <a:lnTo>
                    <a:pt x="893" y="52"/>
                  </a:lnTo>
                  <a:lnTo>
                    <a:pt x="973" y="89"/>
                  </a:lnTo>
                  <a:lnTo>
                    <a:pt x="1047" y="136"/>
                  </a:lnTo>
                  <a:lnTo>
                    <a:pt x="1106" y="191"/>
                  </a:lnTo>
                  <a:lnTo>
                    <a:pt x="1157" y="250"/>
                  </a:lnTo>
                  <a:lnTo>
                    <a:pt x="1194" y="316"/>
                  </a:lnTo>
                  <a:lnTo>
                    <a:pt x="1216" y="386"/>
                  </a:lnTo>
                  <a:lnTo>
                    <a:pt x="1223" y="459"/>
                  </a:lnTo>
                  <a:lnTo>
                    <a:pt x="1223" y="4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auto">
            <a:xfrm>
              <a:off x="1001" y="1784"/>
              <a:ext cx="1223" cy="918"/>
            </a:xfrm>
            <a:custGeom>
              <a:avLst/>
              <a:gdLst/>
              <a:ahLst/>
              <a:cxnLst>
                <a:cxn ang="0">
                  <a:pos x="1223" y="459"/>
                </a:cxn>
                <a:cxn ang="0">
                  <a:pos x="1216" y="536"/>
                </a:cxn>
                <a:cxn ang="0">
                  <a:pos x="1194" y="606"/>
                </a:cxn>
                <a:cxn ang="0">
                  <a:pos x="1157" y="672"/>
                </a:cxn>
                <a:cxn ang="0">
                  <a:pos x="1106" y="731"/>
                </a:cxn>
                <a:cxn ang="0">
                  <a:pos x="1047" y="786"/>
                </a:cxn>
                <a:cxn ang="0">
                  <a:pos x="973" y="830"/>
                </a:cxn>
                <a:cxn ang="0">
                  <a:pos x="893" y="867"/>
                </a:cxn>
                <a:cxn ang="0">
                  <a:pos x="805" y="896"/>
                </a:cxn>
                <a:cxn ang="0">
                  <a:pos x="713" y="915"/>
                </a:cxn>
                <a:cxn ang="0">
                  <a:pos x="613" y="918"/>
                </a:cxn>
                <a:cxn ang="0">
                  <a:pos x="514" y="915"/>
                </a:cxn>
                <a:cxn ang="0">
                  <a:pos x="419" y="896"/>
                </a:cxn>
                <a:cxn ang="0">
                  <a:pos x="331" y="867"/>
                </a:cxn>
                <a:cxn ang="0">
                  <a:pos x="250" y="830"/>
                </a:cxn>
                <a:cxn ang="0">
                  <a:pos x="180" y="786"/>
                </a:cxn>
                <a:cxn ang="0">
                  <a:pos x="118" y="731"/>
                </a:cxn>
                <a:cxn ang="0">
                  <a:pos x="70" y="672"/>
                </a:cxn>
                <a:cxn ang="0">
                  <a:pos x="33" y="606"/>
                </a:cxn>
                <a:cxn ang="0">
                  <a:pos x="7" y="536"/>
                </a:cxn>
                <a:cxn ang="0">
                  <a:pos x="0" y="459"/>
                </a:cxn>
                <a:cxn ang="0">
                  <a:pos x="7" y="386"/>
                </a:cxn>
                <a:cxn ang="0">
                  <a:pos x="33" y="316"/>
                </a:cxn>
                <a:cxn ang="0">
                  <a:pos x="70" y="250"/>
                </a:cxn>
                <a:cxn ang="0">
                  <a:pos x="118" y="191"/>
                </a:cxn>
                <a:cxn ang="0">
                  <a:pos x="180" y="136"/>
                </a:cxn>
                <a:cxn ang="0">
                  <a:pos x="250" y="89"/>
                </a:cxn>
                <a:cxn ang="0">
                  <a:pos x="331" y="52"/>
                </a:cxn>
                <a:cxn ang="0">
                  <a:pos x="419" y="26"/>
                </a:cxn>
                <a:cxn ang="0">
                  <a:pos x="514" y="8"/>
                </a:cxn>
                <a:cxn ang="0">
                  <a:pos x="613" y="0"/>
                </a:cxn>
                <a:cxn ang="0">
                  <a:pos x="713" y="8"/>
                </a:cxn>
                <a:cxn ang="0">
                  <a:pos x="805" y="26"/>
                </a:cxn>
                <a:cxn ang="0">
                  <a:pos x="893" y="52"/>
                </a:cxn>
                <a:cxn ang="0">
                  <a:pos x="973" y="89"/>
                </a:cxn>
                <a:cxn ang="0">
                  <a:pos x="1047" y="136"/>
                </a:cxn>
                <a:cxn ang="0">
                  <a:pos x="1106" y="191"/>
                </a:cxn>
                <a:cxn ang="0">
                  <a:pos x="1157" y="250"/>
                </a:cxn>
                <a:cxn ang="0">
                  <a:pos x="1194" y="316"/>
                </a:cxn>
                <a:cxn ang="0">
                  <a:pos x="1216" y="386"/>
                </a:cxn>
                <a:cxn ang="0">
                  <a:pos x="1223" y="459"/>
                </a:cxn>
                <a:cxn ang="0">
                  <a:pos x="1223" y="459"/>
                </a:cxn>
              </a:cxnLst>
              <a:rect l="0" t="0" r="r" b="b"/>
              <a:pathLst>
                <a:path w="1223" h="918">
                  <a:moveTo>
                    <a:pt x="1223" y="459"/>
                  </a:moveTo>
                  <a:lnTo>
                    <a:pt x="1216" y="536"/>
                  </a:lnTo>
                  <a:lnTo>
                    <a:pt x="1194" y="606"/>
                  </a:lnTo>
                  <a:lnTo>
                    <a:pt x="1157" y="672"/>
                  </a:lnTo>
                  <a:lnTo>
                    <a:pt x="1106" y="731"/>
                  </a:lnTo>
                  <a:lnTo>
                    <a:pt x="1047" y="786"/>
                  </a:lnTo>
                  <a:lnTo>
                    <a:pt x="973" y="830"/>
                  </a:lnTo>
                  <a:lnTo>
                    <a:pt x="893" y="867"/>
                  </a:lnTo>
                  <a:lnTo>
                    <a:pt x="805" y="896"/>
                  </a:lnTo>
                  <a:lnTo>
                    <a:pt x="713" y="915"/>
                  </a:lnTo>
                  <a:lnTo>
                    <a:pt x="613" y="918"/>
                  </a:lnTo>
                  <a:lnTo>
                    <a:pt x="514" y="915"/>
                  </a:lnTo>
                  <a:lnTo>
                    <a:pt x="419" y="896"/>
                  </a:lnTo>
                  <a:lnTo>
                    <a:pt x="331" y="867"/>
                  </a:lnTo>
                  <a:lnTo>
                    <a:pt x="250" y="830"/>
                  </a:lnTo>
                  <a:lnTo>
                    <a:pt x="180" y="786"/>
                  </a:lnTo>
                  <a:lnTo>
                    <a:pt x="118" y="731"/>
                  </a:lnTo>
                  <a:lnTo>
                    <a:pt x="70" y="672"/>
                  </a:lnTo>
                  <a:lnTo>
                    <a:pt x="33" y="606"/>
                  </a:lnTo>
                  <a:lnTo>
                    <a:pt x="7" y="536"/>
                  </a:lnTo>
                  <a:lnTo>
                    <a:pt x="0" y="459"/>
                  </a:lnTo>
                  <a:lnTo>
                    <a:pt x="7" y="386"/>
                  </a:lnTo>
                  <a:lnTo>
                    <a:pt x="33" y="316"/>
                  </a:lnTo>
                  <a:lnTo>
                    <a:pt x="70" y="250"/>
                  </a:lnTo>
                  <a:lnTo>
                    <a:pt x="118" y="191"/>
                  </a:lnTo>
                  <a:lnTo>
                    <a:pt x="180" y="136"/>
                  </a:lnTo>
                  <a:lnTo>
                    <a:pt x="250" y="89"/>
                  </a:lnTo>
                  <a:lnTo>
                    <a:pt x="331" y="52"/>
                  </a:lnTo>
                  <a:lnTo>
                    <a:pt x="419" y="26"/>
                  </a:lnTo>
                  <a:lnTo>
                    <a:pt x="514" y="8"/>
                  </a:lnTo>
                  <a:lnTo>
                    <a:pt x="613" y="0"/>
                  </a:lnTo>
                  <a:lnTo>
                    <a:pt x="713" y="8"/>
                  </a:lnTo>
                  <a:lnTo>
                    <a:pt x="805" y="26"/>
                  </a:lnTo>
                  <a:lnTo>
                    <a:pt x="893" y="52"/>
                  </a:lnTo>
                  <a:lnTo>
                    <a:pt x="973" y="89"/>
                  </a:lnTo>
                  <a:lnTo>
                    <a:pt x="1047" y="136"/>
                  </a:lnTo>
                  <a:lnTo>
                    <a:pt x="1106" y="191"/>
                  </a:lnTo>
                  <a:lnTo>
                    <a:pt x="1157" y="250"/>
                  </a:lnTo>
                  <a:lnTo>
                    <a:pt x="1194" y="316"/>
                  </a:lnTo>
                  <a:lnTo>
                    <a:pt x="1216" y="386"/>
                  </a:lnTo>
                  <a:lnTo>
                    <a:pt x="1223" y="459"/>
                  </a:lnTo>
                  <a:lnTo>
                    <a:pt x="1223" y="45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1406" y="2159"/>
              <a:ext cx="391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Internet</a:t>
              </a:r>
              <a:endParaRPr lang="en-US" sz="1000">
                <a:latin typeface="Times New Roman" pitchFamily="18" charset="0"/>
              </a:endParaRPr>
            </a:p>
          </p:txBody>
        </p:sp>
      </p:grpSp>
      <p:grpSp>
        <p:nvGrpSpPr>
          <p:cNvPr id="28700" name="Group 28"/>
          <p:cNvGrpSpPr>
            <a:grpSpLocks/>
          </p:cNvGrpSpPr>
          <p:nvPr/>
        </p:nvGrpSpPr>
        <p:grpSpPr bwMode="auto">
          <a:xfrm>
            <a:off x="2286000" y="4114800"/>
            <a:ext cx="5494338" cy="1228725"/>
            <a:chOff x="591" y="1699"/>
            <a:chExt cx="4502" cy="1128"/>
          </a:xfrm>
        </p:grpSpPr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973" y="2343"/>
              <a:ext cx="1802" cy="28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02" name="Line 30"/>
            <p:cNvSpPr>
              <a:spLocks noChangeShapeType="1"/>
            </p:cNvSpPr>
            <p:nvPr/>
          </p:nvSpPr>
          <p:spPr bwMode="auto">
            <a:xfrm>
              <a:off x="974" y="2343"/>
              <a:ext cx="1801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2902" y="2343"/>
              <a:ext cx="1801" cy="28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04" name="Line 32"/>
            <p:cNvSpPr>
              <a:spLocks noChangeShapeType="1"/>
            </p:cNvSpPr>
            <p:nvPr/>
          </p:nvSpPr>
          <p:spPr bwMode="auto">
            <a:xfrm>
              <a:off x="2902" y="2343"/>
              <a:ext cx="1801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6" y="1893"/>
              <a:ext cx="45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External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761" y="2047"/>
              <a:ext cx="2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client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auto">
            <a:xfrm>
              <a:off x="591" y="1699"/>
              <a:ext cx="645" cy="802"/>
            </a:xfrm>
            <a:custGeom>
              <a:avLst/>
              <a:gdLst/>
              <a:ahLst/>
              <a:cxnLst>
                <a:cxn ang="0">
                  <a:pos x="641" y="802"/>
                </a:cxn>
                <a:cxn ang="0">
                  <a:pos x="0" y="802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645" y="802"/>
                </a:cxn>
                <a:cxn ang="0">
                  <a:pos x="645" y="802"/>
                </a:cxn>
              </a:cxnLst>
              <a:rect l="0" t="0" r="r" b="b"/>
              <a:pathLst>
                <a:path w="645" h="802">
                  <a:moveTo>
                    <a:pt x="641" y="802"/>
                  </a:moveTo>
                  <a:lnTo>
                    <a:pt x="0" y="802"/>
                  </a:lnTo>
                  <a:lnTo>
                    <a:pt x="0" y="0"/>
                  </a:lnTo>
                  <a:lnTo>
                    <a:pt x="645" y="0"/>
                  </a:lnTo>
                  <a:lnTo>
                    <a:pt x="645" y="802"/>
                  </a:lnTo>
                  <a:lnTo>
                    <a:pt x="645" y="80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985" y="2660"/>
              <a:ext cx="1739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External HTTP/TCP connection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2674" y="2100"/>
              <a:ext cx="31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Proxy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2616" y="1773"/>
              <a:ext cx="42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Firewall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8711" name="Freeform 39"/>
            <p:cNvSpPr>
              <a:spLocks/>
            </p:cNvSpPr>
            <p:nvPr/>
          </p:nvSpPr>
          <p:spPr bwMode="auto">
            <a:xfrm>
              <a:off x="2632" y="1973"/>
              <a:ext cx="420" cy="416"/>
            </a:xfrm>
            <a:custGeom>
              <a:avLst/>
              <a:gdLst/>
              <a:ahLst/>
              <a:cxnLst>
                <a:cxn ang="0">
                  <a:pos x="416" y="208"/>
                </a:cxn>
                <a:cxn ang="0">
                  <a:pos x="416" y="243"/>
                </a:cxn>
                <a:cxn ang="0">
                  <a:pos x="409" y="274"/>
                </a:cxn>
                <a:cxn ang="0">
                  <a:pos x="397" y="304"/>
                </a:cxn>
                <a:cxn ang="0">
                  <a:pos x="378" y="331"/>
                </a:cxn>
                <a:cxn ang="0">
                  <a:pos x="358" y="355"/>
                </a:cxn>
                <a:cxn ang="0">
                  <a:pos x="335" y="378"/>
                </a:cxn>
                <a:cxn ang="0">
                  <a:pos x="304" y="393"/>
                </a:cxn>
                <a:cxn ang="0">
                  <a:pos x="277" y="405"/>
                </a:cxn>
                <a:cxn ang="0">
                  <a:pos x="243" y="412"/>
                </a:cxn>
                <a:cxn ang="0">
                  <a:pos x="212" y="416"/>
                </a:cxn>
                <a:cxn ang="0">
                  <a:pos x="177" y="412"/>
                </a:cxn>
                <a:cxn ang="0">
                  <a:pos x="143" y="405"/>
                </a:cxn>
                <a:cxn ang="0">
                  <a:pos x="116" y="393"/>
                </a:cxn>
                <a:cxn ang="0">
                  <a:pos x="89" y="378"/>
                </a:cxn>
                <a:cxn ang="0">
                  <a:pos x="62" y="355"/>
                </a:cxn>
                <a:cxn ang="0">
                  <a:pos x="42" y="331"/>
                </a:cxn>
                <a:cxn ang="0">
                  <a:pos x="23" y="304"/>
                </a:cxn>
                <a:cxn ang="0">
                  <a:pos x="11" y="274"/>
                </a:cxn>
                <a:cxn ang="0">
                  <a:pos x="4" y="243"/>
                </a:cxn>
                <a:cxn ang="0">
                  <a:pos x="0" y="208"/>
                </a:cxn>
                <a:cxn ang="0">
                  <a:pos x="4" y="173"/>
                </a:cxn>
                <a:cxn ang="0">
                  <a:pos x="11" y="143"/>
                </a:cxn>
                <a:cxn ang="0">
                  <a:pos x="23" y="112"/>
                </a:cxn>
                <a:cxn ang="0">
                  <a:pos x="42" y="85"/>
                </a:cxn>
                <a:cxn ang="0">
                  <a:pos x="62" y="62"/>
                </a:cxn>
                <a:cxn ang="0">
                  <a:pos x="89" y="39"/>
                </a:cxn>
                <a:cxn ang="0">
                  <a:pos x="116" y="23"/>
                </a:cxn>
                <a:cxn ang="0">
                  <a:pos x="143" y="12"/>
                </a:cxn>
                <a:cxn ang="0">
                  <a:pos x="177" y="4"/>
                </a:cxn>
                <a:cxn ang="0">
                  <a:pos x="212" y="0"/>
                </a:cxn>
                <a:cxn ang="0">
                  <a:pos x="243" y="4"/>
                </a:cxn>
                <a:cxn ang="0">
                  <a:pos x="277" y="12"/>
                </a:cxn>
                <a:cxn ang="0">
                  <a:pos x="304" y="23"/>
                </a:cxn>
                <a:cxn ang="0">
                  <a:pos x="335" y="39"/>
                </a:cxn>
                <a:cxn ang="0">
                  <a:pos x="358" y="62"/>
                </a:cxn>
                <a:cxn ang="0">
                  <a:pos x="378" y="85"/>
                </a:cxn>
                <a:cxn ang="0">
                  <a:pos x="397" y="112"/>
                </a:cxn>
                <a:cxn ang="0">
                  <a:pos x="409" y="143"/>
                </a:cxn>
                <a:cxn ang="0">
                  <a:pos x="416" y="173"/>
                </a:cxn>
                <a:cxn ang="0">
                  <a:pos x="420" y="208"/>
                </a:cxn>
                <a:cxn ang="0">
                  <a:pos x="420" y="208"/>
                </a:cxn>
              </a:cxnLst>
              <a:rect l="0" t="0" r="r" b="b"/>
              <a:pathLst>
                <a:path w="420" h="416">
                  <a:moveTo>
                    <a:pt x="416" y="208"/>
                  </a:moveTo>
                  <a:lnTo>
                    <a:pt x="416" y="243"/>
                  </a:lnTo>
                  <a:lnTo>
                    <a:pt x="409" y="274"/>
                  </a:lnTo>
                  <a:lnTo>
                    <a:pt x="397" y="304"/>
                  </a:lnTo>
                  <a:lnTo>
                    <a:pt x="378" y="331"/>
                  </a:lnTo>
                  <a:lnTo>
                    <a:pt x="358" y="355"/>
                  </a:lnTo>
                  <a:lnTo>
                    <a:pt x="335" y="378"/>
                  </a:lnTo>
                  <a:lnTo>
                    <a:pt x="304" y="393"/>
                  </a:lnTo>
                  <a:lnTo>
                    <a:pt x="277" y="405"/>
                  </a:lnTo>
                  <a:lnTo>
                    <a:pt x="243" y="412"/>
                  </a:lnTo>
                  <a:lnTo>
                    <a:pt x="212" y="416"/>
                  </a:lnTo>
                  <a:lnTo>
                    <a:pt x="177" y="412"/>
                  </a:lnTo>
                  <a:lnTo>
                    <a:pt x="143" y="405"/>
                  </a:lnTo>
                  <a:lnTo>
                    <a:pt x="116" y="393"/>
                  </a:lnTo>
                  <a:lnTo>
                    <a:pt x="89" y="378"/>
                  </a:lnTo>
                  <a:lnTo>
                    <a:pt x="62" y="355"/>
                  </a:lnTo>
                  <a:lnTo>
                    <a:pt x="42" y="331"/>
                  </a:lnTo>
                  <a:lnTo>
                    <a:pt x="23" y="304"/>
                  </a:lnTo>
                  <a:lnTo>
                    <a:pt x="11" y="274"/>
                  </a:lnTo>
                  <a:lnTo>
                    <a:pt x="4" y="243"/>
                  </a:lnTo>
                  <a:lnTo>
                    <a:pt x="0" y="208"/>
                  </a:lnTo>
                  <a:lnTo>
                    <a:pt x="4" y="173"/>
                  </a:lnTo>
                  <a:lnTo>
                    <a:pt x="11" y="143"/>
                  </a:lnTo>
                  <a:lnTo>
                    <a:pt x="23" y="112"/>
                  </a:lnTo>
                  <a:lnTo>
                    <a:pt x="42" y="85"/>
                  </a:lnTo>
                  <a:lnTo>
                    <a:pt x="62" y="62"/>
                  </a:lnTo>
                  <a:lnTo>
                    <a:pt x="89" y="39"/>
                  </a:lnTo>
                  <a:lnTo>
                    <a:pt x="116" y="23"/>
                  </a:lnTo>
                  <a:lnTo>
                    <a:pt x="143" y="12"/>
                  </a:lnTo>
                  <a:lnTo>
                    <a:pt x="177" y="4"/>
                  </a:lnTo>
                  <a:lnTo>
                    <a:pt x="212" y="0"/>
                  </a:lnTo>
                  <a:lnTo>
                    <a:pt x="243" y="4"/>
                  </a:lnTo>
                  <a:lnTo>
                    <a:pt x="277" y="12"/>
                  </a:lnTo>
                  <a:lnTo>
                    <a:pt x="304" y="23"/>
                  </a:lnTo>
                  <a:lnTo>
                    <a:pt x="335" y="39"/>
                  </a:lnTo>
                  <a:lnTo>
                    <a:pt x="358" y="62"/>
                  </a:lnTo>
                  <a:lnTo>
                    <a:pt x="378" y="85"/>
                  </a:lnTo>
                  <a:lnTo>
                    <a:pt x="397" y="112"/>
                  </a:lnTo>
                  <a:lnTo>
                    <a:pt x="409" y="143"/>
                  </a:lnTo>
                  <a:lnTo>
                    <a:pt x="416" y="173"/>
                  </a:lnTo>
                  <a:lnTo>
                    <a:pt x="420" y="208"/>
                  </a:lnTo>
                  <a:lnTo>
                    <a:pt x="420" y="20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12" name="Freeform 40"/>
            <p:cNvSpPr>
              <a:spLocks/>
            </p:cNvSpPr>
            <p:nvPr/>
          </p:nvSpPr>
          <p:spPr bwMode="auto">
            <a:xfrm>
              <a:off x="2520" y="1699"/>
              <a:ext cx="644" cy="802"/>
            </a:xfrm>
            <a:custGeom>
              <a:avLst/>
              <a:gdLst/>
              <a:ahLst/>
              <a:cxnLst>
                <a:cxn ang="0">
                  <a:pos x="640" y="802"/>
                </a:cxn>
                <a:cxn ang="0">
                  <a:pos x="0" y="802"/>
                </a:cxn>
                <a:cxn ang="0">
                  <a:pos x="0" y="0"/>
                </a:cxn>
                <a:cxn ang="0">
                  <a:pos x="644" y="0"/>
                </a:cxn>
                <a:cxn ang="0">
                  <a:pos x="644" y="802"/>
                </a:cxn>
                <a:cxn ang="0">
                  <a:pos x="644" y="802"/>
                </a:cxn>
              </a:cxnLst>
              <a:rect l="0" t="0" r="r" b="b"/>
              <a:pathLst>
                <a:path w="644" h="802">
                  <a:moveTo>
                    <a:pt x="640" y="802"/>
                  </a:moveTo>
                  <a:lnTo>
                    <a:pt x="0" y="802"/>
                  </a:lnTo>
                  <a:lnTo>
                    <a:pt x="0" y="0"/>
                  </a:lnTo>
                  <a:lnTo>
                    <a:pt x="644" y="0"/>
                  </a:lnTo>
                  <a:lnTo>
                    <a:pt x="644" y="802"/>
                  </a:lnTo>
                  <a:lnTo>
                    <a:pt x="644" y="80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2929" y="2660"/>
              <a:ext cx="169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Internal HTTP/TCP connection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610" y="1893"/>
              <a:ext cx="29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Local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603" y="2047"/>
              <a:ext cx="34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server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8716" name="Freeform 44"/>
            <p:cNvSpPr>
              <a:spLocks/>
            </p:cNvSpPr>
            <p:nvPr/>
          </p:nvSpPr>
          <p:spPr bwMode="auto">
            <a:xfrm>
              <a:off x="4448" y="1699"/>
              <a:ext cx="645" cy="802"/>
            </a:xfrm>
            <a:custGeom>
              <a:avLst/>
              <a:gdLst/>
              <a:ahLst/>
              <a:cxnLst>
                <a:cxn ang="0">
                  <a:pos x="641" y="802"/>
                </a:cxn>
                <a:cxn ang="0">
                  <a:pos x="0" y="802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645" y="802"/>
                </a:cxn>
                <a:cxn ang="0">
                  <a:pos x="645" y="802"/>
                </a:cxn>
              </a:cxnLst>
              <a:rect l="0" t="0" r="r" b="b"/>
              <a:pathLst>
                <a:path w="645" h="802">
                  <a:moveTo>
                    <a:pt x="641" y="802"/>
                  </a:moveTo>
                  <a:lnTo>
                    <a:pt x="0" y="802"/>
                  </a:lnTo>
                  <a:lnTo>
                    <a:pt x="0" y="0"/>
                  </a:lnTo>
                  <a:lnTo>
                    <a:pt x="645" y="0"/>
                  </a:lnTo>
                  <a:lnTo>
                    <a:pt x="645" y="802"/>
                  </a:lnTo>
                  <a:lnTo>
                    <a:pt x="645" y="80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CAN</a:t>
            </a:r>
          </a:p>
        </p:txBody>
      </p:sp>
      <p:sp>
        <p:nvSpPr>
          <p:cNvPr id="9830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42C79C-DA7D-435F-B1CB-D4F7FF00206B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pic>
        <p:nvPicPr>
          <p:cNvPr id="983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85975" y="-49213"/>
            <a:ext cx="6237288" cy="6797676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-SQL 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Internet-</a:t>
            </a:r>
            <a:r>
              <a:rPr lang="de-DE" dirty="0" err="1" smtClean="0"/>
              <a:t>scale</a:t>
            </a:r>
            <a:r>
              <a:rPr lang="de-DE" dirty="0" smtClean="0"/>
              <a:t> Skalierbarkeit</a:t>
            </a:r>
          </a:p>
          <a:p>
            <a:r>
              <a:rPr lang="de-DE" dirty="0" smtClean="0"/>
              <a:t>CAP-Theorem: nur 2 von 3 Wünschen erfüllbar</a:t>
            </a:r>
          </a:p>
          <a:p>
            <a:pPr lvl="1"/>
            <a:r>
              <a:rPr lang="de-DE" dirty="0" smtClean="0"/>
              <a:t>Konsistenz (</a:t>
            </a:r>
            <a:r>
              <a:rPr lang="de-DE" dirty="0" err="1" smtClean="0"/>
              <a:t>Consistency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Zuverläassigkeit</a:t>
            </a:r>
            <a:r>
              <a:rPr lang="de-DE" dirty="0" smtClean="0"/>
              <a:t>/Verfügbarkeit (</a:t>
            </a:r>
            <a:r>
              <a:rPr lang="de-DE" dirty="0" err="1" smtClean="0"/>
              <a:t>Availability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Partitionierungs-Toleranz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-SQL Datenbanksysteme verteilen die Last innerhalb eines Clusters/Netzwerks</a:t>
            </a:r>
          </a:p>
          <a:p>
            <a:pPr lvl="1"/>
            <a:r>
              <a:rPr lang="de-DE" dirty="0" smtClean="0"/>
              <a:t>Dabei kommen oft DHT-Techniken zum Einsatz</a:t>
            </a:r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C0CC6-334E-4C04-9618-4D9F3CA5BE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Schnittstelle der </a:t>
            </a:r>
            <a:r>
              <a:rPr lang="de-DE" dirty="0" err="1" smtClean="0"/>
              <a:t>No</a:t>
            </a:r>
            <a:r>
              <a:rPr lang="de-DE" dirty="0" smtClean="0"/>
              <a:t>-SQL 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Insert(</a:t>
            </a:r>
            <a:r>
              <a:rPr lang="de-DE" dirty="0" err="1" smtClean="0"/>
              <a:t>k,v</a:t>
            </a:r>
            <a:r>
              <a:rPr lang="de-DE" dirty="0" smtClean="0"/>
              <a:t>)</a:t>
            </a:r>
          </a:p>
          <a:p>
            <a:r>
              <a:rPr lang="de-DE" dirty="0" smtClean="0"/>
              <a:t>Lookup(k)</a:t>
            </a:r>
          </a:p>
          <a:p>
            <a:r>
              <a:rPr lang="de-DE" dirty="0" smtClean="0"/>
              <a:t>Delete(k)</a:t>
            </a:r>
          </a:p>
          <a:p>
            <a:endParaRPr lang="de-DE" dirty="0" smtClean="0"/>
          </a:p>
          <a:p>
            <a:r>
              <a:rPr lang="de-DE" dirty="0" smtClean="0"/>
              <a:t>Extrem einfach </a:t>
            </a:r>
            <a:r>
              <a:rPr lang="de-DE" dirty="0" smtClean="0">
                <a:sym typeface="Wingdings" pitchFamily="2" charset="2"/>
              </a:rPr>
              <a:t> effizient</a:t>
            </a:r>
          </a:p>
          <a:p>
            <a:r>
              <a:rPr lang="de-DE" dirty="0" smtClean="0">
                <a:sym typeface="Wingdings" pitchFamily="2" charset="2"/>
              </a:rPr>
              <a:t>Aber: wer macht denn die </a:t>
            </a:r>
            <a:r>
              <a:rPr lang="de-DE" dirty="0" err="1" smtClean="0">
                <a:sym typeface="Wingdings" pitchFamily="2" charset="2"/>
              </a:rPr>
              <a:t>Joins</a:t>
            </a:r>
            <a:r>
              <a:rPr lang="de-DE" dirty="0" smtClean="0">
                <a:sym typeface="Wingdings" pitchFamily="2" charset="2"/>
              </a:rPr>
              <a:t>/Selektionen/…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 das Anwendungsprogramm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C0CC6-334E-4C04-9618-4D9F3CA5BE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Konsistenzmodell: </a:t>
            </a:r>
            <a:r>
              <a:rPr lang="de-DE" strike="sngStrike" dirty="0" smtClean="0">
                <a:solidFill>
                  <a:srgbClr val="FF0000"/>
                </a:solidFill>
              </a:rPr>
              <a:t>C</a:t>
            </a:r>
            <a:r>
              <a:rPr lang="de-DE" dirty="0" smtClean="0"/>
              <a:t>AP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Relaxiertes</a:t>
            </a:r>
            <a:r>
              <a:rPr lang="de-DE" dirty="0" smtClean="0"/>
              <a:t> Konsistenzmodell</a:t>
            </a:r>
          </a:p>
          <a:p>
            <a:pPr lvl="1"/>
            <a:r>
              <a:rPr lang="de-DE" dirty="0" smtClean="0"/>
              <a:t>Replizierte Daten haben nicht alle den neuesten Zustand</a:t>
            </a:r>
          </a:p>
          <a:p>
            <a:pPr lvl="2"/>
            <a:r>
              <a:rPr lang="de-DE" dirty="0" smtClean="0"/>
              <a:t>Vermeidung des (teuren) Zwei-Phasen-Commit-Protokolls</a:t>
            </a:r>
          </a:p>
          <a:p>
            <a:pPr lvl="1"/>
            <a:r>
              <a:rPr lang="de-DE" dirty="0" smtClean="0"/>
              <a:t>Transaktionen könnten veraltete Daten zu lesen bekommen</a:t>
            </a:r>
          </a:p>
          <a:p>
            <a:pPr lvl="1"/>
            <a:r>
              <a:rPr lang="de-DE" dirty="0" smtClean="0"/>
              <a:t>Eventual </a:t>
            </a:r>
            <a:r>
              <a:rPr lang="de-DE" dirty="0" err="1" smtClean="0"/>
              <a:t>Consistency</a:t>
            </a:r>
            <a:endParaRPr lang="de-DE" dirty="0" smtClean="0"/>
          </a:p>
          <a:p>
            <a:pPr lvl="2"/>
            <a:r>
              <a:rPr lang="de-DE" dirty="0" smtClean="0"/>
              <a:t>Würde man das System anhalten, würden alle Kopien irgendwann (also </a:t>
            </a:r>
            <a:r>
              <a:rPr lang="de-DE" dirty="0" err="1" smtClean="0"/>
              <a:t>eventually</a:t>
            </a:r>
            <a:r>
              <a:rPr lang="de-DE" dirty="0" smtClean="0"/>
              <a:t>) in denselben Zustand übergehen</a:t>
            </a:r>
          </a:p>
          <a:p>
            <a:pPr lvl="1"/>
            <a:r>
              <a:rPr lang="de-DE" dirty="0" smtClean="0"/>
              <a:t>Read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Writes</a:t>
            </a:r>
            <a:r>
              <a:rPr lang="de-DE" dirty="0" smtClean="0"/>
              <a:t>-Garantie</a:t>
            </a:r>
          </a:p>
          <a:p>
            <a:pPr lvl="2"/>
            <a:r>
              <a:rPr lang="de-DE" dirty="0" err="1" smtClean="0"/>
              <a:t>Tx</a:t>
            </a:r>
            <a:r>
              <a:rPr lang="de-DE" dirty="0" smtClean="0"/>
              <a:t> </a:t>
            </a:r>
            <a:r>
              <a:rPr lang="de-DE" dirty="0" err="1" smtClean="0"/>
              <a:t>leist</a:t>
            </a:r>
            <a:r>
              <a:rPr lang="de-DE" dirty="0" smtClean="0"/>
              <a:t> auf jeden Fall ihre eigenen Änderungen</a:t>
            </a:r>
          </a:p>
          <a:p>
            <a:pPr lvl="1"/>
            <a:r>
              <a:rPr lang="de-DE" dirty="0" smtClean="0"/>
              <a:t>Monotonic Read-Garantie</a:t>
            </a:r>
          </a:p>
          <a:p>
            <a:pPr lvl="2"/>
            <a:r>
              <a:rPr lang="de-DE" dirty="0" err="1" smtClean="0"/>
              <a:t>Tx</a:t>
            </a:r>
            <a:r>
              <a:rPr lang="de-DE" dirty="0" smtClean="0"/>
              <a:t> würde beim wiederholten Lesen keinen älteren Zustand als den vorher mal sichtbaren lesen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C0CC6-334E-4C04-9618-4D9F3CA5BE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BASE - Modell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B</a:t>
            </a:r>
            <a:r>
              <a:rPr lang="de-DE" dirty="0" err="1" smtClean="0"/>
              <a:t>asically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</a:t>
            </a:r>
            <a:r>
              <a:rPr lang="de-DE" dirty="0" err="1" smtClean="0"/>
              <a:t>vailable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S</a:t>
            </a:r>
            <a:r>
              <a:rPr lang="de-DE" dirty="0" smtClean="0"/>
              <a:t>oft State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E</a:t>
            </a:r>
            <a:r>
              <a:rPr lang="de-DE" dirty="0" err="1" smtClean="0"/>
              <a:t>ventually</a:t>
            </a:r>
            <a:r>
              <a:rPr lang="de-DE" dirty="0" smtClean="0"/>
              <a:t> </a:t>
            </a:r>
            <a:r>
              <a:rPr lang="de-DE" dirty="0" err="1" smtClean="0"/>
              <a:t>Consistent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Verteilte und Parallele DBMS     Teil VI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BA07-D3A9-4D95-A2D5-5168390CF5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27130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JSON Objekt/Dokument Modell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Schema-los: frei kombinierbare </a:t>
            </a:r>
            <a:r>
              <a:rPr lang="de-DE" dirty="0" err="1" smtClean="0"/>
              <a:t>Konstruktoren</a:t>
            </a:r>
            <a:endParaRPr lang="de-DE" dirty="0" smtClean="0"/>
          </a:p>
          <a:p>
            <a:r>
              <a:rPr lang="de-DE" dirty="0" smtClean="0"/>
              <a:t>Atomare Typen</a:t>
            </a:r>
          </a:p>
          <a:p>
            <a:pPr lvl="1"/>
            <a:r>
              <a:rPr lang="en-US" dirty="0"/>
              <a:t>Unicode Strings, wrapped in quote characters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“Gregory House”</a:t>
            </a:r>
          </a:p>
          <a:p>
            <a:pPr lvl="2"/>
            <a:r>
              <a:rPr lang="en-US" dirty="0" smtClean="0"/>
              <a:t>“Name”</a:t>
            </a:r>
            <a:endParaRPr lang="en-US" dirty="0"/>
          </a:p>
          <a:p>
            <a:pPr lvl="1"/>
            <a:r>
              <a:rPr lang="en-US" dirty="0" smtClean="0"/>
              <a:t>Numbers</a:t>
            </a:r>
            <a:r>
              <a:rPr lang="en-US" dirty="0"/>
              <a:t>, which are double-precision IEEE floats. </a:t>
            </a:r>
            <a:endParaRPr lang="en-US" dirty="0" smtClean="0"/>
          </a:p>
          <a:p>
            <a:pPr lvl="2"/>
            <a:r>
              <a:rPr lang="en-US" dirty="0" smtClean="0"/>
              <a:t>255.76</a:t>
            </a:r>
          </a:p>
          <a:p>
            <a:pPr lvl="1"/>
            <a:r>
              <a:rPr lang="en-US" dirty="0" smtClean="0"/>
              <a:t>Boolean </a:t>
            </a:r>
            <a:r>
              <a:rPr lang="en-US" dirty="0"/>
              <a:t>values, which are true or false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true</a:t>
            </a:r>
            <a:endParaRPr lang="en-US" dirty="0"/>
          </a:p>
          <a:p>
            <a:pPr lvl="1"/>
            <a:r>
              <a:rPr lang="en-US" dirty="0" smtClean="0"/>
              <a:t>Null</a:t>
            </a:r>
            <a:r>
              <a:rPr lang="en-US" dirty="0"/>
              <a:t>, to denote a null value. </a:t>
            </a:r>
          </a:p>
          <a:p>
            <a:r>
              <a:rPr lang="de-DE" dirty="0" smtClean="0"/>
              <a:t>Objekte { ... }</a:t>
            </a:r>
          </a:p>
          <a:p>
            <a:pPr lvl="1"/>
            <a:r>
              <a:rPr lang="de-DE" dirty="0" smtClean="0"/>
              <a:t>{“Name“ : “Gregory House“,</a:t>
            </a:r>
          </a:p>
          <a:p>
            <a:pPr marL="457200" lvl="1" indent="0">
              <a:buNone/>
            </a:pPr>
            <a:r>
              <a:rPr lang="de-DE" dirty="0" smtClean="0"/>
              <a:t>     “Titel“ </a:t>
            </a:r>
            <a:r>
              <a:rPr lang="de-DE" dirty="0"/>
              <a:t>: </a:t>
            </a:r>
            <a:r>
              <a:rPr lang="de-DE" dirty="0" smtClean="0"/>
              <a:t>“</a:t>
            </a:r>
            <a:r>
              <a:rPr lang="de-DE" dirty="0" err="1" smtClean="0"/>
              <a:t>Dr</a:t>
            </a:r>
            <a:r>
              <a:rPr lang="de-DE" dirty="0" smtClean="0"/>
              <a:t>“}</a:t>
            </a:r>
          </a:p>
          <a:p>
            <a:r>
              <a:rPr lang="de-DE" dirty="0" smtClean="0"/>
              <a:t>Arrays [ ... ]</a:t>
            </a:r>
          </a:p>
          <a:p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Verteilte und Parallele DBMS     Teil VI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BA07-D3A9-4D95-A2D5-5168390CF5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07691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 Beispiel-Objekte einer Kollektion People</a:t>
            </a:r>
            <a:endParaRPr lang="de-DE" dirty="0"/>
          </a:p>
        </p:txBody>
      </p:sp>
      <p:pic>
        <p:nvPicPr>
          <p:cNvPr id="6" name="Inhaltsplatzhalter 5" descr="Bildschirmfoto 2014-12-17 um 15.33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3" r="-5743"/>
          <a:stretch>
            <a:fillRect/>
          </a:stretch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Verteilte und Parallele DBMS     Teil VI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BA07-D3A9-4D95-A2D5-5168390CF5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61634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MongoDB</a:t>
            </a:r>
            <a:endParaRPr lang="de-DE" dirty="0" smtClean="0"/>
          </a:p>
          <a:p>
            <a:r>
              <a:rPr lang="de-DE" dirty="0" smtClean="0"/>
              <a:t>Cassandra</a:t>
            </a:r>
          </a:p>
          <a:p>
            <a:r>
              <a:rPr lang="de-DE" dirty="0" smtClean="0"/>
              <a:t>Dynamo</a:t>
            </a:r>
          </a:p>
          <a:p>
            <a:r>
              <a:rPr lang="de-DE" dirty="0" err="1" smtClean="0"/>
              <a:t>BigTable</a:t>
            </a:r>
            <a:endParaRPr lang="de-DE" dirty="0" smtClean="0"/>
          </a:p>
          <a:p>
            <a:r>
              <a:rPr lang="de-DE" dirty="0" err="1" smtClean="0"/>
              <a:t>Hstore</a:t>
            </a:r>
            <a:endParaRPr lang="de-DE" dirty="0" smtClean="0"/>
          </a:p>
          <a:p>
            <a:r>
              <a:rPr lang="de-DE" dirty="0" err="1" smtClean="0"/>
              <a:t>SimpleDB</a:t>
            </a:r>
            <a:endParaRPr lang="de-DE" dirty="0" smtClean="0"/>
          </a:p>
          <a:p>
            <a:r>
              <a:rPr lang="de-DE" dirty="0" smtClean="0"/>
              <a:t>S3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C0CC6-334E-4C04-9618-4D9F3CA5BE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F0B2-861F-419F-A2CF-7A0A914FF10F}" type="slidenum">
              <a:rPr lang="en-US"/>
              <a:pPr/>
              <a:t>2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Shared Everything Architektur:</a:t>
            </a:r>
            <a:br>
              <a:rPr lang="de-DE"/>
            </a:br>
            <a:r>
              <a:rPr lang="de-DE" sz="2400"/>
              <a:t>Shared Disk &amp; Shared Memory </a:t>
            </a:r>
            <a:endParaRPr lang="de-DE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 l="25000" t="16667" r="25781" b="16667"/>
          <a:stretch>
            <a:fillRect/>
          </a:stretch>
        </p:blipFill>
        <p:spPr bwMode="auto">
          <a:xfrm>
            <a:off x="1905000" y="1295400"/>
            <a:ext cx="5251450" cy="5334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Relationale Modellierung der JSON Objekte</a:t>
            </a:r>
            <a:endParaRPr lang="de-DE" dirty="0"/>
          </a:p>
        </p:txBody>
      </p:sp>
      <p:pic>
        <p:nvPicPr>
          <p:cNvPr id="6" name="Inhaltsplatzhalter 5" descr="Bildschirmfoto 2014-12-17 um 15.45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" r="373"/>
          <a:stretch>
            <a:fillRect/>
          </a:stretch>
        </p:blipFill>
        <p:spPr>
          <a:xfrm>
            <a:off x="0" y="1052736"/>
            <a:ext cx="9144000" cy="563880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Verteilte und Parallele DBMS     Teil VI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BA07-D3A9-4D95-A2D5-5168390CF5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63131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CD8E91B-9F9E-4751-9C57-E7F495AE1F54}" type="slidenum">
              <a:rPr lang="en-US"/>
              <a:pPr/>
              <a:t>21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/>
              <a:t>Client/Server-Datenbanksysteme</a:t>
            </a:r>
            <a:br>
              <a:rPr lang="de-DE" sz="3200"/>
            </a:br>
            <a:r>
              <a:rPr lang="de-DE" sz="3200"/>
              <a:t>und Datenbankanwendungen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Architekturen</a:t>
            </a:r>
          </a:p>
          <a:p>
            <a:r>
              <a:rPr lang="de-DE"/>
              <a:t>Basistechnologien</a:t>
            </a:r>
          </a:p>
          <a:p>
            <a:r>
              <a:rPr lang="de-DE"/>
              <a:t>Sicherheitsaspekte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D97-465E-4BAC-9B08-17EF7437C7C2}" type="slidenum">
              <a:rPr lang="en-US"/>
              <a:pPr/>
              <a:t>22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CS-Architekturen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334000"/>
          </a:xfrm>
        </p:spPr>
        <p:txBody>
          <a:bodyPr/>
          <a:lstStyle/>
          <a:p>
            <a:r>
              <a:rPr lang="de-DE"/>
              <a:t>Client/Server war das Modewort der 90-er Jahre</a:t>
            </a:r>
          </a:p>
          <a:p>
            <a:pPr lvl="1"/>
            <a:r>
              <a:rPr lang="de-DE"/>
              <a:t>Downsizing/Rightsizing</a:t>
            </a:r>
          </a:p>
          <a:p>
            <a:pPr lvl="1"/>
            <a:r>
              <a:rPr lang="de-DE"/>
              <a:t>CS hat uns das WWW gebracht (Webserver/Browser)</a:t>
            </a:r>
          </a:p>
          <a:p>
            <a:r>
              <a:rPr lang="de-DE"/>
              <a:t>Anforderung/Initiative geht vom Client aus</a:t>
            </a:r>
          </a:p>
          <a:p>
            <a:r>
              <a:rPr lang="de-DE"/>
              <a:t>Server bedient den Client </a:t>
            </a:r>
          </a:p>
          <a:p>
            <a:pPr lvl="1"/>
            <a:r>
              <a:rPr lang="de-DE"/>
              <a:t>Server bedienen viele Klienten gleichzeitig</a:t>
            </a:r>
          </a:p>
          <a:p>
            <a:pPr lvl="2"/>
            <a:r>
              <a:rPr lang="de-DE"/>
              <a:t>Deshalb sollte der Server unbedingt immer „multi-threaded“ realisiert werden</a:t>
            </a:r>
          </a:p>
          <a:p>
            <a:pPr lvl="2"/>
            <a:r>
              <a:rPr lang="de-DE"/>
              <a:t>Dadurch werden die Rechnerressourcen besser ausgenutzt</a:t>
            </a:r>
          </a:p>
          <a:p>
            <a:pPr lvl="1"/>
            <a:r>
              <a:rPr lang="de-DE"/>
              <a:t>Server kann im Rahmen der Bearbeitung selbst zum Client werden</a:t>
            </a:r>
          </a:p>
          <a:p>
            <a:pPr lvl="1"/>
            <a:endParaRPr lang="de-DE"/>
          </a:p>
        </p:txBody>
      </p:sp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9E03-88B0-42E3-B70F-A665AFC04144}" type="slidenum">
              <a:rPr lang="en-US"/>
              <a:pPr/>
              <a:t>23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8F2A-76D9-4952-945B-D3FF2A092D23}" type="slidenum">
              <a:rPr lang="en-US"/>
              <a:pPr/>
              <a:t>24</a:t>
            </a:fld>
            <a:endParaRPr lang="en-US"/>
          </a:p>
        </p:txBody>
      </p:sp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Komponenten einer Anwendung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3235325"/>
          </a:xfrm>
        </p:spPr>
        <p:txBody>
          <a:bodyPr/>
          <a:lstStyle/>
          <a:p>
            <a:pPr marL="457200" indent="-457200">
              <a:buFont typeface="Monotype Sorts" pitchFamily="2" charset="2"/>
              <a:buAutoNum type="arabicPeriod"/>
            </a:pPr>
            <a:r>
              <a:rPr lang="de-DE"/>
              <a:t>Präsentationsfunktion</a:t>
            </a:r>
          </a:p>
          <a:p>
            <a:pPr marL="914400" lvl="1" indent="-457200">
              <a:buFont typeface="Monotype Sorts" pitchFamily="2" charset="2"/>
              <a:buChar char="z"/>
            </a:pPr>
            <a:r>
              <a:rPr lang="de-DE"/>
              <a:t>GUI</a:t>
            </a:r>
          </a:p>
          <a:p>
            <a:pPr marL="457200" indent="-457200">
              <a:buFont typeface="Monotype Sorts" pitchFamily="2" charset="2"/>
              <a:buAutoNum type="arabicPeriod"/>
            </a:pPr>
            <a:r>
              <a:rPr lang="de-DE"/>
              <a:t>Applikationsfunktion</a:t>
            </a:r>
          </a:p>
          <a:p>
            <a:pPr marL="914400" lvl="1" indent="-457200">
              <a:buFont typeface="Monotype Sorts" pitchFamily="2" charset="2"/>
              <a:buChar char="z"/>
            </a:pPr>
            <a:r>
              <a:rPr lang="de-DE"/>
              <a:t>Programm- und Ablauflogik</a:t>
            </a:r>
          </a:p>
          <a:p>
            <a:pPr marL="914400" lvl="1" indent="-457200">
              <a:buFont typeface="Monotype Sorts" pitchFamily="2" charset="2"/>
              <a:buChar char="z"/>
            </a:pPr>
            <a:r>
              <a:rPr lang="de-DE"/>
              <a:t>Aufbereitung der SQL Statements zur Interaktion mit der DB</a:t>
            </a:r>
          </a:p>
          <a:p>
            <a:pPr marL="457200" indent="-457200">
              <a:buFont typeface="Monotype Sorts" pitchFamily="2" charset="2"/>
              <a:buAutoNum type="arabicPeriod"/>
            </a:pPr>
            <a:r>
              <a:rPr lang="de-DE"/>
              <a:t>Datenverwaltungsfunktion</a:t>
            </a:r>
          </a:p>
        </p:txBody>
      </p:sp>
      <p:pic>
        <p:nvPicPr>
          <p:cNvPr id="66564" name="Picture 1028"/>
          <p:cNvPicPr>
            <a:picLocks noChangeAspect="1" noChangeArrowheads="1"/>
          </p:cNvPicPr>
          <p:nvPr/>
        </p:nvPicPr>
        <p:blipFill>
          <a:blip r:embed="rId3" cstate="print"/>
          <a:srcRect l="25781" t="47917" r="21094" b="22917"/>
          <a:stretch>
            <a:fillRect/>
          </a:stretch>
        </p:blipFill>
        <p:spPr bwMode="auto">
          <a:xfrm>
            <a:off x="1524000" y="4038600"/>
            <a:ext cx="6096000" cy="2509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D0C3-7E70-4D2A-BB95-AE06512A1EAC}" type="slidenum">
              <a:rPr lang="en-US"/>
              <a:pPr/>
              <a:t>25</a:t>
            </a:fld>
            <a:endParaRPr lang="en-US"/>
          </a:p>
        </p:txBody>
      </p:sp>
      <p:sp>
        <p:nvSpPr>
          <p:cNvPr id="675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Architektur-Entscheidungen:</a:t>
            </a:r>
            <a:br>
              <a:rPr lang="de-DE"/>
            </a:br>
            <a:r>
              <a:rPr lang="de-DE"/>
              <a:t>Funktionsverteilung</a:t>
            </a:r>
          </a:p>
        </p:txBody>
      </p:sp>
      <p:sp>
        <p:nvSpPr>
          <p:cNvPr id="6758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0" y="4114800"/>
            <a:ext cx="9144000" cy="23622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ebdings" pitchFamily="18" charset="2"/>
              <a:buNone/>
            </a:pPr>
            <a:endParaRPr lang="de-DE"/>
          </a:p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/>
            </a:pPr>
            <a:r>
              <a:rPr lang="de-DE"/>
              <a:t>Verteilte Präsentation</a:t>
            </a:r>
          </a:p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/>
            </a:pPr>
            <a:r>
              <a:rPr lang="de-DE"/>
              <a:t>Entfernte Präsentation</a:t>
            </a:r>
          </a:p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/>
            </a:pPr>
            <a:r>
              <a:rPr lang="de-DE"/>
              <a:t>Verteilte Applikationsfunktion</a:t>
            </a:r>
          </a:p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/>
            </a:pPr>
            <a:r>
              <a:rPr lang="de-DE"/>
              <a:t>CS mit entferntem Datenbankzugriff</a:t>
            </a:r>
          </a:p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/>
            </a:pPr>
            <a:r>
              <a:rPr lang="de-DE"/>
              <a:t>Datenbankserver mit entferntem Dateiserver (file server, NFS)</a:t>
            </a:r>
          </a:p>
        </p:txBody>
      </p:sp>
      <p:pic>
        <p:nvPicPr>
          <p:cNvPr id="67587" name="Picture 1027"/>
          <p:cNvPicPr>
            <a:picLocks noChangeAspect="1" noChangeArrowheads="1"/>
          </p:cNvPicPr>
          <p:nvPr/>
        </p:nvPicPr>
        <p:blipFill>
          <a:blip r:embed="rId3" cstate="print"/>
          <a:srcRect l="9375" t="14583" r="10156" b="41667"/>
          <a:stretch>
            <a:fillRect/>
          </a:stretch>
        </p:blipFill>
        <p:spPr bwMode="auto">
          <a:xfrm>
            <a:off x="533400" y="1219200"/>
            <a:ext cx="7848600" cy="3200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29DC-27F0-4661-9831-C94B5A1B89EB}" type="slidenum">
              <a:rPr lang="en-US"/>
              <a:pPr/>
              <a:t>26</a:t>
            </a:fld>
            <a:endParaRPr lang="en-US"/>
          </a:p>
        </p:txBody>
      </p:sp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Verteilte Präsentation: X-Windows</a:t>
            </a:r>
            <a:br>
              <a:rPr lang="de-DE"/>
            </a:br>
            <a:r>
              <a:rPr lang="de-DE" sz="2000"/>
              <a:t>(Server läuft auf Displaystation, Client in der Anwendung)</a:t>
            </a:r>
          </a:p>
        </p:txBody>
      </p:sp>
      <p:pic>
        <p:nvPicPr>
          <p:cNvPr id="69635" name="Picture 1027"/>
          <p:cNvPicPr>
            <a:picLocks noChangeAspect="1" noChangeArrowheads="1"/>
          </p:cNvPicPr>
          <p:nvPr/>
        </p:nvPicPr>
        <p:blipFill>
          <a:blip r:embed="rId3" cstate="print"/>
          <a:srcRect t="15625" b="27083"/>
          <a:stretch>
            <a:fillRect/>
          </a:stretch>
        </p:blipFill>
        <p:spPr bwMode="auto">
          <a:xfrm>
            <a:off x="-304800" y="1447800"/>
            <a:ext cx="9753600" cy="419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69636" name="AutoShape 1028"/>
          <p:cNvSpPr>
            <a:spLocks/>
          </p:cNvSpPr>
          <p:nvPr/>
        </p:nvSpPr>
        <p:spPr bwMode="auto">
          <a:xfrm>
            <a:off x="639763" y="5638800"/>
            <a:ext cx="3856037" cy="982663"/>
          </a:xfrm>
          <a:prstGeom prst="borderCallout1">
            <a:avLst>
              <a:gd name="adj1" fmla="val 11630"/>
              <a:gd name="adj2" fmla="val 101977"/>
              <a:gd name="adj3" fmla="val -132796"/>
              <a:gd name="adj4" fmla="val 112639"/>
            </a:avLst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de-DE">
                <a:latin typeface="Times New Roman" pitchFamily="18" charset="0"/>
              </a:rPr>
              <a:t>Etwas gewöhnungsbedürftig, da der X-Server auf dem Client-Rechner läuft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D152-4DCE-4CE6-B9C9-2F78EC6918DC}" type="slidenum">
              <a:rPr lang="en-US"/>
              <a:pPr/>
              <a:t>27</a:t>
            </a:fld>
            <a:endParaRPr lang="en-US"/>
          </a:p>
        </p:txBody>
      </p:sp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Remote Database Access</a:t>
            </a: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2447925"/>
          </a:xfrm>
        </p:spPr>
        <p:txBody>
          <a:bodyPr/>
          <a:lstStyle/>
          <a:p>
            <a:r>
              <a:rPr lang="de-DE" sz="2000"/>
              <a:t>Zugriff auf entfernte Datenbanken</a:t>
            </a:r>
          </a:p>
          <a:p>
            <a:r>
              <a:rPr lang="de-DE" sz="2000"/>
              <a:t>Geht heute meist über die standardisierten Schnittstellen</a:t>
            </a:r>
          </a:p>
          <a:p>
            <a:pPr lvl="1"/>
            <a:r>
              <a:rPr lang="de-DE" sz="2000"/>
              <a:t>ODBC</a:t>
            </a:r>
          </a:p>
          <a:p>
            <a:pPr lvl="1"/>
            <a:r>
              <a:rPr lang="de-DE" sz="2000"/>
              <a:t>JDBC</a:t>
            </a:r>
          </a:p>
          <a:p>
            <a:r>
              <a:rPr lang="de-DE" sz="2000"/>
              <a:t>Design-Entscheidung wo Arbeit ausgeführt wird</a:t>
            </a:r>
          </a:p>
          <a:p>
            <a:pPr lvl="1"/>
            <a:r>
              <a:rPr lang="de-DE" sz="2000"/>
              <a:t>Client                         oder                             Server</a:t>
            </a:r>
          </a:p>
          <a:p>
            <a:pPr lvl="1">
              <a:buFont typeface="Webdings" pitchFamily="18" charset="2"/>
              <a:buNone/>
            </a:pPr>
            <a:endParaRPr lang="de-DE" sz="2000"/>
          </a:p>
        </p:txBody>
      </p:sp>
      <p:sp>
        <p:nvSpPr>
          <p:cNvPr id="70660" name="AutoShape 1028"/>
          <p:cNvSpPr>
            <a:spLocks noChangeArrowheads="1"/>
          </p:cNvSpPr>
          <p:nvPr/>
        </p:nvSpPr>
        <p:spPr bwMode="auto">
          <a:xfrm>
            <a:off x="5105400" y="3505200"/>
            <a:ext cx="3048000" cy="2743200"/>
          </a:xfrm>
          <a:prstGeom prst="can">
            <a:avLst>
              <a:gd name="adj" fmla="val 25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0661" name="Rectangle 1029"/>
          <p:cNvSpPr>
            <a:spLocks noChangeArrowheads="1"/>
          </p:cNvSpPr>
          <p:nvPr/>
        </p:nvSpPr>
        <p:spPr bwMode="auto">
          <a:xfrm>
            <a:off x="609600" y="3505200"/>
            <a:ext cx="31242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0663" name="AutoShape 1031"/>
          <p:cNvSpPr>
            <a:spLocks noChangeArrowheads="1"/>
          </p:cNvSpPr>
          <p:nvPr/>
        </p:nvSpPr>
        <p:spPr bwMode="auto">
          <a:xfrm>
            <a:off x="2743200" y="3886200"/>
            <a:ext cx="2819400" cy="457200"/>
          </a:xfrm>
          <a:prstGeom prst="leftArrow">
            <a:avLst>
              <a:gd name="adj1" fmla="val 50000"/>
              <a:gd name="adj2" fmla="val 154167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1.Daten holen</a:t>
            </a:r>
          </a:p>
        </p:txBody>
      </p:sp>
      <p:sp>
        <p:nvSpPr>
          <p:cNvPr id="70664" name="AutoShape 1032"/>
          <p:cNvSpPr>
            <a:spLocks noChangeArrowheads="1"/>
          </p:cNvSpPr>
          <p:nvPr/>
        </p:nvSpPr>
        <p:spPr bwMode="auto">
          <a:xfrm>
            <a:off x="838200" y="4038600"/>
            <a:ext cx="1371600" cy="1981200"/>
          </a:xfrm>
          <a:prstGeom prst="curvedRightArrow">
            <a:avLst>
              <a:gd name="adj1" fmla="val 28889"/>
              <a:gd name="adj2" fmla="val 57778"/>
              <a:gd name="adj3" fmla="val 33333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           2. bearbeiten</a:t>
            </a:r>
          </a:p>
        </p:txBody>
      </p:sp>
      <p:sp>
        <p:nvSpPr>
          <p:cNvPr id="70665" name="AutoShape 1033"/>
          <p:cNvSpPr>
            <a:spLocks noChangeArrowheads="1"/>
          </p:cNvSpPr>
          <p:nvPr/>
        </p:nvSpPr>
        <p:spPr bwMode="auto">
          <a:xfrm>
            <a:off x="2743200" y="5562600"/>
            <a:ext cx="3124200" cy="457200"/>
          </a:xfrm>
          <a:prstGeom prst="rightArrow">
            <a:avLst>
              <a:gd name="adj1" fmla="val 50000"/>
              <a:gd name="adj2" fmla="val 170833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3. Geänderte Daten zurück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35B8-9BFD-4026-BADD-DEC8684F5658}" type="slidenum">
              <a:rPr lang="en-US"/>
              <a:pPr/>
              <a:t>28</a:t>
            </a:fld>
            <a:endParaRPr lang="en-US"/>
          </a:p>
        </p:txBody>
      </p:sp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Remote Database Access</a:t>
            </a:r>
          </a:p>
        </p:txBody>
      </p:sp>
      <p:sp>
        <p:nvSpPr>
          <p:cNvPr id="716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2447925"/>
          </a:xfrm>
        </p:spPr>
        <p:txBody>
          <a:bodyPr/>
          <a:lstStyle/>
          <a:p>
            <a:r>
              <a:rPr lang="de-DE"/>
              <a:t>Design-Entscheidung wo Arbeit ausgeführt wird</a:t>
            </a:r>
          </a:p>
          <a:p>
            <a:pPr lvl="1"/>
            <a:r>
              <a:rPr lang="de-DE"/>
              <a:t>Client                         oder                Server</a:t>
            </a:r>
          </a:p>
          <a:p>
            <a:pPr lvl="1">
              <a:buFont typeface="Webdings" pitchFamily="18" charset="2"/>
              <a:buNone/>
            </a:pPr>
            <a:endParaRPr lang="de-DE"/>
          </a:p>
        </p:txBody>
      </p:sp>
      <p:sp>
        <p:nvSpPr>
          <p:cNvPr id="71684" name="AutoShape 1028"/>
          <p:cNvSpPr>
            <a:spLocks noChangeArrowheads="1"/>
          </p:cNvSpPr>
          <p:nvPr/>
        </p:nvSpPr>
        <p:spPr bwMode="auto">
          <a:xfrm>
            <a:off x="5105400" y="3505200"/>
            <a:ext cx="3048000" cy="2743200"/>
          </a:xfrm>
          <a:prstGeom prst="can">
            <a:avLst>
              <a:gd name="adj" fmla="val 25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685" name="Rectangle 1029"/>
          <p:cNvSpPr>
            <a:spLocks noChangeArrowheads="1"/>
          </p:cNvSpPr>
          <p:nvPr/>
        </p:nvSpPr>
        <p:spPr bwMode="auto">
          <a:xfrm>
            <a:off x="609600" y="3505200"/>
            <a:ext cx="31242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Client</a:t>
            </a:r>
          </a:p>
        </p:txBody>
      </p:sp>
      <p:sp>
        <p:nvSpPr>
          <p:cNvPr id="71689" name="AutoShape 1033"/>
          <p:cNvSpPr>
            <a:spLocks noChangeArrowheads="1"/>
          </p:cNvSpPr>
          <p:nvPr/>
        </p:nvSpPr>
        <p:spPr bwMode="auto">
          <a:xfrm>
            <a:off x="5257800" y="4495800"/>
            <a:ext cx="1676400" cy="1219200"/>
          </a:xfrm>
          <a:prstGeom prst="flowChartPredefinedProcess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de-DE">
                <a:latin typeface="Times New Roman" pitchFamily="18" charset="0"/>
              </a:rPr>
              <a:t>Stored </a:t>
            </a:r>
          </a:p>
          <a:p>
            <a:pPr>
              <a:lnSpc>
                <a:spcPct val="70000"/>
              </a:lnSpc>
            </a:pPr>
            <a:r>
              <a:rPr lang="de-DE">
                <a:latin typeface="Times New Roman" pitchFamily="18" charset="0"/>
              </a:rPr>
              <a:t>Procedure</a:t>
            </a:r>
          </a:p>
          <a:p>
            <a:pPr>
              <a:lnSpc>
                <a:spcPct val="70000"/>
              </a:lnSpc>
            </a:pPr>
            <a:r>
              <a:rPr lang="de-DE">
                <a:latin typeface="Times New Roman" pitchFamily="18" charset="0"/>
              </a:rPr>
              <a:t>oder</a:t>
            </a:r>
          </a:p>
          <a:p>
            <a:pPr>
              <a:lnSpc>
                <a:spcPct val="70000"/>
              </a:lnSpc>
            </a:pPr>
            <a:r>
              <a:rPr lang="de-DE">
                <a:latin typeface="Times New Roman" pitchFamily="18" charset="0"/>
              </a:rPr>
              <a:t>Trigger</a:t>
            </a:r>
          </a:p>
        </p:txBody>
      </p:sp>
      <p:cxnSp>
        <p:nvCxnSpPr>
          <p:cNvPr id="71690" name="AutoShape 1034"/>
          <p:cNvCxnSpPr>
            <a:cxnSpLocks noChangeShapeType="1"/>
            <a:stCxn id="71685" idx="3"/>
            <a:endCxn id="71689" idx="0"/>
          </p:cNvCxnSpPr>
          <p:nvPr/>
        </p:nvCxnSpPr>
        <p:spPr bwMode="auto">
          <a:xfrm flipV="1">
            <a:off x="3752850" y="4476750"/>
            <a:ext cx="2343150" cy="400050"/>
          </a:xfrm>
          <a:prstGeom prst="curvedConnector4">
            <a:avLst>
              <a:gd name="adj1" fmla="val 27167"/>
              <a:gd name="adj2" fmla="val 152380"/>
            </a:avLst>
          </a:pr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  <a:effectLst/>
        </p:spPr>
      </p:cxnSp>
      <p:sp>
        <p:nvSpPr>
          <p:cNvPr id="71691" name="Text Box 1035"/>
          <p:cNvSpPr txBox="1">
            <a:spLocks noChangeArrowheads="1"/>
          </p:cNvSpPr>
          <p:nvPr/>
        </p:nvSpPr>
        <p:spPr bwMode="auto">
          <a:xfrm rot="-1630961">
            <a:off x="3962400" y="4038600"/>
            <a:ext cx="12112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>
                <a:latin typeface="Times New Roman" pitchFamily="18" charset="0"/>
              </a:rPr>
              <a:t>Parameter</a:t>
            </a:r>
          </a:p>
        </p:txBody>
      </p:sp>
      <p:sp>
        <p:nvSpPr>
          <p:cNvPr id="71692" name="AutoShape 1036"/>
          <p:cNvSpPr>
            <a:spLocks noChangeArrowheads="1"/>
          </p:cNvSpPr>
          <p:nvPr/>
        </p:nvSpPr>
        <p:spPr bwMode="auto">
          <a:xfrm>
            <a:off x="7086600" y="4419600"/>
            <a:ext cx="990600" cy="1447800"/>
          </a:xfrm>
          <a:prstGeom prst="curvedLeftArrow">
            <a:avLst>
              <a:gd name="adj1" fmla="val 29231"/>
              <a:gd name="adj2" fmla="val 58462"/>
              <a:gd name="adj3" fmla="val 33333"/>
            </a:avLst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71693" name="AutoShape 1037"/>
          <p:cNvCxnSpPr>
            <a:cxnSpLocks noChangeShapeType="1"/>
            <a:stCxn id="71689" idx="2"/>
            <a:endCxn id="71685" idx="3"/>
          </p:cNvCxnSpPr>
          <p:nvPr/>
        </p:nvCxnSpPr>
        <p:spPr bwMode="auto">
          <a:xfrm rot="16200000" flipV="1">
            <a:off x="4495800" y="4133850"/>
            <a:ext cx="857250" cy="2343150"/>
          </a:xfrm>
          <a:prstGeom prst="curvedConnector4">
            <a:avLst>
              <a:gd name="adj1" fmla="val -24444"/>
              <a:gd name="adj2" fmla="val 68292"/>
            </a:avLst>
          </a:pr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  <a:effectLst/>
        </p:spPr>
      </p:cxnSp>
      <p:sp>
        <p:nvSpPr>
          <p:cNvPr id="71694" name="Text Box 1038"/>
          <p:cNvSpPr txBox="1">
            <a:spLocks noChangeArrowheads="1"/>
          </p:cNvSpPr>
          <p:nvPr/>
        </p:nvSpPr>
        <p:spPr bwMode="auto">
          <a:xfrm>
            <a:off x="4441825" y="5935663"/>
            <a:ext cx="17303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2000">
              <a:latin typeface="Times New Roman" pitchFamily="18" charset="0"/>
            </a:endParaRPr>
          </a:p>
        </p:txBody>
      </p:sp>
      <p:sp>
        <p:nvSpPr>
          <p:cNvPr id="71695" name="Text Box 1039"/>
          <p:cNvSpPr txBox="1">
            <a:spLocks noChangeArrowheads="1"/>
          </p:cNvSpPr>
          <p:nvPr/>
        </p:nvSpPr>
        <p:spPr bwMode="auto">
          <a:xfrm rot="2123232">
            <a:off x="3733800" y="5867400"/>
            <a:ext cx="18176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>
                <a:latin typeface="Times New Roman" pitchFamily="18" charset="0"/>
              </a:rPr>
              <a:t>Erfolgsmeldung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B02F-CFD8-410C-9316-6A734F52BFA1}" type="slidenum">
              <a:rPr lang="en-US"/>
              <a:pPr/>
              <a:t>29</a:t>
            </a:fld>
            <a:endParaRPr lang="en-US"/>
          </a:p>
        </p:txBody>
      </p:sp>
      <p:sp>
        <p:nvSpPr>
          <p:cNvPr id="727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Einordnung einiger Systeme</a:t>
            </a:r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de-DE"/>
              <a:t>SAP R/3</a:t>
            </a:r>
          </a:p>
          <a:p>
            <a:pPr marL="914400" lvl="1" indent="-457200"/>
            <a:r>
              <a:rPr lang="de-DE"/>
              <a:t>Dreistufige Client/Server-Architektur</a:t>
            </a:r>
          </a:p>
          <a:p>
            <a:pPr marL="1295400" lvl="2" indent="-381000">
              <a:buFont typeface="Monotype Sorts" pitchFamily="2" charset="2"/>
              <a:buAutoNum type="arabicPeriod"/>
            </a:pPr>
            <a:r>
              <a:rPr lang="de-DE"/>
              <a:t>Präsentations-Rechner</a:t>
            </a:r>
          </a:p>
          <a:p>
            <a:pPr marL="1295400" lvl="2" indent="-381000">
              <a:buFont typeface="Monotype Sorts" pitchFamily="2" charset="2"/>
              <a:buAutoNum type="arabicPeriod"/>
            </a:pPr>
            <a:r>
              <a:rPr lang="de-DE"/>
              <a:t>Anwendungsserver</a:t>
            </a:r>
          </a:p>
          <a:p>
            <a:pPr marL="1752600" lvl="3" indent="-381000">
              <a:buFont typeface="Monotype Sorts" pitchFamily="2" charset="2"/>
              <a:buChar char="x"/>
            </a:pPr>
            <a:r>
              <a:rPr lang="de-DE"/>
              <a:t>Versucht, den DB-Server so wenig wie möglich zu belasten</a:t>
            </a:r>
          </a:p>
          <a:p>
            <a:pPr marL="1752600" lvl="3" indent="-381000">
              <a:buFont typeface="Monotype Sorts" pitchFamily="2" charset="2"/>
              <a:buChar char="x"/>
            </a:pPr>
            <a:r>
              <a:rPr lang="de-DE"/>
              <a:t>Macht die gesamte Bearbeitung</a:t>
            </a:r>
          </a:p>
          <a:p>
            <a:pPr marL="1752600" lvl="3" indent="-381000">
              <a:buFont typeface="Monotype Sorts" pitchFamily="2" charset="2"/>
              <a:buChar char="x"/>
            </a:pPr>
            <a:r>
              <a:rPr lang="de-DE"/>
              <a:t>Sogar die Synchronisation (Sperren von Anwendungsobjekten)</a:t>
            </a:r>
          </a:p>
          <a:p>
            <a:pPr marL="1295400" lvl="2" indent="-381000">
              <a:buFont typeface="Monotype Sorts" pitchFamily="2" charset="2"/>
              <a:buAutoNum type="arabicPeriod"/>
            </a:pPr>
            <a:r>
              <a:rPr lang="de-DE"/>
              <a:t>Datenbankserver</a:t>
            </a:r>
          </a:p>
          <a:p>
            <a:pPr marL="1752600" lvl="3" indent="-381000">
              <a:buFont typeface="Monotype Sorts" pitchFamily="2" charset="2"/>
              <a:buChar char="x"/>
            </a:pPr>
            <a:r>
              <a:rPr lang="de-DE"/>
              <a:t>Wird im Wesentlichen als Storage Server verwendet</a:t>
            </a:r>
          </a:p>
          <a:p>
            <a:pPr marL="1752600" lvl="3" indent="-381000">
              <a:buFont typeface="Monotype Sorts" pitchFamily="2" charset="2"/>
              <a:buChar char="x"/>
            </a:pPr>
            <a:r>
              <a:rPr lang="de-DE"/>
              <a:t>Anwendungsserver haben sehr viel Datenbankfunktionalität nachgebaut</a:t>
            </a:r>
          </a:p>
          <a:p>
            <a:pPr marL="2209800" lvl="4" indent="-381000">
              <a:buFont typeface="Monotype Sorts" pitchFamily="2" charset="2"/>
              <a:buChar char="x"/>
            </a:pPr>
            <a:r>
              <a:rPr lang="de-DE"/>
              <a:t>Anfragebearbeitung</a:t>
            </a:r>
          </a:p>
          <a:p>
            <a:pPr marL="2209800" lvl="4" indent="-381000">
              <a:buFont typeface="Monotype Sorts" pitchFamily="2" charset="2"/>
              <a:buChar char="x"/>
            </a:pPr>
            <a:r>
              <a:rPr lang="de-DE"/>
              <a:t>Synchronisation</a:t>
            </a:r>
          </a:p>
          <a:p>
            <a:pPr marL="2209800" lvl="4" indent="-381000">
              <a:buFont typeface="Monotype Sorts" pitchFamily="2" charset="2"/>
              <a:buChar char="x"/>
            </a:pPr>
            <a:r>
              <a:rPr lang="de-DE"/>
              <a:t>Pufferung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61C-0B4B-4ECF-AD08-F2EBC0C9D9A8}" type="slidenum">
              <a:rPr lang="en-US"/>
              <a:pPr/>
              <a:t>3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Shared Disk-Architektur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 l="14844" t="9375" r="10938" b="8333"/>
          <a:stretch>
            <a:fillRect/>
          </a:stretch>
        </p:blipFill>
        <p:spPr bwMode="auto">
          <a:xfrm>
            <a:off x="914400" y="1143000"/>
            <a:ext cx="7239000" cy="5715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E528-C348-4287-8702-9BBE04F38427}" type="slidenum">
              <a:rPr lang="en-US"/>
              <a:pPr/>
              <a:t>30</a:t>
            </a:fld>
            <a:endParaRPr lang="en-US"/>
          </a:p>
        </p:txBody>
      </p:sp>
      <p:sp>
        <p:nvSpPr>
          <p:cNvPr id="73733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Einordnung einiger Systeme (cont´d)</a:t>
            </a:r>
          </a:p>
        </p:txBody>
      </p:sp>
      <p:sp>
        <p:nvSpPr>
          <p:cNvPr id="73734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Web-Anwendungen mit Datenbankanbindung, wie Mitfahrbörse</a:t>
            </a:r>
          </a:p>
          <a:p>
            <a:pPr lvl="1"/>
            <a:r>
              <a:rPr lang="de-DE"/>
              <a:t>Heute meistens mit Java-Servlets realisiert</a:t>
            </a:r>
          </a:p>
          <a:p>
            <a:pPr lvl="1"/>
            <a:r>
              <a:rPr lang="de-DE"/>
              <a:t>Oder mit CGI-Skripten (veraltete Architektur, Amazon)</a:t>
            </a:r>
          </a:p>
          <a:p>
            <a:pPr lvl="1"/>
            <a:r>
              <a:rPr lang="de-DE"/>
              <a:t>Vielstufige CS-Architektur</a:t>
            </a:r>
          </a:p>
          <a:p>
            <a:pPr lvl="2"/>
            <a:r>
              <a:rPr lang="de-DE"/>
              <a:t>Webbrowser ~ Client</a:t>
            </a:r>
          </a:p>
          <a:p>
            <a:pPr lvl="2"/>
            <a:r>
              <a:rPr lang="de-DE"/>
              <a:t>Webserver</a:t>
            </a:r>
          </a:p>
          <a:p>
            <a:pPr lvl="3"/>
            <a:r>
              <a:rPr lang="de-DE"/>
              <a:t>Server für Browser</a:t>
            </a:r>
          </a:p>
          <a:p>
            <a:pPr lvl="3"/>
            <a:r>
              <a:rPr lang="de-DE"/>
              <a:t>Client der Servlet-Engine</a:t>
            </a:r>
          </a:p>
          <a:p>
            <a:pPr lvl="2"/>
            <a:r>
              <a:rPr lang="de-DE"/>
              <a:t>Servlet-Engine</a:t>
            </a:r>
          </a:p>
          <a:p>
            <a:pPr lvl="3"/>
            <a:r>
              <a:rPr lang="de-DE"/>
              <a:t>Server für Webbrowser</a:t>
            </a:r>
          </a:p>
          <a:p>
            <a:pPr lvl="3"/>
            <a:r>
              <a:rPr lang="de-DE"/>
              <a:t>Client des/der DBMSs(per JDBC angesteuert)</a:t>
            </a:r>
          </a:p>
          <a:p>
            <a:pPr lvl="2"/>
            <a:r>
              <a:rPr lang="de-DE"/>
              <a:t>DBMS ist Server der Servlet-Engine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252B-B119-42A8-A9A5-59AFD88736E1}" type="slidenum">
              <a:rPr lang="en-US"/>
              <a:pPr/>
              <a:t>31</a:t>
            </a:fld>
            <a:endParaRPr lang="en-US"/>
          </a:p>
        </p:txBody>
      </p:sp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Architektur </a:t>
            </a:r>
            <a:r>
              <a:rPr lang="de-DE" dirty="0" smtClean="0"/>
              <a:t>Datenbank-basierter Webanwendungen</a:t>
            </a:r>
            <a:endParaRPr lang="de-DE" dirty="0"/>
          </a:p>
        </p:txBody>
      </p:sp>
      <p:sp>
        <p:nvSpPr>
          <p:cNvPr id="74755" name="AutoShape 1027"/>
          <p:cNvSpPr>
            <a:spLocks noChangeArrowheads="1"/>
          </p:cNvSpPr>
          <p:nvPr/>
        </p:nvSpPr>
        <p:spPr bwMode="auto">
          <a:xfrm>
            <a:off x="4419600" y="5181600"/>
            <a:ext cx="2362200" cy="1295400"/>
          </a:xfrm>
          <a:prstGeom prst="can">
            <a:avLst>
              <a:gd name="adj" fmla="val 25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DBMS</a:t>
            </a:r>
          </a:p>
        </p:txBody>
      </p:sp>
      <p:sp>
        <p:nvSpPr>
          <p:cNvPr id="74756" name="AutoShape 1028"/>
          <p:cNvSpPr>
            <a:spLocks noChangeArrowheads="1"/>
          </p:cNvSpPr>
          <p:nvPr/>
        </p:nvSpPr>
        <p:spPr bwMode="auto">
          <a:xfrm>
            <a:off x="3124200" y="3200400"/>
            <a:ext cx="2133600" cy="1371600"/>
          </a:xfrm>
          <a:prstGeom prst="flowChartProcess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Webserver</a:t>
            </a:r>
          </a:p>
        </p:txBody>
      </p:sp>
      <p:sp>
        <p:nvSpPr>
          <p:cNvPr id="74757" name="AutoShape 1029"/>
          <p:cNvSpPr>
            <a:spLocks noChangeArrowheads="1"/>
          </p:cNvSpPr>
          <p:nvPr/>
        </p:nvSpPr>
        <p:spPr bwMode="auto">
          <a:xfrm>
            <a:off x="6096000" y="3200400"/>
            <a:ext cx="2286000" cy="1371600"/>
          </a:xfrm>
          <a:prstGeom prst="flowChartAlternateProcess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Servlet-Engine</a:t>
            </a:r>
          </a:p>
        </p:txBody>
      </p:sp>
      <p:pic>
        <p:nvPicPr>
          <p:cNvPr id="74759" name="Picture 1031" descr="j02389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1784350" cy="1687513"/>
          </a:xfrm>
          <a:prstGeom prst="rect">
            <a:avLst/>
          </a:prstGeom>
          <a:noFill/>
        </p:spPr>
      </p:pic>
      <p:cxnSp>
        <p:nvCxnSpPr>
          <p:cNvPr id="74762" name="AutoShape 1034"/>
          <p:cNvCxnSpPr>
            <a:cxnSpLocks noChangeShapeType="1"/>
            <a:stCxn id="74756" idx="3"/>
            <a:endCxn id="74757" idx="1"/>
          </p:cNvCxnSpPr>
          <p:nvPr/>
        </p:nvCxnSpPr>
        <p:spPr bwMode="auto">
          <a:xfrm>
            <a:off x="5276850" y="3886200"/>
            <a:ext cx="800100" cy="0"/>
          </a:xfrm>
          <a:prstGeom prst="straightConnector1">
            <a:avLst/>
          </a:prstGeom>
          <a:noFill/>
          <a:ln w="76200">
            <a:solidFill>
              <a:srgbClr val="CC00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4763" name="AutoShape 1035"/>
          <p:cNvCxnSpPr>
            <a:cxnSpLocks noChangeShapeType="1"/>
            <a:stCxn id="74757" idx="2"/>
            <a:endCxn id="74755" idx="1"/>
          </p:cNvCxnSpPr>
          <p:nvPr/>
        </p:nvCxnSpPr>
        <p:spPr bwMode="auto">
          <a:xfrm rot="5400000">
            <a:off x="6134100" y="4057650"/>
            <a:ext cx="571500" cy="16383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CC00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4764" name="AutoShape 1036"/>
          <p:cNvCxnSpPr>
            <a:cxnSpLocks noChangeShapeType="1"/>
            <a:stCxn id="0" idx="3"/>
            <a:endCxn id="74756" idx="0"/>
          </p:cNvCxnSpPr>
          <p:nvPr/>
        </p:nvCxnSpPr>
        <p:spPr bwMode="auto">
          <a:xfrm>
            <a:off x="2012950" y="1911350"/>
            <a:ext cx="2178050" cy="12700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74769" name="Text Box 1041"/>
          <p:cNvSpPr txBox="1">
            <a:spLocks noChangeArrowheads="1"/>
          </p:cNvSpPr>
          <p:nvPr/>
        </p:nvSpPr>
        <p:spPr bwMode="auto">
          <a:xfrm>
            <a:off x="1752600" y="1295400"/>
            <a:ext cx="173037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latin typeface="Times New Roman" pitchFamily="18" charset="0"/>
              </a:rPr>
              <a:t>Browser</a:t>
            </a:r>
          </a:p>
        </p:txBody>
      </p:sp>
      <p:sp>
        <p:nvSpPr>
          <p:cNvPr id="74770" name="AutoShape 1042"/>
          <p:cNvSpPr>
            <a:spLocks noChangeArrowheads="1"/>
          </p:cNvSpPr>
          <p:nvPr/>
        </p:nvSpPr>
        <p:spPr bwMode="auto">
          <a:xfrm>
            <a:off x="1295400" y="5105400"/>
            <a:ext cx="2362200" cy="1447800"/>
          </a:xfrm>
          <a:prstGeom prst="flowChartMultidocumen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File-Server</a:t>
            </a:r>
          </a:p>
        </p:txBody>
      </p:sp>
      <p:cxnSp>
        <p:nvCxnSpPr>
          <p:cNvPr id="74771" name="AutoShape 1043"/>
          <p:cNvCxnSpPr>
            <a:cxnSpLocks noChangeShapeType="1"/>
            <a:stCxn id="74770" idx="0"/>
            <a:endCxn id="74756" idx="2"/>
          </p:cNvCxnSpPr>
          <p:nvPr/>
        </p:nvCxnSpPr>
        <p:spPr bwMode="auto">
          <a:xfrm rot="16200000">
            <a:off x="3086100" y="3981450"/>
            <a:ext cx="495300" cy="17145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CC00FF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Web-Anbindung von Datenbanken via Servlets</a:t>
            </a: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-152400" y="304800"/>
          <a:ext cx="9296400" cy="65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4" name="VISIO" r:id="rId4" imgW="7819920" imgH="6281640" progId="Visio.Drawing.11">
                  <p:embed/>
                </p:oleObj>
              </mc:Choice>
              <mc:Fallback>
                <p:oleObj name="VISIO" r:id="rId4" imgW="7819920" imgH="628164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304800"/>
                        <a:ext cx="9296400" cy="651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19D-4CB8-4180-966F-3198F76E8147}" type="slidenum">
              <a:rPr lang="en-US"/>
              <a:pPr/>
              <a:t>33</a:t>
            </a:fld>
            <a:endParaRPr lang="en-US"/>
          </a:p>
        </p:txBody>
      </p:sp>
      <p:sp>
        <p:nvSpPr>
          <p:cNvPr id="7577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Architektur der DB-Anbindung mittels Applet</a:t>
            </a:r>
          </a:p>
        </p:txBody>
      </p:sp>
      <p:sp>
        <p:nvSpPr>
          <p:cNvPr id="75779" name="AutoShape 2051"/>
          <p:cNvSpPr>
            <a:spLocks noChangeArrowheads="1"/>
          </p:cNvSpPr>
          <p:nvPr/>
        </p:nvSpPr>
        <p:spPr bwMode="auto">
          <a:xfrm>
            <a:off x="5943600" y="5181600"/>
            <a:ext cx="2362200" cy="1295400"/>
          </a:xfrm>
          <a:prstGeom prst="can">
            <a:avLst>
              <a:gd name="adj" fmla="val 25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DBMS</a:t>
            </a:r>
          </a:p>
        </p:txBody>
      </p:sp>
      <p:sp>
        <p:nvSpPr>
          <p:cNvPr id="75780" name="AutoShape 2052"/>
          <p:cNvSpPr>
            <a:spLocks noChangeArrowheads="1"/>
          </p:cNvSpPr>
          <p:nvPr/>
        </p:nvSpPr>
        <p:spPr bwMode="auto">
          <a:xfrm>
            <a:off x="3200400" y="3276600"/>
            <a:ext cx="2133600" cy="1371600"/>
          </a:xfrm>
          <a:prstGeom prst="flowChartProcess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Webserver    </a:t>
            </a:r>
          </a:p>
        </p:txBody>
      </p:sp>
      <p:pic>
        <p:nvPicPr>
          <p:cNvPr id="75782" name="Picture 2054" descr="j02389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2895600" cy="2738438"/>
          </a:xfrm>
          <a:prstGeom prst="rect">
            <a:avLst/>
          </a:prstGeom>
          <a:noFill/>
        </p:spPr>
      </p:pic>
      <p:cxnSp>
        <p:nvCxnSpPr>
          <p:cNvPr id="75785" name="AutoShape 2057"/>
          <p:cNvCxnSpPr>
            <a:cxnSpLocks noChangeShapeType="1"/>
            <a:stCxn id="0" idx="3"/>
            <a:endCxn id="75780" idx="0"/>
          </p:cNvCxnSpPr>
          <p:nvPr/>
        </p:nvCxnSpPr>
        <p:spPr bwMode="auto">
          <a:xfrm>
            <a:off x="3124200" y="2436813"/>
            <a:ext cx="1143000" cy="82073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75786" name="Text Box 2058"/>
          <p:cNvSpPr txBox="1">
            <a:spLocks noChangeArrowheads="1"/>
          </p:cNvSpPr>
          <p:nvPr/>
        </p:nvSpPr>
        <p:spPr bwMode="auto">
          <a:xfrm>
            <a:off x="2971800" y="1219200"/>
            <a:ext cx="173037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latin typeface="Times New Roman" pitchFamily="18" charset="0"/>
              </a:rPr>
              <a:t>Browser</a:t>
            </a:r>
          </a:p>
        </p:txBody>
      </p:sp>
      <p:sp>
        <p:nvSpPr>
          <p:cNvPr id="75787" name="AutoShape 2059"/>
          <p:cNvSpPr>
            <a:spLocks noChangeArrowheads="1"/>
          </p:cNvSpPr>
          <p:nvPr/>
        </p:nvSpPr>
        <p:spPr bwMode="auto">
          <a:xfrm>
            <a:off x="990600" y="5181600"/>
            <a:ext cx="2362200" cy="1447800"/>
          </a:xfrm>
          <a:prstGeom prst="flowChartMultidocumen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File-Server</a:t>
            </a:r>
          </a:p>
        </p:txBody>
      </p:sp>
      <p:cxnSp>
        <p:nvCxnSpPr>
          <p:cNvPr id="75788" name="AutoShape 2060"/>
          <p:cNvCxnSpPr>
            <a:cxnSpLocks noChangeShapeType="1"/>
            <a:stCxn id="75787" idx="0"/>
            <a:endCxn id="75780" idx="2"/>
          </p:cNvCxnSpPr>
          <p:nvPr/>
        </p:nvCxnSpPr>
        <p:spPr bwMode="auto">
          <a:xfrm rot="16200000">
            <a:off x="2971800" y="3867150"/>
            <a:ext cx="495300" cy="20955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CC00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75789" name="AutoShape 2061"/>
          <p:cNvSpPr>
            <a:spLocks noChangeArrowheads="1"/>
          </p:cNvSpPr>
          <p:nvPr/>
        </p:nvSpPr>
        <p:spPr bwMode="auto">
          <a:xfrm>
            <a:off x="1447800" y="1447800"/>
            <a:ext cx="1066800" cy="381000"/>
          </a:xfrm>
          <a:prstGeom prst="flowChartAlternateProcess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Applet</a:t>
            </a:r>
          </a:p>
        </p:txBody>
      </p:sp>
      <p:cxnSp>
        <p:nvCxnSpPr>
          <p:cNvPr id="75790" name="AutoShape 2062"/>
          <p:cNvCxnSpPr>
            <a:cxnSpLocks noChangeShapeType="1"/>
            <a:stCxn id="75789" idx="3"/>
            <a:endCxn id="75779" idx="1"/>
          </p:cNvCxnSpPr>
          <p:nvPr/>
        </p:nvCxnSpPr>
        <p:spPr bwMode="auto">
          <a:xfrm>
            <a:off x="2533650" y="1638300"/>
            <a:ext cx="4591050" cy="3524250"/>
          </a:xfrm>
          <a:prstGeom prst="curvedConnector2">
            <a:avLst/>
          </a:prstGeom>
          <a:noFill/>
          <a:ln w="38100">
            <a:solidFill>
              <a:srgbClr val="66FF66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75791" name="AutoShape 2063"/>
          <p:cNvSpPr>
            <a:spLocks/>
          </p:cNvSpPr>
          <p:nvPr/>
        </p:nvSpPr>
        <p:spPr bwMode="auto">
          <a:xfrm>
            <a:off x="6145213" y="1793875"/>
            <a:ext cx="2770187" cy="1025525"/>
          </a:xfrm>
          <a:prstGeom prst="borderCallout1">
            <a:avLst>
              <a:gd name="adj1" fmla="val 11144"/>
              <a:gd name="adj2" fmla="val -2750"/>
              <a:gd name="adj3" fmla="val 66718"/>
              <a:gd name="adj4" fmla="val -30028"/>
            </a:avLst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Geht nur für</a:t>
            </a:r>
          </a:p>
          <a:p>
            <a:r>
              <a:rPr lang="de-DE">
                <a:latin typeface="Times New Roman" pitchFamily="18" charset="0"/>
              </a:rPr>
              <a:t>Privilegierte Applets (innerhalb Intranets)</a:t>
            </a:r>
          </a:p>
        </p:txBody>
      </p:sp>
      <p:sp>
        <p:nvSpPr>
          <p:cNvPr id="75792" name="AutoShape 2064"/>
          <p:cNvSpPr>
            <a:spLocks noChangeArrowheads="1"/>
          </p:cNvSpPr>
          <p:nvPr/>
        </p:nvSpPr>
        <p:spPr bwMode="auto">
          <a:xfrm>
            <a:off x="1447800" y="1905000"/>
            <a:ext cx="1066800" cy="3810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Applet</a:t>
            </a:r>
          </a:p>
        </p:txBody>
      </p:sp>
      <p:sp>
        <p:nvSpPr>
          <p:cNvPr id="75793" name="AutoShape 2065"/>
          <p:cNvSpPr>
            <a:spLocks noChangeArrowheads="1"/>
          </p:cNvSpPr>
          <p:nvPr/>
        </p:nvSpPr>
        <p:spPr bwMode="auto">
          <a:xfrm>
            <a:off x="4343400" y="3276600"/>
            <a:ext cx="990600" cy="3810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Proxy</a:t>
            </a:r>
          </a:p>
        </p:txBody>
      </p:sp>
      <p:cxnSp>
        <p:nvCxnSpPr>
          <p:cNvPr id="75794" name="AutoShape 2066"/>
          <p:cNvCxnSpPr>
            <a:cxnSpLocks noChangeShapeType="1"/>
            <a:stCxn id="75792" idx="3"/>
            <a:endCxn id="75793" idx="0"/>
          </p:cNvCxnSpPr>
          <p:nvPr/>
        </p:nvCxnSpPr>
        <p:spPr bwMode="auto">
          <a:xfrm>
            <a:off x="2533650" y="2095500"/>
            <a:ext cx="2305050" cy="1162050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5795" name="AutoShape 2067"/>
          <p:cNvCxnSpPr>
            <a:cxnSpLocks noChangeShapeType="1"/>
            <a:stCxn id="75793" idx="2"/>
            <a:endCxn id="75779" idx="2"/>
          </p:cNvCxnSpPr>
          <p:nvPr/>
        </p:nvCxnSpPr>
        <p:spPr bwMode="auto">
          <a:xfrm rot="16200000" flipH="1">
            <a:off x="4305300" y="4210050"/>
            <a:ext cx="2152650" cy="1085850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75796" name="AutoShape 2068"/>
          <p:cNvSpPr>
            <a:spLocks/>
          </p:cNvSpPr>
          <p:nvPr/>
        </p:nvSpPr>
        <p:spPr bwMode="auto">
          <a:xfrm>
            <a:off x="5029200" y="457200"/>
            <a:ext cx="3886200" cy="1295400"/>
          </a:xfrm>
          <a:prstGeom prst="borderCallout1">
            <a:avLst>
              <a:gd name="adj1" fmla="val 8824"/>
              <a:gd name="adj2" fmla="val -1963"/>
              <a:gd name="adj3" fmla="val 150856"/>
              <a:gd name="adj4" fmla="val -25407"/>
            </a:avLst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de-DE" sz="2000">
                <a:latin typeface="Times New Roman" pitchFamily="18" charset="0"/>
              </a:rPr>
              <a:t>Nicht-privilegierte Applets werden in Sandbox ausgeführt und können aus Sicherheitsgründen nur mit „ihrem“ Webserver kommunizieren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2" grpId="0" animBg="1" autoUpdateAnimBg="0"/>
      <p:bldP spid="75793" grpId="0" animBg="1" autoUpdateAnimBg="0"/>
      <p:bldP spid="7579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B29A-4C30-49C0-B886-BDEE1D6A2C01}" type="slidenum">
              <a:rPr lang="en-US"/>
              <a:pPr/>
              <a:t>34</a:t>
            </a:fld>
            <a:endParaRPr lang="en-US"/>
          </a:p>
        </p:txBody>
      </p:sp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Basistechnologie für Client/Server-Datenbankanwendungen</a:t>
            </a:r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r>
              <a:rPr lang="de-DE"/>
              <a:t>Socket-Schnittstelle für die Kommunikation</a:t>
            </a:r>
          </a:p>
          <a:p>
            <a:pPr lvl="1"/>
            <a:r>
              <a:rPr lang="de-DE"/>
              <a:t>TCP (stream-orientiert)</a:t>
            </a:r>
          </a:p>
          <a:p>
            <a:pPr lvl="1"/>
            <a:r>
              <a:rPr lang="de-DE"/>
              <a:t>UDP (Datagramm-orientiert)</a:t>
            </a:r>
          </a:p>
          <a:p>
            <a:r>
              <a:rPr lang="de-DE"/>
              <a:t>Threads für die Realisierung „multi-threaded“ Server</a:t>
            </a:r>
          </a:p>
          <a:p>
            <a:pPr lvl="1"/>
            <a:r>
              <a:rPr lang="de-DE"/>
              <a:t>Ein „Listener“ (Server-Socket-Prozess) lauscht auf Anforderungen</a:t>
            </a:r>
          </a:p>
          <a:p>
            <a:pPr lvl="1"/>
            <a:r>
              <a:rPr lang="de-DE"/>
              <a:t>Aufträge werden dann an die Arbeiter-Threats zur Bearbeitung weitergeleitet</a:t>
            </a:r>
          </a:p>
          <a:p>
            <a:pPr lvl="1"/>
            <a:r>
              <a:rPr lang="de-DE"/>
              <a:t>Optimierung: Arbeiter-Threat sterben nicht nach getaner Arbeit sondern warten auf den nächsten Auftrag</a:t>
            </a:r>
          </a:p>
          <a:p>
            <a:pPr lvl="1"/>
            <a:r>
              <a:rPr lang="de-DE"/>
              <a:t>Siehe Prakt. Informatik II</a:t>
            </a:r>
          </a:p>
          <a:p>
            <a:r>
              <a:rPr lang="de-DE"/>
              <a:t>Abhörsichere Socketverbindungen mittels SSL</a:t>
            </a:r>
          </a:p>
          <a:p>
            <a:pPr lvl="1"/>
            <a:r>
              <a:rPr lang="de-DE"/>
              <a:t>Siehe später</a:t>
            </a:r>
          </a:p>
          <a:p>
            <a:pPr lvl="1"/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2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45A1-EB3A-4464-8F10-572F65847825}" type="slidenum">
              <a:rPr lang="en-US"/>
              <a:pPr/>
              <a:t>35</a:t>
            </a:fld>
            <a:endParaRPr lang="en-US"/>
          </a:p>
        </p:txBody>
      </p:sp>
      <p:sp>
        <p:nvSpPr>
          <p:cNvPr id="860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Multi-Threaded Server</a:t>
            </a:r>
          </a:p>
        </p:txBody>
      </p:sp>
      <p:sp>
        <p:nvSpPr>
          <p:cNvPr id="86019" name="Rectangle 1027"/>
          <p:cNvSpPr>
            <a:spLocks noChangeArrowheads="1"/>
          </p:cNvSpPr>
          <p:nvPr/>
        </p:nvSpPr>
        <p:spPr bwMode="auto">
          <a:xfrm>
            <a:off x="3505200" y="1219200"/>
            <a:ext cx="5181600" cy="411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6020" name="Rectangle 1028"/>
          <p:cNvSpPr>
            <a:spLocks noChangeArrowheads="1"/>
          </p:cNvSpPr>
          <p:nvPr/>
        </p:nvSpPr>
        <p:spPr bwMode="auto">
          <a:xfrm>
            <a:off x="4191000" y="4572000"/>
            <a:ext cx="4191000" cy="5334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Listener (Server Socket)</a:t>
            </a:r>
          </a:p>
        </p:txBody>
      </p:sp>
      <p:grpSp>
        <p:nvGrpSpPr>
          <p:cNvPr id="86031" name="Group 1039"/>
          <p:cNvGrpSpPr>
            <a:grpSpLocks/>
          </p:cNvGrpSpPr>
          <p:nvPr/>
        </p:nvGrpSpPr>
        <p:grpSpPr bwMode="auto">
          <a:xfrm>
            <a:off x="5715000" y="1295400"/>
            <a:ext cx="2667000" cy="2743200"/>
            <a:chOff x="2736" y="1008"/>
            <a:chExt cx="1680" cy="1728"/>
          </a:xfrm>
        </p:grpSpPr>
        <p:sp>
          <p:nvSpPr>
            <p:cNvPr id="86022" name="Rectangle 1030"/>
            <p:cNvSpPr>
              <a:spLocks noChangeArrowheads="1"/>
            </p:cNvSpPr>
            <p:nvPr/>
          </p:nvSpPr>
          <p:spPr bwMode="auto">
            <a:xfrm>
              <a:off x="2736" y="1008"/>
              <a:ext cx="1200" cy="124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Arbeiter-</a:t>
              </a:r>
            </a:p>
            <a:p>
              <a:r>
                <a:rPr lang="de-DE" sz="2800">
                  <a:latin typeface="Times New Roman" pitchFamily="18" charset="0"/>
                </a:rPr>
                <a:t>Threat</a:t>
              </a:r>
            </a:p>
            <a:p>
              <a:r>
                <a:rPr lang="de-DE" sz="2800">
                  <a:latin typeface="Times New Roman" pitchFamily="18" charset="0"/>
                </a:rPr>
                <a:t>(Auftrags-</a:t>
              </a:r>
            </a:p>
            <a:p>
              <a:r>
                <a:rPr lang="de-DE" sz="2800">
                  <a:latin typeface="Times New Roman" pitchFamily="18" charset="0"/>
                </a:rPr>
                <a:t>Bearbeitung)</a:t>
              </a:r>
            </a:p>
          </p:txBody>
        </p:sp>
        <p:sp>
          <p:nvSpPr>
            <p:cNvPr id="86023" name="Rectangle 1031"/>
            <p:cNvSpPr>
              <a:spLocks noChangeArrowheads="1"/>
            </p:cNvSpPr>
            <p:nvPr/>
          </p:nvSpPr>
          <p:spPr bwMode="auto">
            <a:xfrm>
              <a:off x="2832" y="1104"/>
              <a:ext cx="1200" cy="124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Arbeiter-</a:t>
              </a:r>
            </a:p>
            <a:p>
              <a:r>
                <a:rPr lang="de-DE" sz="2800">
                  <a:latin typeface="Times New Roman" pitchFamily="18" charset="0"/>
                </a:rPr>
                <a:t>Threat</a:t>
              </a:r>
            </a:p>
            <a:p>
              <a:r>
                <a:rPr lang="de-DE" sz="2800">
                  <a:latin typeface="Times New Roman" pitchFamily="18" charset="0"/>
                </a:rPr>
                <a:t>(Auftrags-</a:t>
              </a:r>
            </a:p>
            <a:p>
              <a:r>
                <a:rPr lang="de-DE" sz="2800">
                  <a:latin typeface="Times New Roman" pitchFamily="18" charset="0"/>
                </a:rPr>
                <a:t>Bearbeitung)</a:t>
              </a:r>
            </a:p>
          </p:txBody>
        </p:sp>
        <p:sp>
          <p:nvSpPr>
            <p:cNvPr id="86024" name="Rectangle 1032"/>
            <p:cNvSpPr>
              <a:spLocks noChangeArrowheads="1"/>
            </p:cNvSpPr>
            <p:nvPr/>
          </p:nvSpPr>
          <p:spPr bwMode="auto">
            <a:xfrm>
              <a:off x="2928" y="1200"/>
              <a:ext cx="1200" cy="124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Arbeiter-</a:t>
              </a:r>
            </a:p>
            <a:p>
              <a:r>
                <a:rPr lang="de-DE" sz="2800">
                  <a:latin typeface="Times New Roman" pitchFamily="18" charset="0"/>
                </a:rPr>
                <a:t>Threat</a:t>
              </a:r>
            </a:p>
            <a:p>
              <a:r>
                <a:rPr lang="de-DE" sz="2800">
                  <a:latin typeface="Times New Roman" pitchFamily="18" charset="0"/>
                </a:rPr>
                <a:t>(Auftrags-</a:t>
              </a:r>
            </a:p>
            <a:p>
              <a:r>
                <a:rPr lang="de-DE" sz="2800">
                  <a:latin typeface="Times New Roman" pitchFamily="18" charset="0"/>
                </a:rPr>
                <a:t>Bearbeitung)</a:t>
              </a:r>
            </a:p>
          </p:txBody>
        </p:sp>
        <p:sp>
          <p:nvSpPr>
            <p:cNvPr id="86025" name="Rectangle 1033"/>
            <p:cNvSpPr>
              <a:spLocks noChangeArrowheads="1"/>
            </p:cNvSpPr>
            <p:nvPr/>
          </p:nvSpPr>
          <p:spPr bwMode="auto">
            <a:xfrm>
              <a:off x="3024" y="1296"/>
              <a:ext cx="1200" cy="124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Arbeiter-</a:t>
              </a:r>
            </a:p>
            <a:p>
              <a:r>
                <a:rPr lang="de-DE" sz="2800">
                  <a:latin typeface="Times New Roman" pitchFamily="18" charset="0"/>
                </a:rPr>
                <a:t>Threat</a:t>
              </a:r>
            </a:p>
            <a:p>
              <a:r>
                <a:rPr lang="de-DE" sz="2800">
                  <a:latin typeface="Times New Roman" pitchFamily="18" charset="0"/>
                </a:rPr>
                <a:t>(Auftrags-</a:t>
              </a:r>
            </a:p>
            <a:p>
              <a:r>
                <a:rPr lang="de-DE" sz="2800">
                  <a:latin typeface="Times New Roman" pitchFamily="18" charset="0"/>
                </a:rPr>
                <a:t>Bearbeitung)</a:t>
              </a:r>
            </a:p>
          </p:txBody>
        </p:sp>
        <p:sp>
          <p:nvSpPr>
            <p:cNvPr id="86026" name="Rectangle 1034"/>
            <p:cNvSpPr>
              <a:spLocks noChangeArrowheads="1"/>
            </p:cNvSpPr>
            <p:nvPr/>
          </p:nvSpPr>
          <p:spPr bwMode="auto">
            <a:xfrm>
              <a:off x="3120" y="1392"/>
              <a:ext cx="1200" cy="124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Arbeiter-</a:t>
              </a:r>
            </a:p>
            <a:p>
              <a:r>
                <a:rPr lang="de-DE" sz="2800">
                  <a:latin typeface="Times New Roman" pitchFamily="18" charset="0"/>
                </a:rPr>
                <a:t>Threat</a:t>
              </a:r>
            </a:p>
            <a:p>
              <a:r>
                <a:rPr lang="de-DE" sz="2800">
                  <a:latin typeface="Times New Roman" pitchFamily="18" charset="0"/>
                </a:rPr>
                <a:t>(Auftrags-</a:t>
              </a:r>
            </a:p>
            <a:p>
              <a:r>
                <a:rPr lang="de-DE" sz="2800">
                  <a:latin typeface="Times New Roman" pitchFamily="18" charset="0"/>
                </a:rPr>
                <a:t>Bearbeitung)</a:t>
              </a:r>
            </a:p>
          </p:txBody>
        </p:sp>
        <p:sp>
          <p:nvSpPr>
            <p:cNvPr id="86027" name="Rectangle 1035"/>
            <p:cNvSpPr>
              <a:spLocks noChangeArrowheads="1"/>
            </p:cNvSpPr>
            <p:nvPr/>
          </p:nvSpPr>
          <p:spPr bwMode="auto">
            <a:xfrm>
              <a:off x="3216" y="1488"/>
              <a:ext cx="1200" cy="124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Arbeiter-</a:t>
              </a:r>
            </a:p>
            <a:p>
              <a:r>
                <a:rPr lang="de-DE" sz="2800">
                  <a:latin typeface="Times New Roman" pitchFamily="18" charset="0"/>
                </a:rPr>
                <a:t>Threat</a:t>
              </a:r>
            </a:p>
            <a:p>
              <a:r>
                <a:rPr lang="de-DE" sz="2800">
                  <a:latin typeface="Times New Roman" pitchFamily="18" charset="0"/>
                </a:rPr>
                <a:t>(Auftrags-</a:t>
              </a:r>
            </a:p>
            <a:p>
              <a:r>
                <a:rPr lang="de-DE" sz="2800">
                  <a:latin typeface="Times New Roman" pitchFamily="18" charset="0"/>
                </a:rPr>
                <a:t>Bearbeitung)</a:t>
              </a:r>
            </a:p>
          </p:txBody>
        </p:sp>
      </p:grpSp>
      <p:pic>
        <p:nvPicPr>
          <p:cNvPr id="86028" name="Picture 1036" descr="j02389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800"/>
            <a:ext cx="1784350" cy="1687513"/>
          </a:xfrm>
          <a:prstGeom prst="rect">
            <a:avLst/>
          </a:prstGeom>
          <a:noFill/>
        </p:spPr>
      </p:pic>
      <p:sp>
        <p:nvSpPr>
          <p:cNvPr id="86029" name="Text Box 1037"/>
          <p:cNvSpPr txBox="1">
            <a:spLocks noChangeArrowheads="1"/>
          </p:cNvSpPr>
          <p:nvPr/>
        </p:nvSpPr>
        <p:spPr bwMode="auto">
          <a:xfrm>
            <a:off x="466725" y="2276475"/>
            <a:ext cx="105092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Client</a:t>
            </a:r>
          </a:p>
        </p:txBody>
      </p:sp>
      <p:cxnSp>
        <p:nvCxnSpPr>
          <p:cNvPr id="86030" name="AutoShape 1038"/>
          <p:cNvCxnSpPr>
            <a:cxnSpLocks noChangeShapeType="1"/>
            <a:stCxn id="0" idx="2"/>
            <a:endCxn id="86020" idx="2"/>
          </p:cNvCxnSpPr>
          <p:nvPr/>
        </p:nvCxnSpPr>
        <p:spPr bwMode="auto">
          <a:xfrm rot="16200000" flipH="1">
            <a:off x="3356769" y="2194719"/>
            <a:ext cx="1227137" cy="4632325"/>
          </a:xfrm>
          <a:prstGeom prst="curvedConnector3">
            <a:avLst>
              <a:gd name="adj1" fmla="val 172056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86033" name="AutoShape 1041"/>
          <p:cNvCxnSpPr>
            <a:cxnSpLocks noChangeShapeType="1"/>
            <a:stCxn id="86020" idx="0"/>
            <a:endCxn id="86027" idx="2"/>
          </p:cNvCxnSpPr>
          <p:nvPr/>
        </p:nvCxnSpPr>
        <p:spPr bwMode="auto">
          <a:xfrm rot="16200000">
            <a:off x="6610350" y="3733800"/>
            <a:ext cx="495300" cy="1143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86034" name="AutoShape 1042"/>
          <p:cNvCxnSpPr>
            <a:cxnSpLocks noChangeShapeType="1"/>
            <a:stCxn id="0" idx="3"/>
            <a:endCxn id="86027" idx="1"/>
          </p:cNvCxnSpPr>
          <p:nvPr/>
        </p:nvCxnSpPr>
        <p:spPr bwMode="auto">
          <a:xfrm flipV="1">
            <a:off x="2546350" y="3048000"/>
            <a:ext cx="3911600" cy="6350"/>
          </a:xfrm>
          <a:prstGeom prst="curvedConnector3">
            <a:avLst>
              <a:gd name="adj1" fmla="val 50245"/>
            </a:avLst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</p:cxnSp>
      <p:pic>
        <p:nvPicPr>
          <p:cNvPr id="86035" name="Picture 1043" descr="j02389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1784350" cy="1687513"/>
          </a:xfrm>
          <a:prstGeom prst="rect">
            <a:avLst/>
          </a:prstGeom>
          <a:noFill/>
        </p:spPr>
      </p:pic>
      <p:cxnSp>
        <p:nvCxnSpPr>
          <p:cNvPr id="86036" name="AutoShape 1044"/>
          <p:cNvCxnSpPr>
            <a:cxnSpLocks noChangeShapeType="1"/>
            <a:stCxn id="0" idx="2"/>
            <a:endCxn id="86020" idx="2"/>
          </p:cNvCxnSpPr>
          <p:nvPr/>
        </p:nvCxnSpPr>
        <p:spPr bwMode="auto">
          <a:xfrm rot="5400000" flipH="1" flipV="1">
            <a:off x="3021806" y="2994819"/>
            <a:ext cx="1135063" cy="5394325"/>
          </a:xfrm>
          <a:prstGeom prst="curvedConnector3">
            <a:avLst>
              <a:gd name="adj1" fmla="val -20139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</p:spPr>
      </p:cxnSp>
      <p:cxnSp>
        <p:nvCxnSpPr>
          <p:cNvPr id="86037" name="AutoShape 1045"/>
          <p:cNvCxnSpPr>
            <a:cxnSpLocks noChangeShapeType="1"/>
            <a:stCxn id="86020" idx="0"/>
            <a:endCxn id="86022" idx="1"/>
          </p:cNvCxnSpPr>
          <p:nvPr/>
        </p:nvCxnSpPr>
        <p:spPr bwMode="auto">
          <a:xfrm rot="5400000" flipH="1">
            <a:off x="4857750" y="3124200"/>
            <a:ext cx="2266950" cy="590550"/>
          </a:xfrm>
          <a:prstGeom prst="curvedConnector4">
            <a:avLst>
              <a:gd name="adj1" fmla="val 19606"/>
              <a:gd name="adj2" fmla="val 135486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</p:spPr>
      </p:cxnSp>
      <p:cxnSp>
        <p:nvCxnSpPr>
          <p:cNvPr id="86038" name="AutoShape 1046"/>
          <p:cNvCxnSpPr>
            <a:cxnSpLocks noChangeShapeType="1"/>
            <a:stCxn id="86022" idx="1"/>
            <a:endCxn id="0" idx="3"/>
          </p:cNvCxnSpPr>
          <p:nvPr/>
        </p:nvCxnSpPr>
        <p:spPr bwMode="auto">
          <a:xfrm rot="10800000" flipV="1">
            <a:off x="1784350" y="2286000"/>
            <a:ext cx="3911600" cy="3130550"/>
          </a:xfrm>
          <a:prstGeom prst="curvedConnector3">
            <a:avLst>
              <a:gd name="adj1" fmla="val 49755"/>
            </a:avLst>
          </a:prstGeom>
          <a:noFill/>
          <a:ln w="7620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424E-6524-4747-B781-341A532B4DE0}" type="slidenum">
              <a:rPr lang="en-US"/>
              <a:pPr/>
              <a:t>36</a:t>
            </a:fld>
            <a:endParaRPr lang="en-US"/>
          </a:p>
        </p:txBody>
      </p:sp>
      <p:sp>
        <p:nvSpPr>
          <p:cNvPr id="778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Basistechnologie für Client/Server-Datenbankanwendungen (cont´d)</a:t>
            </a:r>
          </a:p>
        </p:txBody>
      </p:sp>
      <p:sp>
        <p:nvSpPr>
          <p:cNvPr id="7782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2447925"/>
          </a:xfrm>
        </p:spPr>
        <p:txBody>
          <a:bodyPr/>
          <a:lstStyle/>
          <a:p>
            <a:r>
              <a:rPr lang="de-DE"/>
              <a:t>Remote Procedure Call</a:t>
            </a:r>
          </a:p>
          <a:p>
            <a:pPr lvl="1"/>
            <a:r>
              <a:rPr lang="de-DE"/>
              <a:t>SUN-RPC</a:t>
            </a:r>
          </a:p>
          <a:p>
            <a:pPr lvl="1"/>
            <a:r>
              <a:rPr lang="de-DE"/>
              <a:t>DCE-RPC bzw. OSF (Open Software Foundation</a:t>
            </a:r>
          </a:p>
          <a:p>
            <a:pPr lvl="1"/>
            <a:r>
              <a:rPr lang="de-DE"/>
              <a:t>RMI (Remote Method Invocation, Sun, Java)</a:t>
            </a:r>
          </a:p>
          <a:p>
            <a:r>
              <a:rPr lang="de-DE"/>
              <a:t>Ablauf des RPC wie folgt:</a:t>
            </a:r>
          </a:p>
        </p:txBody>
      </p:sp>
      <p:pic>
        <p:nvPicPr>
          <p:cNvPr id="77829" name="Picture 1029"/>
          <p:cNvPicPr>
            <a:picLocks noChangeAspect="1" noChangeArrowheads="1"/>
          </p:cNvPicPr>
          <p:nvPr/>
        </p:nvPicPr>
        <p:blipFill>
          <a:blip r:embed="rId3" cstate="print"/>
          <a:srcRect l="7031" t="12500" r="4688" b="45833"/>
          <a:stretch>
            <a:fillRect/>
          </a:stretch>
        </p:blipFill>
        <p:spPr bwMode="auto">
          <a:xfrm>
            <a:off x="-152400" y="3200400"/>
            <a:ext cx="9601200" cy="3398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B088-DFCC-45CE-9B43-77312CD64144}" type="slidenum">
              <a:rPr lang="en-US"/>
              <a:pPr/>
              <a:t>37</a:t>
            </a:fld>
            <a:endParaRPr lang="en-US"/>
          </a:p>
        </p:txBody>
      </p:sp>
      <p:pic>
        <p:nvPicPr>
          <p:cNvPr id="83970" name="Picture 1026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/>
          <a:srcRect l="5084" t="10001" r="1695" b="6667"/>
          <a:stretch>
            <a:fillRect/>
          </a:stretch>
        </p:blipFill>
        <p:spPr>
          <a:xfrm>
            <a:off x="228600" y="228600"/>
            <a:ext cx="8610600" cy="6172200"/>
          </a:xfrm>
        </p:spPr>
      </p:pic>
    </p:spTree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3AFE-0663-43F3-A55C-75AB7D407836}" type="slidenum">
              <a:rPr lang="en-US"/>
              <a:pPr/>
              <a:t>38</a:t>
            </a:fld>
            <a:endParaRPr lang="en-US"/>
          </a:p>
        </p:txBody>
      </p:sp>
      <p:sp>
        <p:nvSpPr>
          <p:cNvPr id="829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RMI: Client, RMIregistry und Server</a:t>
            </a:r>
          </a:p>
        </p:txBody>
      </p:sp>
      <p:sp>
        <p:nvSpPr>
          <p:cNvPr id="82947" name="Rectangle 1027"/>
          <p:cNvSpPr>
            <a:spLocks noChangeArrowheads="1"/>
          </p:cNvSpPr>
          <p:nvPr/>
        </p:nvSpPr>
        <p:spPr bwMode="auto">
          <a:xfrm>
            <a:off x="533400" y="3124200"/>
            <a:ext cx="1981200" cy="167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Client</a:t>
            </a:r>
          </a:p>
        </p:txBody>
      </p:sp>
      <p:sp>
        <p:nvSpPr>
          <p:cNvPr id="82948" name="AutoShape 1028"/>
          <p:cNvSpPr>
            <a:spLocks noChangeArrowheads="1"/>
          </p:cNvSpPr>
          <p:nvPr/>
        </p:nvSpPr>
        <p:spPr bwMode="auto">
          <a:xfrm>
            <a:off x="4495800" y="1447800"/>
            <a:ext cx="2362200" cy="1981200"/>
          </a:xfrm>
          <a:prstGeom prst="flowChartProcess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RMIregistry</a:t>
            </a:r>
          </a:p>
        </p:txBody>
      </p:sp>
      <p:sp>
        <p:nvSpPr>
          <p:cNvPr id="82949" name="AutoShape 1029"/>
          <p:cNvSpPr>
            <a:spLocks noChangeArrowheads="1"/>
          </p:cNvSpPr>
          <p:nvPr/>
        </p:nvSpPr>
        <p:spPr bwMode="auto">
          <a:xfrm>
            <a:off x="6096000" y="4191000"/>
            <a:ext cx="2362200" cy="1981200"/>
          </a:xfrm>
          <a:prstGeom prst="flowChartProcess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Server</a:t>
            </a:r>
          </a:p>
        </p:txBody>
      </p:sp>
      <p:cxnSp>
        <p:nvCxnSpPr>
          <p:cNvPr id="82950" name="AutoShape 1030"/>
          <p:cNvCxnSpPr>
            <a:cxnSpLocks noChangeShapeType="1"/>
            <a:stCxn id="82947" idx="0"/>
            <a:endCxn id="82948" idx="1"/>
          </p:cNvCxnSpPr>
          <p:nvPr/>
        </p:nvCxnSpPr>
        <p:spPr bwMode="auto">
          <a:xfrm rot="16200000">
            <a:off x="2667000" y="1295400"/>
            <a:ext cx="666750" cy="2952750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82951" name="Text Box 1031"/>
          <p:cNvSpPr txBox="1">
            <a:spLocks noChangeArrowheads="1"/>
          </p:cNvSpPr>
          <p:nvPr/>
        </p:nvSpPr>
        <p:spPr bwMode="auto">
          <a:xfrm>
            <a:off x="1522413" y="2200275"/>
            <a:ext cx="152717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2. lookup</a:t>
            </a:r>
          </a:p>
        </p:txBody>
      </p:sp>
      <p:cxnSp>
        <p:nvCxnSpPr>
          <p:cNvPr id="82952" name="AutoShape 1032"/>
          <p:cNvCxnSpPr>
            <a:cxnSpLocks noChangeShapeType="1"/>
            <a:stCxn id="82948" idx="2"/>
            <a:endCxn id="82947" idx="3"/>
          </p:cNvCxnSpPr>
          <p:nvPr/>
        </p:nvCxnSpPr>
        <p:spPr bwMode="auto">
          <a:xfrm rot="5400000">
            <a:off x="3848100" y="2133600"/>
            <a:ext cx="514350" cy="3143250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82953" name="AutoShape 1033"/>
          <p:cNvSpPr>
            <a:spLocks noChangeArrowheads="1"/>
          </p:cNvSpPr>
          <p:nvPr/>
        </p:nvSpPr>
        <p:spPr bwMode="auto">
          <a:xfrm>
            <a:off x="6553200" y="4495800"/>
            <a:ext cx="1447800" cy="3810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Prozedur</a:t>
            </a:r>
          </a:p>
        </p:txBody>
      </p:sp>
      <p:cxnSp>
        <p:nvCxnSpPr>
          <p:cNvPr id="82954" name="AutoShape 1034"/>
          <p:cNvCxnSpPr>
            <a:cxnSpLocks noChangeShapeType="1"/>
            <a:stCxn id="82949" idx="0"/>
            <a:endCxn id="82948" idx="3"/>
          </p:cNvCxnSpPr>
          <p:nvPr/>
        </p:nvCxnSpPr>
        <p:spPr bwMode="auto">
          <a:xfrm rot="5400000" flipH="1">
            <a:off x="6210300" y="3105150"/>
            <a:ext cx="1733550" cy="400050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82955" name="Text Box 1035"/>
          <p:cNvSpPr txBox="1">
            <a:spLocks noChangeArrowheads="1"/>
          </p:cNvSpPr>
          <p:nvPr/>
        </p:nvSpPr>
        <p:spPr bwMode="auto">
          <a:xfrm>
            <a:off x="6986588" y="2743200"/>
            <a:ext cx="2157412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 1.registrieren</a:t>
            </a:r>
          </a:p>
          <a:p>
            <a:r>
              <a:rPr lang="de-DE" sz="2800" b="1">
                <a:latin typeface="Times New Roman" pitchFamily="18" charset="0"/>
              </a:rPr>
              <a:t>bind</a:t>
            </a:r>
          </a:p>
        </p:txBody>
      </p:sp>
      <p:sp>
        <p:nvSpPr>
          <p:cNvPr id="82956" name="Text Box 1036"/>
          <p:cNvSpPr txBox="1">
            <a:spLocks noChangeArrowheads="1"/>
          </p:cNvSpPr>
          <p:nvPr/>
        </p:nvSpPr>
        <p:spPr bwMode="auto">
          <a:xfrm>
            <a:off x="3057525" y="3886200"/>
            <a:ext cx="190976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3. Referenz </a:t>
            </a:r>
          </a:p>
        </p:txBody>
      </p:sp>
      <p:cxnSp>
        <p:nvCxnSpPr>
          <p:cNvPr id="82958" name="AutoShape 1038"/>
          <p:cNvCxnSpPr>
            <a:cxnSpLocks noChangeShapeType="1"/>
            <a:stCxn id="82947" idx="2"/>
            <a:endCxn id="82949" idx="1"/>
          </p:cNvCxnSpPr>
          <p:nvPr/>
        </p:nvCxnSpPr>
        <p:spPr bwMode="auto">
          <a:xfrm rot="16200000" flipH="1">
            <a:off x="3619500" y="2724150"/>
            <a:ext cx="361950" cy="4552950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82959" name="Text Box 1039"/>
          <p:cNvSpPr txBox="1">
            <a:spLocks noChangeArrowheads="1"/>
          </p:cNvSpPr>
          <p:nvPr/>
        </p:nvSpPr>
        <p:spPr bwMode="auto">
          <a:xfrm>
            <a:off x="1674813" y="4943475"/>
            <a:ext cx="291306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4. Prozedur-Aufruf</a:t>
            </a:r>
          </a:p>
        </p:txBody>
      </p:sp>
      <p:cxnSp>
        <p:nvCxnSpPr>
          <p:cNvPr id="82960" name="AutoShape 1040"/>
          <p:cNvCxnSpPr>
            <a:cxnSpLocks noChangeShapeType="1"/>
            <a:stCxn id="82949" idx="2"/>
            <a:endCxn id="82947" idx="2"/>
          </p:cNvCxnSpPr>
          <p:nvPr/>
        </p:nvCxnSpPr>
        <p:spPr bwMode="auto">
          <a:xfrm rot="16200000" flipV="1">
            <a:off x="3714750" y="2628900"/>
            <a:ext cx="1371600" cy="5753100"/>
          </a:xfrm>
          <a:prstGeom prst="curvedConnector3">
            <a:avLst>
              <a:gd name="adj1" fmla="val -36574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82961" name="Text Box 1041"/>
          <p:cNvSpPr txBox="1">
            <a:spLocks noChangeArrowheads="1"/>
          </p:cNvSpPr>
          <p:nvPr/>
        </p:nvSpPr>
        <p:spPr bwMode="auto">
          <a:xfrm>
            <a:off x="2841625" y="6164263"/>
            <a:ext cx="2873375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2800">
              <a:latin typeface="Times New Roman" pitchFamily="18" charset="0"/>
            </a:endParaRPr>
          </a:p>
        </p:txBody>
      </p:sp>
      <p:sp>
        <p:nvSpPr>
          <p:cNvPr id="82962" name="Text Box 1042"/>
          <p:cNvSpPr txBox="1">
            <a:spLocks noChangeArrowheads="1"/>
          </p:cNvSpPr>
          <p:nvPr/>
        </p:nvSpPr>
        <p:spPr bwMode="auto">
          <a:xfrm>
            <a:off x="2149475" y="5857875"/>
            <a:ext cx="18034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5. Ergebnis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 animBg="1" autoUpdateAnimBg="0"/>
      <p:bldP spid="8295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7FFB-9F78-4CD3-BE0D-CE592C208B52}" type="slidenum">
              <a:rPr lang="en-US"/>
              <a:pPr/>
              <a:t>39</a:t>
            </a:fld>
            <a:endParaRPr lang="en-US"/>
          </a:p>
        </p:txBody>
      </p:sp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CORBA: Common Object Request Broker</a:t>
            </a:r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Middleware für verteilte objekt-orientierte Systeme</a:t>
            </a:r>
          </a:p>
          <a:p>
            <a:pPr lvl="1"/>
            <a:r>
              <a:rPr lang="de-DE"/>
              <a:t>RMI ist Java-spezifisch</a:t>
            </a:r>
          </a:p>
          <a:p>
            <a:pPr lvl="1"/>
            <a:r>
              <a:rPr lang="de-DE"/>
              <a:t>CORBA ist sprach-neutral</a:t>
            </a:r>
          </a:p>
        </p:txBody>
      </p:sp>
      <p:pic>
        <p:nvPicPr>
          <p:cNvPr id="78852" name="Picture 1028"/>
          <p:cNvPicPr>
            <a:picLocks noChangeAspect="1" noChangeArrowheads="1"/>
          </p:cNvPicPr>
          <p:nvPr/>
        </p:nvPicPr>
        <p:blipFill>
          <a:blip r:embed="rId3" cstate="print"/>
          <a:srcRect l="15625" t="17708" r="20313" b="37500"/>
          <a:stretch>
            <a:fillRect/>
          </a:stretch>
        </p:blipFill>
        <p:spPr bwMode="auto">
          <a:xfrm>
            <a:off x="762000" y="2590800"/>
            <a:ext cx="7391400" cy="3876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4229-0C1B-48D4-999E-9470F2648001}" type="slidenum">
              <a:rPr lang="en-US"/>
              <a:pPr/>
              <a:t>4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Shared Nothing-Architektur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 l="15625" t="9375" r="12500" b="10417"/>
          <a:stretch>
            <a:fillRect/>
          </a:stretch>
        </p:blipFill>
        <p:spPr bwMode="auto">
          <a:xfrm>
            <a:off x="1143000" y="1219200"/>
            <a:ext cx="7010400" cy="563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4876-10B2-4C8B-97B7-FCA46576C18F}" type="slidenum">
              <a:rPr lang="en-US"/>
              <a:pPr/>
              <a:t>40</a:t>
            </a:fld>
            <a:endParaRPr lang="en-US"/>
          </a:p>
        </p:txBody>
      </p:sp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Nutzung entfernter Objekte via Object Request Broker</a:t>
            </a:r>
          </a:p>
        </p:txBody>
      </p:sp>
      <p:pic>
        <p:nvPicPr>
          <p:cNvPr id="79875" name="Picture 1027"/>
          <p:cNvPicPr>
            <a:picLocks noChangeAspect="1" noChangeArrowheads="1"/>
          </p:cNvPicPr>
          <p:nvPr/>
        </p:nvPicPr>
        <p:blipFill>
          <a:blip r:embed="rId3" cstate="print"/>
          <a:srcRect l="3125" t="9375" r="781" b="19792"/>
          <a:stretch>
            <a:fillRect/>
          </a:stretch>
        </p:blipFill>
        <p:spPr bwMode="auto">
          <a:xfrm>
            <a:off x="0" y="1295400"/>
            <a:ext cx="9372600" cy="5181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Sicherheitsprobleme:</a:t>
            </a:r>
            <a:br>
              <a:rPr lang="de-DE" dirty="0" smtClean="0"/>
            </a:br>
            <a:r>
              <a:rPr lang="de-DE" dirty="0" smtClean="0"/>
              <a:t>SQL-</a:t>
            </a:r>
            <a:r>
              <a:rPr lang="de-DE" dirty="0" err="1" smtClean="0"/>
              <a:t>Injection</a:t>
            </a:r>
            <a:r>
              <a:rPr lang="de-DE" dirty="0" smtClean="0"/>
              <a:t> Attacken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Hinter den meisten Web-Applikationen verbergen sich Datenbanksysteme</a:t>
            </a:r>
          </a:p>
          <a:p>
            <a:r>
              <a:rPr lang="de-DE" dirty="0" smtClean="0"/>
              <a:t>Aus den Eingabe-Parametern werden SQL-Anfragen generiert</a:t>
            </a:r>
          </a:p>
          <a:p>
            <a:r>
              <a:rPr lang="de-DE" dirty="0" smtClean="0"/>
              <a:t>Man darf diesen Eingabe-Parametern NIEMALS trauen, da sie „ausführbaren“ SQL-Code enthalten könnten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Naive Authentifizierung</a:t>
            </a:r>
            <a:br>
              <a:rPr lang="de-DE" dirty="0" smtClean="0"/>
            </a:b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1691680" y="4941168"/>
          <a:ext cx="6048672" cy="1854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08012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prüfen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MatrNr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PersNr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VorlNr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Note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28106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5001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2126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25403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5041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2125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27550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4630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2137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0" y="620688"/>
          <a:ext cx="864095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1944216"/>
                <a:gridCol w="1584176"/>
                <a:gridCol w="4140967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Studenten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MatrNr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Name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Semester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Passwort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24002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Xenokrates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AlterGrieche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25403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Jonas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Bruno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26120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Fichte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Idealismus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26830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Aristoxenos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Halbton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27550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Schopenhauer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WilleUndVorstellung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28106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Carnap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logischeAnalyse</a:t>
                      </a: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29120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Theophrastos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Peripatos 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29555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Feuerbach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Naturalismus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jeder Anfrage wird das Passwort übergeben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Select</a:t>
            </a:r>
            <a:r>
              <a:rPr lang="de-DE" dirty="0" smtClean="0"/>
              <a:t> * </a:t>
            </a:r>
          </a:p>
          <a:p>
            <a:pPr>
              <a:buNone/>
            </a:pP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dirty="0" smtClean="0"/>
              <a:t>Studenten s </a:t>
            </a:r>
            <a:r>
              <a:rPr lang="de-DE" b="1" dirty="0" err="1" smtClean="0"/>
              <a:t>join</a:t>
            </a:r>
            <a:r>
              <a:rPr lang="de-DE" dirty="0" smtClean="0"/>
              <a:t> prüfen p </a:t>
            </a:r>
            <a:r>
              <a:rPr lang="de-DE" b="1" dirty="0" smtClean="0"/>
              <a:t>on</a:t>
            </a:r>
            <a:r>
              <a:rPr lang="de-DE" dirty="0" smtClean="0"/>
              <a:t> </a:t>
            </a:r>
            <a:r>
              <a:rPr lang="de-DE" dirty="0" err="1" smtClean="0"/>
              <a:t>s.MatrNr</a:t>
            </a:r>
            <a:r>
              <a:rPr lang="de-DE" dirty="0" smtClean="0"/>
              <a:t> = </a:t>
            </a:r>
            <a:r>
              <a:rPr lang="de-DE" dirty="0" err="1" smtClean="0"/>
              <a:t>p.MatrNr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b="1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s.Name</a:t>
            </a:r>
            <a:r>
              <a:rPr lang="de-DE" dirty="0" smtClean="0"/>
              <a:t> = … </a:t>
            </a:r>
            <a:r>
              <a:rPr lang="de-DE" b="1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s.Passwort</a:t>
            </a:r>
            <a:r>
              <a:rPr lang="de-DE" dirty="0" smtClean="0"/>
              <a:t> = 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b="1" dirty="0" smtClean="0"/>
              <a:t>Select</a:t>
            </a:r>
            <a:r>
              <a:rPr lang="de-DE" dirty="0" smtClean="0"/>
              <a:t> * </a:t>
            </a:r>
          </a:p>
          <a:p>
            <a:pPr>
              <a:buNone/>
            </a:pP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dirty="0" smtClean="0"/>
              <a:t>Studenten s </a:t>
            </a:r>
            <a:r>
              <a:rPr lang="de-DE" b="1" dirty="0" err="1" smtClean="0"/>
              <a:t>join</a:t>
            </a:r>
            <a:r>
              <a:rPr lang="de-DE" dirty="0" smtClean="0"/>
              <a:t> prüfen p </a:t>
            </a:r>
            <a:r>
              <a:rPr lang="de-DE" b="1" dirty="0" smtClean="0"/>
              <a:t>on</a:t>
            </a:r>
            <a:r>
              <a:rPr lang="de-DE" dirty="0" smtClean="0"/>
              <a:t> </a:t>
            </a:r>
            <a:r>
              <a:rPr lang="de-DE" dirty="0" err="1" smtClean="0"/>
              <a:t>s.MatrNr</a:t>
            </a:r>
            <a:r>
              <a:rPr lang="de-DE" dirty="0" smtClean="0"/>
              <a:t> = </a:t>
            </a:r>
            <a:r>
              <a:rPr lang="de-DE" dirty="0" err="1" smtClean="0"/>
              <a:t>p.MatrNr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b="1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s.Name</a:t>
            </a:r>
            <a:r>
              <a:rPr lang="de-DE" dirty="0" smtClean="0"/>
              <a:t> = ‘Schopenhauer‘ </a:t>
            </a:r>
            <a:r>
              <a:rPr lang="de-DE" b="1" dirty="0" err="1" smtClean="0"/>
              <a:t>and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                            </a:t>
            </a:r>
            <a:r>
              <a:rPr lang="de-DE" dirty="0" err="1" smtClean="0"/>
              <a:t>s.Passwort</a:t>
            </a:r>
            <a:r>
              <a:rPr lang="de-DE" dirty="0" smtClean="0"/>
              <a:t> = ‘WilleUndVorstellung‘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/>
        </p:nvGraphicFramePr>
        <p:xfrm>
          <a:off x="1619672" y="5745480"/>
          <a:ext cx="6048672" cy="1112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08012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prüfen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MatrNr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PersNr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VorlNr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Note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27550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4630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2137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Attacke …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581128"/>
          </a:xfrm>
        </p:spPr>
        <p:txBody>
          <a:bodyPr/>
          <a:lstStyle/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Select</a:t>
            </a:r>
            <a:r>
              <a:rPr lang="de-DE" dirty="0" smtClean="0"/>
              <a:t> * </a:t>
            </a:r>
          </a:p>
          <a:p>
            <a:pPr>
              <a:buNone/>
            </a:pP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dirty="0" smtClean="0"/>
              <a:t>Studenten s </a:t>
            </a:r>
            <a:r>
              <a:rPr lang="de-DE" b="1" dirty="0" err="1" smtClean="0"/>
              <a:t>join</a:t>
            </a:r>
            <a:r>
              <a:rPr lang="de-DE" dirty="0" smtClean="0"/>
              <a:t> prüfen p </a:t>
            </a:r>
            <a:r>
              <a:rPr lang="de-DE" b="1" dirty="0" smtClean="0"/>
              <a:t>on</a:t>
            </a:r>
            <a:r>
              <a:rPr lang="de-DE" dirty="0" smtClean="0"/>
              <a:t> </a:t>
            </a:r>
            <a:r>
              <a:rPr lang="de-DE" dirty="0" err="1" smtClean="0"/>
              <a:t>s.MatrNr</a:t>
            </a:r>
            <a:r>
              <a:rPr lang="de-DE" dirty="0" smtClean="0"/>
              <a:t> = </a:t>
            </a:r>
            <a:r>
              <a:rPr lang="de-DE" dirty="0" err="1" smtClean="0"/>
              <a:t>p.MatrNr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b="1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s.Name</a:t>
            </a:r>
            <a:r>
              <a:rPr lang="de-DE" dirty="0" smtClean="0"/>
              <a:t> = ‘Schopenhauer‘ </a:t>
            </a:r>
            <a:r>
              <a:rPr lang="de-DE" b="1" dirty="0" err="1" smtClean="0"/>
              <a:t>and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                       </a:t>
            </a:r>
            <a:r>
              <a:rPr lang="de-DE" dirty="0" err="1" smtClean="0"/>
              <a:t>s.Passwort</a:t>
            </a:r>
            <a:r>
              <a:rPr lang="de-DE" dirty="0" smtClean="0"/>
              <a:t> = ‘WilleUndVorstellung‘ </a:t>
            </a:r>
            <a:r>
              <a:rPr lang="de-DE" b="1" dirty="0" err="1" smtClean="0"/>
              <a:t>or</a:t>
            </a:r>
            <a:r>
              <a:rPr lang="de-DE" dirty="0" smtClean="0"/>
              <a:t> ‘x‘ = ‘x‘</a:t>
            </a:r>
          </a:p>
          <a:p>
            <a:pPr>
              <a:buNone/>
            </a:pPr>
            <a:endParaRPr lang="de-DE" dirty="0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/>
        </p:nvGraphicFramePr>
        <p:xfrm>
          <a:off x="1691680" y="4941168"/>
          <a:ext cx="6048672" cy="1854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08012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prüfen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MatrNr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PersNr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VorlNr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Note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28106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5001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2126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25403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5041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2125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27550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4630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2137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179512" y="620688"/>
            <a:ext cx="8496944" cy="172819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Name: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/>
              <a:t>Passwort: 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331640" y="908720"/>
            <a:ext cx="4032448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Schopenhauer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1907704" y="1628800"/>
            <a:ext cx="6624736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de-DE" dirty="0" smtClean="0"/>
              <a:t>WilleUndVorstellung‘ </a:t>
            </a:r>
            <a:r>
              <a:rPr lang="de-DE" b="1" dirty="0" err="1" smtClean="0"/>
              <a:t>or</a:t>
            </a:r>
            <a:r>
              <a:rPr lang="de-DE" dirty="0" smtClean="0"/>
              <a:t> ‘x‘ = ‘x‘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Web-Anbindung von Datenbanken via Servlets</a:t>
            </a: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-152400" y="304800"/>
          <a:ext cx="9296400" cy="65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6" name="VISIO" r:id="rId4" imgW="7819920" imgH="6281640" progId="Visio.Drawing.11">
                  <p:embed/>
                </p:oleObj>
              </mc:Choice>
              <mc:Fallback>
                <p:oleObj name="VISIO" r:id="rId4" imgW="7819920" imgH="628164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304800"/>
                        <a:ext cx="9296400" cy="651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Web-Anbindung von Datenbanken via Servlets</a:t>
            </a: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-152400" y="304800"/>
          <a:ext cx="9296400" cy="65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0" name="Visio" r:id="rId4" imgW="7819906" imgH="6281499" progId="Visio.Drawing.11">
                  <p:embed/>
                </p:oleObj>
              </mc:Choice>
              <mc:Fallback>
                <p:oleObj name="Visio" r:id="rId4" imgW="7819906" imgH="628149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304800"/>
                        <a:ext cx="9296400" cy="651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SQL-Injektion via Web-Schnittstelle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String _</a:t>
            </a:r>
            <a:r>
              <a:rPr lang="de-DE" dirty="0" err="1" smtClean="0"/>
              <a:t>name</a:t>
            </a:r>
            <a:r>
              <a:rPr lang="de-DE" dirty="0" smtClean="0"/>
              <a:t> = ... //</a:t>
            </a:r>
            <a:r>
              <a:rPr lang="de-DE" sz="2000" dirty="0" smtClean="0"/>
              <a:t>Auslesen aus der Session </a:t>
            </a:r>
            <a:r>
              <a:rPr lang="de-DE" sz="2000" dirty="0" err="1" smtClean="0"/>
              <a:t>etc</a:t>
            </a:r>
            <a:r>
              <a:rPr lang="de-DE" sz="2000" dirty="0" smtClean="0"/>
              <a:t> = Benutzereingabe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String _</a:t>
            </a:r>
            <a:r>
              <a:rPr lang="de-DE" dirty="0" err="1" smtClean="0"/>
              <a:t>pwd</a:t>
            </a:r>
            <a:r>
              <a:rPr lang="de-DE" dirty="0" smtClean="0"/>
              <a:t> = ... // analog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String _</a:t>
            </a:r>
            <a:r>
              <a:rPr lang="de-DE" dirty="0" err="1" smtClean="0"/>
              <a:t>query</a:t>
            </a:r>
            <a:r>
              <a:rPr lang="de-DE" dirty="0" smtClean="0"/>
              <a:t> = </a:t>
            </a:r>
          </a:p>
          <a:p>
            <a:pPr>
              <a:buNone/>
            </a:pPr>
            <a:r>
              <a:rPr lang="de-DE" dirty="0" smtClean="0"/>
              <a:t>    "</a:t>
            </a:r>
            <a:r>
              <a:rPr lang="de-DE" dirty="0" err="1" smtClean="0"/>
              <a:t>select</a:t>
            </a:r>
            <a:r>
              <a:rPr lang="de-DE" dirty="0" smtClean="0"/>
              <a:t> * " +</a:t>
            </a:r>
          </a:p>
          <a:p>
            <a:pPr>
              <a:buNone/>
            </a:pPr>
            <a:r>
              <a:rPr lang="de-DE" dirty="0" smtClean="0"/>
              <a:t>    "</a:t>
            </a:r>
            <a:r>
              <a:rPr lang="de-DE" dirty="0" err="1" smtClean="0"/>
              <a:t>from</a:t>
            </a:r>
            <a:r>
              <a:rPr lang="de-DE" dirty="0" smtClean="0"/>
              <a:t> Studenten s </a:t>
            </a:r>
            <a:r>
              <a:rPr lang="de-DE" dirty="0" err="1" smtClean="0"/>
              <a:t>join</a:t>
            </a:r>
            <a:r>
              <a:rPr lang="de-DE" dirty="0" smtClean="0"/>
              <a:t> prüfen p on </a:t>
            </a:r>
            <a:r>
              <a:rPr lang="de-DE" dirty="0" err="1" smtClean="0"/>
              <a:t>s.MatrNr</a:t>
            </a:r>
            <a:r>
              <a:rPr lang="de-DE" dirty="0" smtClean="0"/>
              <a:t> = </a:t>
            </a:r>
            <a:r>
              <a:rPr lang="de-DE" dirty="0" err="1" smtClean="0"/>
              <a:t>p.MatrNr</a:t>
            </a:r>
            <a:r>
              <a:rPr lang="de-DE" dirty="0" smtClean="0"/>
              <a:t>" +</a:t>
            </a:r>
          </a:p>
          <a:p>
            <a:pPr>
              <a:buNone/>
            </a:pPr>
            <a:r>
              <a:rPr lang="de-DE" dirty="0" smtClean="0"/>
              <a:t>    "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s.Name</a:t>
            </a:r>
            <a:r>
              <a:rPr lang="de-DE" dirty="0" smtClean="0"/>
              <a:t> = '" + _</a:t>
            </a:r>
            <a:r>
              <a:rPr lang="de-DE" dirty="0" err="1" smtClean="0"/>
              <a:t>name</a:t>
            </a:r>
            <a:r>
              <a:rPr lang="de-DE" dirty="0" smtClean="0"/>
              <a:t> + </a:t>
            </a:r>
          </a:p>
          <a:p>
            <a:pPr>
              <a:buNone/>
            </a:pPr>
            <a:r>
              <a:rPr lang="de-DE" dirty="0" smtClean="0"/>
              <a:t>                                      "'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s.Passwort</a:t>
            </a:r>
            <a:r>
              <a:rPr lang="de-DE" dirty="0" smtClean="0"/>
              <a:t> = '" + _</a:t>
            </a:r>
            <a:r>
              <a:rPr lang="de-DE" dirty="0" err="1" smtClean="0"/>
              <a:t>pwd</a:t>
            </a:r>
            <a:r>
              <a:rPr lang="de-DE" dirty="0" smtClean="0"/>
              <a:t> +"';";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// initialisiere Connection c;</a:t>
            </a:r>
          </a:p>
          <a:p>
            <a:pPr>
              <a:buNone/>
            </a:pPr>
            <a:r>
              <a:rPr lang="de-DE" dirty="0" smtClean="0"/>
              <a:t>Statement </a:t>
            </a:r>
            <a:r>
              <a:rPr lang="de-DE" dirty="0" err="1" smtClean="0"/>
              <a:t>stmt</a:t>
            </a:r>
            <a:r>
              <a:rPr lang="de-DE" dirty="0" smtClean="0"/>
              <a:t> = </a:t>
            </a:r>
            <a:r>
              <a:rPr lang="de-DE" dirty="0" err="1" smtClean="0"/>
              <a:t>c.createStatement</a:t>
            </a:r>
            <a:r>
              <a:rPr lang="de-DE" dirty="0" smtClean="0"/>
              <a:t>;</a:t>
            </a:r>
          </a:p>
          <a:p>
            <a:pPr>
              <a:buNone/>
            </a:pPr>
            <a:r>
              <a:rPr lang="de-DE" dirty="0" err="1" smtClean="0"/>
              <a:t>ResultSet</a:t>
            </a:r>
            <a:r>
              <a:rPr lang="de-DE" dirty="0" smtClean="0"/>
              <a:t> </a:t>
            </a:r>
            <a:r>
              <a:rPr lang="de-DE" dirty="0" err="1" smtClean="0"/>
              <a:t>rs</a:t>
            </a:r>
            <a:r>
              <a:rPr lang="de-DE" dirty="0" smtClean="0"/>
              <a:t> = </a:t>
            </a:r>
            <a:r>
              <a:rPr lang="de-DE" dirty="0" err="1" smtClean="0"/>
              <a:t>stmt.execute</a:t>
            </a:r>
            <a:r>
              <a:rPr lang="de-DE" dirty="0" smtClean="0"/>
              <a:t>(_</a:t>
            </a:r>
            <a:r>
              <a:rPr lang="de-DE" dirty="0" err="1" smtClean="0"/>
              <a:t>query</a:t>
            </a:r>
            <a:r>
              <a:rPr lang="de-DE" dirty="0" smtClean="0"/>
              <a:t>); // oder ähnlich; 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Attacke …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4077072"/>
          </a:xfrm>
        </p:spPr>
        <p:txBody>
          <a:bodyPr/>
          <a:lstStyle/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Select</a:t>
            </a:r>
            <a:r>
              <a:rPr lang="de-DE" dirty="0" smtClean="0"/>
              <a:t> * </a:t>
            </a:r>
          </a:p>
          <a:p>
            <a:pPr>
              <a:buNone/>
            </a:pP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dirty="0" smtClean="0"/>
              <a:t>Studenten s </a:t>
            </a:r>
            <a:r>
              <a:rPr lang="de-DE" b="1" dirty="0" err="1" smtClean="0"/>
              <a:t>join</a:t>
            </a:r>
            <a:r>
              <a:rPr lang="de-DE" dirty="0" smtClean="0"/>
              <a:t> prüfen p </a:t>
            </a:r>
            <a:r>
              <a:rPr lang="de-DE" b="1" dirty="0" smtClean="0"/>
              <a:t>on</a:t>
            </a:r>
            <a:r>
              <a:rPr lang="de-DE" dirty="0" smtClean="0"/>
              <a:t> </a:t>
            </a:r>
            <a:r>
              <a:rPr lang="de-DE" dirty="0" err="1" smtClean="0"/>
              <a:t>s.MatrNr</a:t>
            </a:r>
            <a:r>
              <a:rPr lang="de-DE" dirty="0" smtClean="0"/>
              <a:t> = </a:t>
            </a:r>
            <a:r>
              <a:rPr lang="de-DE" dirty="0" err="1" smtClean="0"/>
              <a:t>p.MatrNr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b="1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s.Name</a:t>
            </a:r>
            <a:r>
              <a:rPr lang="de-DE" dirty="0" smtClean="0"/>
              <a:t> = ‘Schopenhauer‘ </a:t>
            </a:r>
            <a:r>
              <a:rPr lang="de-DE" b="1" dirty="0" err="1" smtClean="0"/>
              <a:t>and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                       </a:t>
            </a:r>
            <a:r>
              <a:rPr lang="de-DE" dirty="0" err="1" smtClean="0"/>
              <a:t>s.Passwort</a:t>
            </a:r>
            <a:r>
              <a:rPr lang="de-DE" dirty="0" smtClean="0"/>
              <a:t> = ‘</a:t>
            </a:r>
            <a:r>
              <a:rPr lang="de-DE" dirty="0" err="1" smtClean="0"/>
              <a:t>weissIchNichtAberEgal</a:t>
            </a:r>
            <a:r>
              <a:rPr lang="de-DE" dirty="0" smtClean="0"/>
              <a:t>‘ </a:t>
            </a:r>
            <a:r>
              <a:rPr lang="de-DE" b="1" dirty="0" err="1" smtClean="0"/>
              <a:t>or</a:t>
            </a:r>
            <a:r>
              <a:rPr lang="de-DE" dirty="0" smtClean="0"/>
              <a:t> ‘x‘ = ‘x‘</a:t>
            </a:r>
          </a:p>
          <a:p>
            <a:pPr>
              <a:buNone/>
            </a:pPr>
            <a:endParaRPr lang="de-DE" dirty="0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/>
        </p:nvGraphicFramePr>
        <p:xfrm>
          <a:off x="1691680" y="4941168"/>
          <a:ext cx="6048672" cy="1854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08012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prüfen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MatrNr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PersNr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VorlNr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Note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28106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5001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2126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25403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5041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2125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27550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4630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2137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179512" y="620688"/>
            <a:ext cx="8496944" cy="172819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Name: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/>
              <a:t>Passwort: 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331640" y="908720"/>
            <a:ext cx="4032448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Schopenhauer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1907704" y="1628800"/>
            <a:ext cx="6624736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de-DE" dirty="0" err="1" smtClean="0"/>
              <a:t>weissIchNichtAberEgal</a:t>
            </a:r>
            <a:r>
              <a:rPr lang="de-DE" dirty="0" smtClean="0"/>
              <a:t>‘ </a:t>
            </a:r>
            <a:r>
              <a:rPr lang="de-DE" b="1" dirty="0" err="1" smtClean="0"/>
              <a:t>or</a:t>
            </a:r>
            <a:r>
              <a:rPr lang="de-DE" dirty="0" smtClean="0"/>
              <a:t> ‘x‘ = ‘x‘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Attacke …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4149080"/>
          </a:xfrm>
        </p:spPr>
        <p:txBody>
          <a:bodyPr/>
          <a:lstStyle/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Select</a:t>
            </a:r>
            <a:r>
              <a:rPr lang="de-DE" dirty="0" smtClean="0"/>
              <a:t> * </a:t>
            </a:r>
          </a:p>
          <a:p>
            <a:pPr>
              <a:buNone/>
            </a:pP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dirty="0" smtClean="0"/>
              <a:t>Studenten s </a:t>
            </a:r>
            <a:r>
              <a:rPr lang="de-DE" b="1" dirty="0" err="1" smtClean="0"/>
              <a:t>join</a:t>
            </a:r>
            <a:r>
              <a:rPr lang="de-DE" dirty="0" smtClean="0"/>
              <a:t> prüfen p </a:t>
            </a:r>
            <a:r>
              <a:rPr lang="de-DE" b="1" dirty="0" smtClean="0"/>
              <a:t>on</a:t>
            </a:r>
            <a:r>
              <a:rPr lang="de-DE" dirty="0" smtClean="0"/>
              <a:t> </a:t>
            </a:r>
            <a:r>
              <a:rPr lang="de-DE" dirty="0" err="1" smtClean="0"/>
              <a:t>s.MatrNr</a:t>
            </a:r>
            <a:r>
              <a:rPr lang="de-DE" dirty="0" smtClean="0"/>
              <a:t> = </a:t>
            </a:r>
            <a:r>
              <a:rPr lang="de-DE" dirty="0" err="1" smtClean="0"/>
              <a:t>p.MatrNr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b="1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s.Name</a:t>
            </a:r>
            <a:r>
              <a:rPr lang="de-DE" dirty="0" smtClean="0"/>
              <a:t> = ‘Schopenhauer‘ </a:t>
            </a:r>
            <a:r>
              <a:rPr lang="de-DE" b="1" dirty="0" err="1" smtClean="0"/>
              <a:t>and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             </a:t>
            </a:r>
            <a:r>
              <a:rPr lang="de-DE" dirty="0" err="1" smtClean="0"/>
              <a:t>s.Passwort</a:t>
            </a:r>
            <a:r>
              <a:rPr lang="de-DE" dirty="0" smtClean="0"/>
              <a:t> = ‘Egal‘; </a:t>
            </a:r>
            <a:r>
              <a:rPr lang="de-DE" b="1" dirty="0" err="1" smtClean="0"/>
              <a:t>delete</a:t>
            </a:r>
            <a:r>
              <a:rPr lang="de-DE" dirty="0" smtClean="0"/>
              <a:t> </a:t>
            </a:r>
            <a:r>
              <a:rPr lang="de-DE" b="1" dirty="0" err="1" smtClean="0"/>
              <a:t>from</a:t>
            </a:r>
            <a:r>
              <a:rPr lang="de-DE" dirty="0" smtClean="0"/>
              <a:t> prüfen </a:t>
            </a:r>
            <a:r>
              <a:rPr lang="de-DE" b="1" dirty="0" err="1" smtClean="0"/>
              <a:t>where</a:t>
            </a:r>
            <a:r>
              <a:rPr lang="de-DE" dirty="0" smtClean="0"/>
              <a:t> ‘x‘ = ‘x‘</a:t>
            </a:r>
          </a:p>
          <a:p>
            <a:pPr>
              <a:buNone/>
            </a:pPr>
            <a:endParaRPr lang="de-DE" dirty="0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/>
        </p:nvGraphicFramePr>
        <p:xfrm>
          <a:off x="1691680" y="4941168"/>
          <a:ext cx="6048672" cy="1854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08012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prüfen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MatrNr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PersNr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VorlNr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Note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28106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5001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2126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trike="sngStrike" dirty="0" smtClean="0"/>
                        <a:t>1</a:t>
                      </a:r>
                      <a:endParaRPr lang="de-DE" strike="sng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25403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5041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2125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trike="sngStrike" dirty="0" smtClean="0"/>
                        <a:t>2</a:t>
                      </a:r>
                      <a:endParaRPr lang="de-DE" strike="sng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27550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4630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2137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trike="sngStrike" dirty="0" smtClean="0"/>
                        <a:t>2</a:t>
                      </a:r>
                      <a:endParaRPr lang="de-DE" strike="sngStrik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179512" y="620688"/>
            <a:ext cx="8496944" cy="172819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Name: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/>
              <a:t>Passwort: 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331640" y="908720"/>
            <a:ext cx="4032448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Schopenhauer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1907704" y="1628800"/>
            <a:ext cx="6624736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1800" dirty="0" smtClean="0"/>
              <a:t>Egal‘; </a:t>
            </a:r>
            <a:r>
              <a:rPr lang="de-DE" sz="1800" b="1" dirty="0" err="1" smtClean="0"/>
              <a:t>delete</a:t>
            </a:r>
            <a:r>
              <a:rPr lang="de-DE" sz="1800" dirty="0" smtClean="0"/>
              <a:t> </a:t>
            </a:r>
            <a:r>
              <a:rPr lang="de-DE" sz="1800" b="1" dirty="0" err="1" smtClean="0"/>
              <a:t>from</a:t>
            </a:r>
            <a:r>
              <a:rPr lang="de-DE" sz="1800" dirty="0" smtClean="0"/>
              <a:t> prüfen </a:t>
            </a:r>
            <a:r>
              <a:rPr lang="de-DE" sz="1800" b="1" dirty="0" err="1" smtClean="0"/>
              <a:t>where</a:t>
            </a:r>
            <a:r>
              <a:rPr lang="de-DE" sz="1800" dirty="0" smtClean="0"/>
              <a:t> ‘x‘ = ‘x‘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5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FDC1-E554-4184-979E-D7C834C46DD3}" type="slidenum">
              <a:rPr lang="en-US"/>
              <a:pPr/>
              <a:t>5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Parallele Anfragebearbeitung:</a:t>
            </a:r>
            <a:br>
              <a:rPr lang="de-DE"/>
            </a:br>
            <a:r>
              <a:rPr lang="de-DE"/>
              <a:t>Hash Join</a:t>
            </a:r>
          </a:p>
        </p:txBody>
      </p:sp>
      <p:grpSp>
        <p:nvGrpSpPr>
          <p:cNvPr id="91151" name="Group 15"/>
          <p:cNvGrpSpPr>
            <a:grpSpLocks/>
          </p:cNvGrpSpPr>
          <p:nvPr/>
        </p:nvGrpSpPr>
        <p:grpSpPr bwMode="auto">
          <a:xfrm>
            <a:off x="0" y="3200400"/>
            <a:ext cx="2133600" cy="3200400"/>
            <a:chOff x="336" y="2016"/>
            <a:chExt cx="1344" cy="2016"/>
          </a:xfrm>
        </p:grpSpPr>
        <p:sp>
          <p:nvSpPr>
            <p:cNvPr id="91139" name="AutoShape 3"/>
            <p:cNvSpPr>
              <a:spLocks noChangeArrowheads="1"/>
            </p:cNvSpPr>
            <p:nvPr/>
          </p:nvSpPr>
          <p:spPr bwMode="auto">
            <a:xfrm>
              <a:off x="336" y="3024"/>
              <a:ext cx="1344" cy="100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140" name="Rectangle 4"/>
            <p:cNvSpPr>
              <a:spLocks noChangeArrowheads="1"/>
            </p:cNvSpPr>
            <p:nvPr/>
          </p:nvSpPr>
          <p:spPr bwMode="auto">
            <a:xfrm>
              <a:off x="480" y="3360"/>
              <a:ext cx="432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A´</a:t>
              </a:r>
            </a:p>
          </p:txBody>
        </p:sp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1056" y="3360"/>
              <a:ext cx="432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B´</a:t>
              </a:r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432" y="2496"/>
              <a:ext cx="52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scan</a:t>
              </a:r>
            </a:p>
          </p:txBody>
        </p:sp>
        <p:sp>
          <p:nvSpPr>
            <p:cNvPr id="91143" name="Rectangle 7"/>
            <p:cNvSpPr>
              <a:spLocks noChangeArrowheads="1"/>
            </p:cNvSpPr>
            <p:nvPr/>
          </p:nvSpPr>
          <p:spPr bwMode="auto">
            <a:xfrm>
              <a:off x="1008" y="2496"/>
              <a:ext cx="52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scan</a:t>
              </a:r>
            </a:p>
          </p:txBody>
        </p:sp>
        <p:cxnSp>
          <p:nvCxnSpPr>
            <p:cNvPr id="91144" name="AutoShape 8"/>
            <p:cNvCxnSpPr>
              <a:cxnSpLocks noChangeShapeType="1"/>
              <a:stCxn id="91140" idx="0"/>
              <a:endCxn id="91142" idx="2"/>
            </p:cNvCxnSpPr>
            <p:nvPr/>
          </p:nvCxnSpPr>
          <p:spPr bwMode="auto">
            <a:xfrm flipV="1">
              <a:off x="696" y="2796"/>
              <a:ext cx="0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1145" name="AutoShape 9"/>
            <p:cNvCxnSpPr>
              <a:cxnSpLocks noChangeShapeType="1"/>
              <a:stCxn id="91141" idx="0"/>
              <a:endCxn id="91143" idx="2"/>
            </p:cNvCxnSpPr>
            <p:nvPr/>
          </p:nvCxnSpPr>
          <p:spPr bwMode="auto">
            <a:xfrm flipV="1">
              <a:off x="1272" y="2796"/>
              <a:ext cx="0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1146" name="AutoShape 10"/>
            <p:cNvSpPr>
              <a:spLocks noChangeArrowheads="1"/>
            </p:cNvSpPr>
            <p:nvPr/>
          </p:nvSpPr>
          <p:spPr bwMode="auto">
            <a:xfrm>
              <a:off x="336" y="2016"/>
              <a:ext cx="57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split</a:t>
              </a:r>
            </a:p>
          </p:txBody>
        </p:sp>
        <p:cxnSp>
          <p:nvCxnSpPr>
            <p:cNvPr id="91148" name="AutoShape 12"/>
            <p:cNvCxnSpPr>
              <a:cxnSpLocks noChangeShapeType="1"/>
              <a:stCxn id="91142" idx="0"/>
              <a:endCxn id="91146" idx="1"/>
            </p:cNvCxnSpPr>
            <p:nvPr/>
          </p:nvCxnSpPr>
          <p:spPr bwMode="auto">
            <a:xfrm flipH="1" flipV="1">
              <a:off x="624" y="2268"/>
              <a:ext cx="72" cy="2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1149" name="AutoShape 13"/>
            <p:cNvSpPr>
              <a:spLocks noChangeArrowheads="1"/>
            </p:cNvSpPr>
            <p:nvPr/>
          </p:nvSpPr>
          <p:spPr bwMode="auto">
            <a:xfrm>
              <a:off x="1008" y="2016"/>
              <a:ext cx="57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split</a:t>
              </a:r>
            </a:p>
          </p:txBody>
        </p:sp>
        <p:cxnSp>
          <p:nvCxnSpPr>
            <p:cNvPr id="91150" name="AutoShape 14"/>
            <p:cNvCxnSpPr>
              <a:cxnSpLocks noChangeShapeType="1"/>
              <a:stCxn id="91143" idx="0"/>
              <a:endCxn id="91149" idx="1"/>
            </p:cNvCxnSpPr>
            <p:nvPr/>
          </p:nvCxnSpPr>
          <p:spPr bwMode="auto">
            <a:xfrm flipV="1">
              <a:off x="1272" y="2268"/>
              <a:ext cx="24" cy="2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91203" name="Group 67"/>
          <p:cNvGrpSpPr>
            <a:grpSpLocks/>
          </p:cNvGrpSpPr>
          <p:nvPr/>
        </p:nvGrpSpPr>
        <p:grpSpPr bwMode="auto">
          <a:xfrm>
            <a:off x="4953000" y="3200400"/>
            <a:ext cx="2133600" cy="3200400"/>
            <a:chOff x="3120" y="2016"/>
            <a:chExt cx="1344" cy="2016"/>
          </a:xfrm>
        </p:grpSpPr>
        <p:sp>
          <p:nvSpPr>
            <p:cNvPr id="91177" name="AutoShape 41"/>
            <p:cNvSpPr>
              <a:spLocks noChangeArrowheads="1"/>
            </p:cNvSpPr>
            <p:nvPr/>
          </p:nvSpPr>
          <p:spPr bwMode="auto">
            <a:xfrm>
              <a:off x="3120" y="3024"/>
              <a:ext cx="1344" cy="100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178" name="Rectangle 42"/>
            <p:cNvSpPr>
              <a:spLocks noChangeArrowheads="1"/>
            </p:cNvSpPr>
            <p:nvPr/>
          </p:nvSpPr>
          <p:spPr bwMode="auto">
            <a:xfrm>
              <a:off x="3264" y="3360"/>
              <a:ext cx="1008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solidFill>
                    <a:srgbClr val="3333CC"/>
                  </a:solidFill>
                  <a:latin typeface="Times New Roman" pitchFamily="18" charset="0"/>
                </a:rPr>
                <a:t>Ai</a:t>
              </a:r>
              <a:r>
                <a:rPr lang="de-DE" sz="2800">
                  <a:latin typeface="Times New Roman" pitchFamily="18" charset="0"/>
                </a:rPr>
                <a:t>      </a:t>
              </a:r>
              <a:r>
                <a:rPr lang="de-DE" sz="2800">
                  <a:solidFill>
                    <a:srgbClr val="3333CC"/>
                  </a:solidFill>
                  <a:latin typeface="Times New Roman" pitchFamily="18" charset="0"/>
                </a:rPr>
                <a:t>Bi</a:t>
              </a:r>
            </a:p>
          </p:txBody>
        </p:sp>
        <p:sp>
          <p:nvSpPr>
            <p:cNvPr id="91180" name="Rectangle 44"/>
            <p:cNvSpPr>
              <a:spLocks noChangeArrowheads="1"/>
            </p:cNvSpPr>
            <p:nvPr/>
          </p:nvSpPr>
          <p:spPr bwMode="auto">
            <a:xfrm>
              <a:off x="3216" y="2496"/>
              <a:ext cx="100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join</a:t>
              </a:r>
            </a:p>
          </p:txBody>
        </p:sp>
        <p:cxnSp>
          <p:nvCxnSpPr>
            <p:cNvPr id="91182" name="AutoShape 46"/>
            <p:cNvCxnSpPr>
              <a:cxnSpLocks noChangeShapeType="1"/>
              <a:stCxn id="91178" idx="0"/>
              <a:endCxn id="91180" idx="2"/>
            </p:cNvCxnSpPr>
            <p:nvPr/>
          </p:nvCxnSpPr>
          <p:spPr bwMode="auto">
            <a:xfrm flipH="1" flipV="1">
              <a:off x="3720" y="2796"/>
              <a:ext cx="48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91184" name="AutoShape 48"/>
            <p:cNvSpPr>
              <a:spLocks noChangeArrowheads="1"/>
            </p:cNvSpPr>
            <p:nvPr/>
          </p:nvSpPr>
          <p:spPr bwMode="auto">
            <a:xfrm>
              <a:off x="3120" y="2016"/>
              <a:ext cx="57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merge</a:t>
              </a:r>
            </a:p>
          </p:txBody>
        </p:sp>
        <p:sp>
          <p:nvSpPr>
            <p:cNvPr id="91186" name="AutoShape 50"/>
            <p:cNvSpPr>
              <a:spLocks noChangeArrowheads="1"/>
            </p:cNvSpPr>
            <p:nvPr/>
          </p:nvSpPr>
          <p:spPr bwMode="auto">
            <a:xfrm>
              <a:off x="3792" y="2016"/>
              <a:ext cx="57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merge</a:t>
              </a:r>
            </a:p>
          </p:txBody>
        </p:sp>
        <p:sp>
          <p:nvSpPr>
            <p:cNvPr id="91200" name="AutoShape 64"/>
            <p:cNvSpPr>
              <a:spLocks noChangeArrowheads="1"/>
            </p:cNvSpPr>
            <p:nvPr/>
          </p:nvSpPr>
          <p:spPr bwMode="auto">
            <a:xfrm rot="-16206519">
              <a:off x="3672" y="3528"/>
              <a:ext cx="192" cy="240"/>
            </a:xfrm>
            <a:prstGeom prst="flowChartCollat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201" name="Line 65"/>
            <p:cNvSpPr>
              <a:spLocks noChangeShapeType="1"/>
            </p:cNvSpPr>
            <p:nvPr/>
          </p:nvSpPr>
          <p:spPr bwMode="auto">
            <a:xfrm>
              <a:off x="3408" y="22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202" name="Line 66"/>
            <p:cNvSpPr>
              <a:spLocks noChangeShapeType="1"/>
            </p:cNvSpPr>
            <p:nvPr/>
          </p:nvSpPr>
          <p:spPr bwMode="auto">
            <a:xfrm>
              <a:off x="4080" y="22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1152" name="Group 16"/>
          <p:cNvGrpSpPr>
            <a:grpSpLocks/>
          </p:cNvGrpSpPr>
          <p:nvPr/>
        </p:nvGrpSpPr>
        <p:grpSpPr bwMode="auto">
          <a:xfrm>
            <a:off x="2362200" y="3200400"/>
            <a:ext cx="2133600" cy="3200400"/>
            <a:chOff x="336" y="2016"/>
            <a:chExt cx="1344" cy="2016"/>
          </a:xfrm>
        </p:grpSpPr>
        <p:sp>
          <p:nvSpPr>
            <p:cNvPr id="91153" name="AutoShape 17"/>
            <p:cNvSpPr>
              <a:spLocks noChangeArrowheads="1"/>
            </p:cNvSpPr>
            <p:nvPr/>
          </p:nvSpPr>
          <p:spPr bwMode="auto">
            <a:xfrm>
              <a:off x="336" y="3024"/>
              <a:ext cx="1344" cy="100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154" name="Rectangle 18"/>
            <p:cNvSpPr>
              <a:spLocks noChangeArrowheads="1"/>
            </p:cNvSpPr>
            <p:nvPr/>
          </p:nvSpPr>
          <p:spPr bwMode="auto">
            <a:xfrm>
              <a:off x="480" y="3360"/>
              <a:ext cx="432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A´´</a:t>
              </a:r>
            </a:p>
          </p:txBody>
        </p:sp>
        <p:sp>
          <p:nvSpPr>
            <p:cNvPr id="91155" name="Rectangle 19"/>
            <p:cNvSpPr>
              <a:spLocks noChangeArrowheads="1"/>
            </p:cNvSpPr>
            <p:nvPr/>
          </p:nvSpPr>
          <p:spPr bwMode="auto">
            <a:xfrm>
              <a:off x="1056" y="3360"/>
              <a:ext cx="432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B´´</a:t>
              </a:r>
            </a:p>
          </p:txBody>
        </p:sp>
        <p:sp>
          <p:nvSpPr>
            <p:cNvPr id="91156" name="Rectangle 20"/>
            <p:cNvSpPr>
              <a:spLocks noChangeArrowheads="1"/>
            </p:cNvSpPr>
            <p:nvPr/>
          </p:nvSpPr>
          <p:spPr bwMode="auto">
            <a:xfrm>
              <a:off x="432" y="2496"/>
              <a:ext cx="52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scan</a:t>
              </a:r>
            </a:p>
          </p:txBody>
        </p:sp>
        <p:sp>
          <p:nvSpPr>
            <p:cNvPr id="91157" name="Rectangle 21"/>
            <p:cNvSpPr>
              <a:spLocks noChangeArrowheads="1"/>
            </p:cNvSpPr>
            <p:nvPr/>
          </p:nvSpPr>
          <p:spPr bwMode="auto">
            <a:xfrm>
              <a:off x="1008" y="2496"/>
              <a:ext cx="52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scan</a:t>
              </a:r>
            </a:p>
          </p:txBody>
        </p:sp>
        <p:cxnSp>
          <p:nvCxnSpPr>
            <p:cNvPr id="91158" name="AutoShape 22"/>
            <p:cNvCxnSpPr>
              <a:cxnSpLocks noChangeShapeType="1"/>
              <a:stCxn id="91154" idx="0"/>
              <a:endCxn id="91156" idx="2"/>
            </p:cNvCxnSpPr>
            <p:nvPr/>
          </p:nvCxnSpPr>
          <p:spPr bwMode="auto">
            <a:xfrm flipV="1">
              <a:off x="696" y="2796"/>
              <a:ext cx="0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1159" name="AutoShape 23"/>
            <p:cNvCxnSpPr>
              <a:cxnSpLocks noChangeShapeType="1"/>
              <a:stCxn id="91155" idx="0"/>
              <a:endCxn id="91157" idx="2"/>
            </p:cNvCxnSpPr>
            <p:nvPr/>
          </p:nvCxnSpPr>
          <p:spPr bwMode="auto">
            <a:xfrm flipV="1">
              <a:off x="1272" y="2796"/>
              <a:ext cx="0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1160" name="AutoShape 24"/>
            <p:cNvSpPr>
              <a:spLocks noChangeArrowheads="1"/>
            </p:cNvSpPr>
            <p:nvPr/>
          </p:nvSpPr>
          <p:spPr bwMode="auto">
            <a:xfrm>
              <a:off x="336" y="2016"/>
              <a:ext cx="57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split</a:t>
              </a:r>
            </a:p>
          </p:txBody>
        </p:sp>
        <p:cxnSp>
          <p:nvCxnSpPr>
            <p:cNvPr id="91161" name="AutoShape 25"/>
            <p:cNvCxnSpPr>
              <a:cxnSpLocks noChangeShapeType="1"/>
              <a:stCxn id="91156" idx="0"/>
              <a:endCxn id="91160" idx="1"/>
            </p:cNvCxnSpPr>
            <p:nvPr/>
          </p:nvCxnSpPr>
          <p:spPr bwMode="auto">
            <a:xfrm flipH="1" flipV="1">
              <a:off x="624" y="2268"/>
              <a:ext cx="72" cy="2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1162" name="AutoShape 26"/>
            <p:cNvSpPr>
              <a:spLocks noChangeArrowheads="1"/>
            </p:cNvSpPr>
            <p:nvPr/>
          </p:nvSpPr>
          <p:spPr bwMode="auto">
            <a:xfrm>
              <a:off x="1008" y="2016"/>
              <a:ext cx="57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split</a:t>
              </a:r>
            </a:p>
          </p:txBody>
        </p:sp>
        <p:cxnSp>
          <p:nvCxnSpPr>
            <p:cNvPr id="91163" name="AutoShape 27"/>
            <p:cNvCxnSpPr>
              <a:cxnSpLocks noChangeShapeType="1"/>
              <a:stCxn id="91157" idx="0"/>
              <a:endCxn id="91162" idx="1"/>
            </p:cNvCxnSpPr>
            <p:nvPr/>
          </p:nvCxnSpPr>
          <p:spPr bwMode="auto">
            <a:xfrm flipV="1">
              <a:off x="1272" y="2268"/>
              <a:ext cx="24" cy="2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91204" name="Group 68"/>
          <p:cNvGrpSpPr>
            <a:grpSpLocks/>
          </p:cNvGrpSpPr>
          <p:nvPr/>
        </p:nvGrpSpPr>
        <p:grpSpPr bwMode="auto">
          <a:xfrm>
            <a:off x="7239000" y="3200400"/>
            <a:ext cx="2133600" cy="3200400"/>
            <a:chOff x="3120" y="2016"/>
            <a:chExt cx="1344" cy="2016"/>
          </a:xfrm>
        </p:grpSpPr>
        <p:sp>
          <p:nvSpPr>
            <p:cNvPr id="91205" name="AutoShape 69"/>
            <p:cNvSpPr>
              <a:spLocks noChangeArrowheads="1"/>
            </p:cNvSpPr>
            <p:nvPr/>
          </p:nvSpPr>
          <p:spPr bwMode="auto">
            <a:xfrm>
              <a:off x="3120" y="3024"/>
              <a:ext cx="1344" cy="100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206" name="Rectangle 70"/>
            <p:cNvSpPr>
              <a:spLocks noChangeArrowheads="1"/>
            </p:cNvSpPr>
            <p:nvPr/>
          </p:nvSpPr>
          <p:spPr bwMode="auto">
            <a:xfrm>
              <a:off x="3264" y="3360"/>
              <a:ext cx="1008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solidFill>
                    <a:srgbClr val="CC00FF"/>
                  </a:solidFill>
                  <a:latin typeface="Times New Roman" pitchFamily="18" charset="0"/>
                </a:rPr>
                <a:t>Aj</a:t>
              </a:r>
              <a:r>
                <a:rPr lang="de-DE" sz="2800">
                  <a:latin typeface="Times New Roman" pitchFamily="18" charset="0"/>
                </a:rPr>
                <a:t>      </a:t>
              </a:r>
              <a:r>
                <a:rPr lang="de-DE" sz="2800">
                  <a:solidFill>
                    <a:srgbClr val="CC00FF"/>
                  </a:solidFill>
                  <a:latin typeface="Times New Roman" pitchFamily="18" charset="0"/>
                </a:rPr>
                <a:t>Bj</a:t>
              </a:r>
            </a:p>
          </p:txBody>
        </p:sp>
        <p:sp>
          <p:nvSpPr>
            <p:cNvPr id="91207" name="Rectangle 71"/>
            <p:cNvSpPr>
              <a:spLocks noChangeArrowheads="1"/>
            </p:cNvSpPr>
            <p:nvPr/>
          </p:nvSpPr>
          <p:spPr bwMode="auto">
            <a:xfrm>
              <a:off x="3216" y="2496"/>
              <a:ext cx="1008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join</a:t>
              </a:r>
            </a:p>
          </p:txBody>
        </p:sp>
        <p:cxnSp>
          <p:nvCxnSpPr>
            <p:cNvPr id="91208" name="AutoShape 72"/>
            <p:cNvCxnSpPr>
              <a:cxnSpLocks noChangeShapeType="1"/>
              <a:stCxn id="91206" idx="0"/>
              <a:endCxn id="91207" idx="2"/>
            </p:cNvCxnSpPr>
            <p:nvPr/>
          </p:nvCxnSpPr>
          <p:spPr bwMode="auto">
            <a:xfrm flipH="1" flipV="1">
              <a:off x="3720" y="2796"/>
              <a:ext cx="48" cy="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91209" name="AutoShape 73"/>
            <p:cNvSpPr>
              <a:spLocks noChangeArrowheads="1"/>
            </p:cNvSpPr>
            <p:nvPr/>
          </p:nvSpPr>
          <p:spPr bwMode="auto">
            <a:xfrm>
              <a:off x="3120" y="2016"/>
              <a:ext cx="57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merge</a:t>
              </a:r>
            </a:p>
          </p:txBody>
        </p:sp>
        <p:sp>
          <p:nvSpPr>
            <p:cNvPr id="91210" name="AutoShape 74"/>
            <p:cNvSpPr>
              <a:spLocks noChangeArrowheads="1"/>
            </p:cNvSpPr>
            <p:nvPr/>
          </p:nvSpPr>
          <p:spPr bwMode="auto">
            <a:xfrm>
              <a:off x="3792" y="2016"/>
              <a:ext cx="57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merge</a:t>
              </a:r>
            </a:p>
          </p:txBody>
        </p:sp>
        <p:sp>
          <p:nvSpPr>
            <p:cNvPr id="91211" name="AutoShape 75"/>
            <p:cNvSpPr>
              <a:spLocks noChangeArrowheads="1"/>
            </p:cNvSpPr>
            <p:nvPr/>
          </p:nvSpPr>
          <p:spPr bwMode="auto">
            <a:xfrm rot="-16206519">
              <a:off x="3672" y="3528"/>
              <a:ext cx="192" cy="240"/>
            </a:xfrm>
            <a:prstGeom prst="flowChartCollat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212" name="Line 76"/>
            <p:cNvSpPr>
              <a:spLocks noChangeShapeType="1"/>
            </p:cNvSpPr>
            <p:nvPr/>
          </p:nvSpPr>
          <p:spPr bwMode="auto">
            <a:xfrm>
              <a:off x="3408" y="22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213" name="Line 77"/>
            <p:cNvSpPr>
              <a:spLocks noChangeShapeType="1"/>
            </p:cNvSpPr>
            <p:nvPr/>
          </p:nvSpPr>
          <p:spPr bwMode="auto">
            <a:xfrm>
              <a:off x="4080" y="22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91216" name="AutoShape 80"/>
          <p:cNvCxnSpPr>
            <a:cxnSpLocks noChangeShapeType="1"/>
            <a:stCxn id="91149" idx="3"/>
            <a:endCxn id="91186" idx="3"/>
          </p:cNvCxnSpPr>
          <p:nvPr/>
        </p:nvCxnSpPr>
        <p:spPr bwMode="auto">
          <a:xfrm rot="5400000" flipV="1">
            <a:off x="3999706" y="705644"/>
            <a:ext cx="1588" cy="4953000"/>
          </a:xfrm>
          <a:prstGeom prst="curvedConnector3">
            <a:avLst>
              <a:gd name="adj1" fmla="val -44200005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</p:spPr>
      </p:cxnSp>
      <p:cxnSp>
        <p:nvCxnSpPr>
          <p:cNvPr id="91218" name="AutoShape 82"/>
          <p:cNvCxnSpPr>
            <a:cxnSpLocks noChangeShapeType="1"/>
            <a:stCxn id="91146" idx="3"/>
            <a:endCxn id="91184" idx="3"/>
          </p:cNvCxnSpPr>
          <p:nvPr/>
        </p:nvCxnSpPr>
        <p:spPr bwMode="auto">
          <a:xfrm rot="5400000" flipV="1">
            <a:off x="2932906" y="705644"/>
            <a:ext cx="1588" cy="4953000"/>
          </a:xfrm>
          <a:prstGeom prst="curvedConnector3">
            <a:avLst>
              <a:gd name="adj1" fmla="val -59100005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</p:spPr>
      </p:cxnSp>
      <p:cxnSp>
        <p:nvCxnSpPr>
          <p:cNvPr id="91219" name="AutoShape 83"/>
          <p:cNvCxnSpPr>
            <a:cxnSpLocks noChangeShapeType="1"/>
            <a:stCxn id="91160" idx="3"/>
            <a:endCxn id="91184" idx="3"/>
          </p:cNvCxnSpPr>
          <p:nvPr/>
        </p:nvCxnSpPr>
        <p:spPr bwMode="auto">
          <a:xfrm rot="5400000" flipV="1">
            <a:off x="4114006" y="1886744"/>
            <a:ext cx="1588" cy="2590800"/>
          </a:xfrm>
          <a:prstGeom prst="curvedConnector3">
            <a:avLst>
              <a:gd name="adj1" fmla="val -30700005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</p:spPr>
      </p:cxnSp>
      <p:cxnSp>
        <p:nvCxnSpPr>
          <p:cNvPr id="91220" name="AutoShape 84"/>
          <p:cNvCxnSpPr>
            <a:cxnSpLocks noChangeShapeType="1"/>
            <a:stCxn id="91162" idx="3"/>
            <a:endCxn id="91186" idx="3"/>
          </p:cNvCxnSpPr>
          <p:nvPr/>
        </p:nvCxnSpPr>
        <p:spPr bwMode="auto">
          <a:xfrm rot="5400000" flipV="1">
            <a:off x="5180806" y="1886744"/>
            <a:ext cx="1588" cy="2590800"/>
          </a:xfrm>
          <a:prstGeom prst="curvedConnector3">
            <a:avLst>
              <a:gd name="adj1" fmla="val -64100005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</p:spPr>
      </p:cxnSp>
      <p:cxnSp>
        <p:nvCxnSpPr>
          <p:cNvPr id="91221" name="AutoShape 85"/>
          <p:cNvCxnSpPr>
            <a:cxnSpLocks noChangeShapeType="1"/>
            <a:stCxn id="91146" idx="3"/>
            <a:endCxn id="91209" idx="3"/>
          </p:cNvCxnSpPr>
          <p:nvPr/>
        </p:nvCxnSpPr>
        <p:spPr bwMode="auto">
          <a:xfrm rot="5400000" flipV="1">
            <a:off x="4075906" y="-437356"/>
            <a:ext cx="1588" cy="7239000"/>
          </a:xfrm>
          <a:prstGeom prst="curvedConnector3">
            <a:avLst>
              <a:gd name="adj1" fmla="val -91600005"/>
            </a:avLst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91222" name="AutoShape 86"/>
          <p:cNvCxnSpPr>
            <a:cxnSpLocks noChangeShapeType="1"/>
            <a:stCxn id="91149" idx="3"/>
            <a:endCxn id="91210" idx="3"/>
          </p:cNvCxnSpPr>
          <p:nvPr/>
        </p:nvCxnSpPr>
        <p:spPr bwMode="auto">
          <a:xfrm rot="5400000" flipV="1">
            <a:off x="5142706" y="-437356"/>
            <a:ext cx="1588" cy="7239000"/>
          </a:xfrm>
          <a:prstGeom prst="curvedConnector3">
            <a:avLst>
              <a:gd name="adj1" fmla="val -105800005"/>
            </a:avLst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91223" name="AutoShape 87"/>
          <p:cNvCxnSpPr>
            <a:cxnSpLocks noChangeShapeType="1"/>
            <a:stCxn id="91160" idx="3"/>
            <a:endCxn id="91209" idx="3"/>
          </p:cNvCxnSpPr>
          <p:nvPr/>
        </p:nvCxnSpPr>
        <p:spPr bwMode="auto">
          <a:xfrm rot="5400000" flipV="1">
            <a:off x="5257006" y="743744"/>
            <a:ext cx="1588" cy="4876800"/>
          </a:xfrm>
          <a:prstGeom prst="curvedConnector3">
            <a:avLst>
              <a:gd name="adj1" fmla="val -69200005"/>
            </a:avLst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91224" name="AutoShape 88"/>
          <p:cNvCxnSpPr>
            <a:cxnSpLocks noChangeShapeType="1"/>
            <a:stCxn id="91162" idx="3"/>
            <a:endCxn id="91210" idx="3"/>
          </p:cNvCxnSpPr>
          <p:nvPr/>
        </p:nvCxnSpPr>
        <p:spPr bwMode="auto">
          <a:xfrm rot="5400000" flipV="1">
            <a:off x="6323806" y="743744"/>
            <a:ext cx="1588" cy="4876800"/>
          </a:xfrm>
          <a:prstGeom prst="curvedConnector3">
            <a:avLst>
              <a:gd name="adj1" fmla="val -119200005"/>
            </a:avLst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de-DE" dirty="0" smtClean="0"/>
              <a:t>Attacke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221088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Select</a:t>
            </a:r>
            <a:r>
              <a:rPr lang="de-DE" dirty="0" smtClean="0"/>
              <a:t> * </a:t>
            </a:r>
          </a:p>
          <a:p>
            <a:pPr>
              <a:buNone/>
            </a:pP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dirty="0" smtClean="0"/>
              <a:t>Studenten s </a:t>
            </a:r>
            <a:r>
              <a:rPr lang="de-DE" b="1" dirty="0" err="1" smtClean="0"/>
              <a:t>join</a:t>
            </a:r>
            <a:r>
              <a:rPr lang="de-DE" dirty="0" smtClean="0"/>
              <a:t> prüfen p </a:t>
            </a:r>
            <a:r>
              <a:rPr lang="de-DE" b="1" dirty="0" smtClean="0"/>
              <a:t>on</a:t>
            </a:r>
            <a:r>
              <a:rPr lang="de-DE" dirty="0" smtClean="0"/>
              <a:t> </a:t>
            </a:r>
            <a:r>
              <a:rPr lang="de-DE" dirty="0" err="1" smtClean="0"/>
              <a:t>s.MatrNr</a:t>
            </a:r>
            <a:r>
              <a:rPr lang="de-DE" dirty="0" smtClean="0"/>
              <a:t> = </a:t>
            </a:r>
            <a:r>
              <a:rPr lang="de-DE" dirty="0" err="1" smtClean="0"/>
              <a:t>p.MatrNr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b="1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s.Name</a:t>
            </a:r>
            <a:r>
              <a:rPr lang="de-DE" dirty="0" smtClean="0"/>
              <a:t> = ‘Schopenhauer‘ </a:t>
            </a:r>
            <a:r>
              <a:rPr lang="de-DE" b="1" dirty="0" err="1" smtClean="0"/>
              <a:t>and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             </a:t>
            </a:r>
            <a:r>
              <a:rPr lang="de-DE" dirty="0" err="1" smtClean="0"/>
              <a:t>s.Passwort</a:t>
            </a:r>
            <a:r>
              <a:rPr lang="de-DE" dirty="0" smtClean="0"/>
              <a:t> = ‘Egal‘; </a:t>
            </a:r>
            <a:r>
              <a:rPr lang="de-DE" b="1" dirty="0" smtClean="0"/>
              <a:t>update </a:t>
            </a:r>
            <a:r>
              <a:rPr lang="de-DE" dirty="0" smtClean="0"/>
              <a:t>prüfen</a:t>
            </a:r>
            <a:r>
              <a:rPr lang="de-DE" b="1" dirty="0" smtClean="0"/>
              <a:t> </a:t>
            </a:r>
            <a:r>
              <a:rPr lang="de-DE" b="1" dirty="0" err="1" smtClean="0"/>
              <a:t>set</a:t>
            </a:r>
            <a:r>
              <a:rPr lang="de-DE" b="1" dirty="0" smtClean="0"/>
              <a:t> </a:t>
            </a:r>
            <a:r>
              <a:rPr lang="de-DE" dirty="0" smtClean="0"/>
              <a:t>Note = 1               </a:t>
            </a:r>
          </a:p>
          <a:p>
            <a:pPr>
              <a:buNone/>
            </a:pPr>
            <a:r>
              <a:rPr lang="de-DE" b="1" dirty="0" smtClean="0"/>
              <a:t>                                                      </a:t>
            </a:r>
            <a:r>
              <a:rPr lang="de-DE" b="1" dirty="0" err="1" smtClean="0"/>
              <a:t>where</a:t>
            </a:r>
            <a:r>
              <a:rPr lang="de-DE" b="1" dirty="0" smtClean="0"/>
              <a:t> </a:t>
            </a:r>
            <a:r>
              <a:rPr lang="de-DE" dirty="0" err="1" smtClean="0"/>
              <a:t>MatrNr</a:t>
            </a:r>
            <a:r>
              <a:rPr lang="de-DE" dirty="0" smtClean="0"/>
              <a:t> = 25403</a:t>
            </a:r>
            <a:r>
              <a:rPr lang="de-DE" b="1" dirty="0" smtClean="0"/>
              <a:t>;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/>
        </p:nvGraphicFramePr>
        <p:xfrm>
          <a:off x="1691680" y="4941168"/>
          <a:ext cx="6048672" cy="1854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08012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prüfen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MatrNr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PersNr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VorlNr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Note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28106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5001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2126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trike="noStrike" dirty="0" smtClean="0"/>
                        <a:t>1</a:t>
                      </a:r>
                      <a:endParaRPr lang="de-DE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25403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5041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2125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trike="sngStrike" dirty="0" smtClean="0"/>
                        <a:t>2 </a:t>
                      </a:r>
                      <a:r>
                        <a:rPr lang="de-DE" strike="noStrike" dirty="0" smtClean="0"/>
                        <a:t>  1</a:t>
                      </a:r>
                      <a:endParaRPr lang="de-DE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27550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4630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2137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trike="noStrike" dirty="0" smtClean="0"/>
                        <a:t>2</a:t>
                      </a:r>
                      <a:endParaRPr lang="de-DE" strike="noStrik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179512" y="620688"/>
            <a:ext cx="8496944" cy="172819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Name: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/>
              <a:t>Passwort: 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331640" y="908720"/>
            <a:ext cx="4032448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Schopenhauer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1907704" y="1628800"/>
            <a:ext cx="6624736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1800" dirty="0" smtClean="0"/>
              <a:t>Egal‘; </a:t>
            </a:r>
            <a:r>
              <a:rPr lang="de-DE" sz="1800" b="1" dirty="0" smtClean="0"/>
              <a:t>update </a:t>
            </a:r>
            <a:r>
              <a:rPr lang="de-DE" sz="1800" dirty="0" smtClean="0"/>
              <a:t>prüfen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set</a:t>
            </a:r>
            <a:r>
              <a:rPr lang="de-DE" sz="1800" b="1" dirty="0" smtClean="0"/>
              <a:t> </a:t>
            </a:r>
            <a:r>
              <a:rPr lang="de-DE" sz="1800" dirty="0" smtClean="0"/>
              <a:t>Note = 1</a:t>
            </a:r>
            <a:r>
              <a:rPr lang="de-DE" sz="1800" b="1" dirty="0" smtClean="0"/>
              <a:t>where </a:t>
            </a:r>
            <a:r>
              <a:rPr lang="de-DE" sz="1800" dirty="0" err="1" smtClean="0"/>
              <a:t>MatrNr</a:t>
            </a:r>
            <a:r>
              <a:rPr lang="de-DE" sz="1800" dirty="0" smtClean="0"/>
              <a:t> = 25403</a:t>
            </a:r>
            <a:r>
              <a:rPr lang="de-DE" sz="1800" b="1" dirty="0" smtClean="0"/>
              <a:t>;</a:t>
            </a:r>
            <a:endParaRPr lang="de-DE" sz="1800" dirty="0" smtClean="0"/>
          </a:p>
        </p:txBody>
      </p:sp>
    </p:spTree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Karikatur</a:t>
            </a:r>
            <a:br>
              <a:rPr lang="de-DE" dirty="0" smtClean="0"/>
            </a:br>
            <a:r>
              <a:rPr lang="de-DE" dirty="0" smtClean="0"/>
              <a:t>Quelle: </a:t>
            </a:r>
            <a:r>
              <a:rPr lang="de-DE" dirty="0" err="1" smtClean="0"/>
              <a:t>xkcd</a:t>
            </a:r>
            <a:endParaRPr lang="de-DE" dirty="0"/>
          </a:p>
        </p:txBody>
      </p:sp>
      <p:pic>
        <p:nvPicPr>
          <p:cNvPr id="4" name="Inhaltsplatzhalter 3" descr="exploits_of_a_mo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86" y="2636912"/>
            <a:ext cx="9123588" cy="2808312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Verteilte und Parallele DBMS     Teil VI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BA07-D3A9-4D95-A2D5-5168390CF545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53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Schutz vor SQL-</a:t>
            </a:r>
            <a:r>
              <a:rPr lang="de-DE" dirty="0" err="1" smtClean="0"/>
              <a:t>Injection</a:t>
            </a:r>
            <a:r>
              <a:rPr lang="de-DE" dirty="0" smtClean="0"/>
              <a:t>-Attacken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Prepared</a:t>
            </a:r>
            <a:r>
              <a:rPr lang="de-DE" b="1" dirty="0" smtClean="0"/>
              <a:t> Statements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PreparedStatement</a:t>
            </a:r>
            <a:r>
              <a:rPr lang="de-DE" dirty="0" smtClean="0"/>
              <a:t> </a:t>
            </a:r>
            <a:r>
              <a:rPr lang="de-DE" dirty="0" err="1" smtClean="0"/>
              <a:t>stmt</a:t>
            </a:r>
            <a:r>
              <a:rPr lang="de-DE" dirty="0" smtClean="0"/>
              <a:t> = </a:t>
            </a:r>
            <a:r>
              <a:rPr lang="de-DE" dirty="0" err="1" smtClean="0"/>
              <a:t>conn.prepareStatement</a:t>
            </a:r>
            <a:r>
              <a:rPr lang="de-DE" dirty="0" smtClean="0"/>
              <a:t>(</a:t>
            </a:r>
          </a:p>
          <a:p>
            <a:pPr>
              <a:buNone/>
            </a:pPr>
            <a:r>
              <a:rPr lang="de-DE" dirty="0" smtClean="0"/>
              <a:t>                    “</a:t>
            </a:r>
            <a:r>
              <a:rPr lang="de-DE" dirty="0" err="1" smtClean="0"/>
              <a:t>select</a:t>
            </a:r>
            <a:r>
              <a:rPr lang="de-DE" dirty="0" smtClean="0"/>
              <a:t> * </a:t>
            </a:r>
            <a:r>
              <a:rPr lang="de-DE" dirty="0" err="1" smtClean="0"/>
              <a:t>from</a:t>
            </a:r>
            <a:r>
              <a:rPr lang="de-DE" dirty="0" smtClean="0"/>
              <a:t> Vorlesungen v </a:t>
            </a:r>
            <a:r>
              <a:rPr lang="de-DE" dirty="0" err="1" smtClean="0"/>
              <a:t>join</a:t>
            </a:r>
            <a:r>
              <a:rPr lang="de-DE" dirty="0" smtClean="0"/>
              <a:t> Professoren p </a:t>
            </a:r>
          </a:p>
          <a:p>
            <a:pPr>
              <a:buNone/>
            </a:pPr>
            <a:r>
              <a:rPr lang="de-DE" dirty="0" smtClean="0"/>
              <a:t>                                       on </a:t>
            </a:r>
            <a:r>
              <a:rPr lang="de-DE" dirty="0" err="1" smtClean="0"/>
              <a:t>v.gelesenVon</a:t>
            </a:r>
            <a:r>
              <a:rPr lang="de-DE" dirty="0" smtClean="0"/>
              <a:t> = </a:t>
            </a:r>
            <a:r>
              <a:rPr lang="de-DE" dirty="0" err="1" smtClean="0"/>
              <a:t>p.PersNr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                   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v.Titel</a:t>
            </a:r>
            <a:r>
              <a:rPr lang="de-DE" dirty="0" smtClean="0"/>
              <a:t> = ?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p.Name</a:t>
            </a:r>
            <a:r>
              <a:rPr lang="de-DE" dirty="0" smtClean="0"/>
              <a:t> = ? “);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String </a:t>
            </a:r>
            <a:r>
              <a:rPr lang="de-DE" dirty="0" err="1" smtClean="0"/>
              <a:t>einzulesenderTitel</a:t>
            </a:r>
            <a:r>
              <a:rPr lang="de-DE" dirty="0" smtClean="0"/>
              <a:t> = “Logik“;</a:t>
            </a:r>
          </a:p>
          <a:p>
            <a:pPr>
              <a:buNone/>
            </a:pPr>
            <a:r>
              <a:rPr lang="de-DE" dirty="0" smtClean="0"/>
              <a:t>String </a:t>
            </a:r>
            <a:r>
              <a:rPr lang="de-DE" dirty="0" err="1" smtClean="0"/>
              <a:t>einzulesenderName</a:t>
            </a:r>
            <a:r>
              <a:rPr lang="de-DE" dirty="0" smtClean="0"/>
              <a:t> = “Sokrates“;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stmt.setString</a:t>
            </a:r>
            <a:r>
              <a:rPr lang="de-DE" dirty="0" smtClean="0"/>
              <a:t>(1, </a:t>
            </a:r>
            <a:r>
              <a:rPr lang="de-DE" dirty="0" err="1" smtClean="0"/>
              <a:t>einzulesenderTitel</a:t>
            </a:r>
            <a:r>
              <a:rPr lang="de-DE" dirty="0" smtClean="0"/>
              <a:t>);</a:t>
            </a:r>
          </a:p>
          <a:p>
            <a:pPr>
              <a:buNone/>
            </a:pPr>
            <a:r>
              <a:rPr lang="de-DE" dirty="0" err="1" smtClean="0"/>
              <a:t>stmt.setString</a:t>
            </a:r>
            <a:r>
              <a:rPr lang="de-DE" dirty="0" smtClean="0"/>
              <a:t>(2, </a:t>
            </a:r>
            <a:r>
              <a:rPr lang="de-DE" dirty="0" err="1" smtClean="0"/>
              <a:t>einzulesenderName</a:t>
            </a:r>
            <a:r>
              <a:rPr lang="de-DE" dirty="0" smtClean="0"/>
              <a:t>);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ResultSet</a:t>
            </a:r>
            <a:r>
              <a:rPr lang="de-DE" dirty="0" smtClean="0"/>
              <a:t> </a:t>
            </a:r>
            <a:r>
              <a:rPr lang="de-DE" dirty="0" err="1" smtClean="0"/>
              <a:t>rs</a:t>
            </a:r>
            <a:r>
              <a:rPr lang="de-DE" dirty="0" smtClean="0"/>
              <a:t> = </a:t>
            </a:r>
            <a:r>
              <a:rPr lang="de-DE" dirty="0" err="1" smtClean="0"/>
              <a:t>stmt.executeQuery</a:t>
            </a:r>
            <a:r>
              <a:rPr lang="de-DE" dirty="0" smtClean="0"/>
              <a:t>();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Schutz vor SQL-</a:t>
            </a:r>
            <a:r>
              <a:rPr lang="de-DE" dirty="0" err="1" smtClean="0"/>
              <a:t>Injection</a:t>
            </a:r>
            <a:r>
              <a:rPr lang="de-DE" dirty="0" smtClean="0"/>
              <a:t>-Attacken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Filterung der Eingabe-Parameter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Restriktive Autorisierungskorridore für die Anwendungen 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BF7ED-A7AB-47E7-AC45-0EEADDF5B4CA}" type="slidenum">
              <a:rPr lang="de-DE" altLang="en-US"/>
              <a:pPr/>
              <a:t>55</a:t>
            </a:fld>
            <a:endParaRPr lang="de-DE" altLang="en-US"/>
          </a:p>
        </p:txBody>
      </p:sp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Autorisierungs-Korridor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Web-</a:t>
            </a:r>
            <a:r>
              <a:rPr lang="en-US" dirty="0" err="1" smtClean="0"/>
              <a:t>Anwendung</a:t>
            </a:r>
            <a:endParaRPr lang="en-US" dirty="0"/>
          </a:p>
        </p:txBody>
      </p:sp>
      <p:sp>
        <p:nvSpPr>
          <p:cNvPr id="888836" name="AutoShape 4"/>
          <p:cNvSpPr>
            <a:spLocks noChangeArrowheads="1"/>
          </p:cNvSpPr>
          <p:nvPr/>
        </p:nvSpPr>
        <p:spPr bwMode="auto">
          <a:xfrm>
            <a:off x="4283968" y="2564904"/>
            <a:ext cx="2808287" cy="72008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88837" name="AutoShape 5"/>
          <p:cNvSpPr>
            <a:spLocks noChangeArrowheads="1"/>
          </p:cNvSpPr>
          <p:nvPr/>
        </p:nvSpPr>
        <p:spPr bwMode="auto">
          <a:xfrm>
            <a:off x="5434905" y="2781175"/>
            <a:ext cx="431800" cy="288925"/>
          </a:xfrm>
          <a:prstGeom prst="flowChartDocumen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20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888838" name="Line 6"/>
          <p:cNvSpPr>
            <a:spLocks noChangeShapeType="1"/>
          </p:cNvSpPr>
          <p:nvPr/>
        </p:nvSpPr>
        <p:spPr bwMode="auto">
          <a:xfrm flipH="1">
            <a:off x="4283968" y="1484188"/>
            <a:ext cx="792162" cy="12969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88839" name="Line 7"/>
          <p:cNvSpPr>
            <a:spLocks noChangeShapeType="1"/>
          </p:cNvSpPr>
          <p:nvPr/>
        </p:nvSpPr>
        <p:spPr bwMode="auto">
          <a:xfrm>
            <a:off x="6300093" y="1484188"/>
            <a:ext cx="790575" cy="12969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88840" name="Rectangle 8"/>
          <p:cNvSpPr>
            <a:spLocks noChangeArrowheads="1"/>
          </p:cNvSpPr>
          <p:nvPr/>
        </p:nvSpPr>
        <p:spPr bwMode="auto">
          <a:xfrm>
            <a:off x="5112643" y="1196850"/>
            <a:ext cx="11525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Web service</a:t>
            </a:r>
          </a:p>
        </p:txBody>
      </p:sp>
      <p:sp>
        <p:nvSpPr>
          <p:cNvPr id="888841" name="AutoShape 9"/>
          <p:cNvSpPr>
            <a:spLocks noChangeArrowheads="1"/>
          </p:cNvSpPr>
          <p:nvPr/>
        </p:nvSpPr>
        <p:spPr bwMode="auto">
          <a:xfrm>
            <a:off x="4353818" y="2787525"/>
            <a:ext cx="792162" cy="288925"/>
          </a:xfrm>
          <a:prstGeom prst="flowChartMultidocumen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/>
              <a:t>Top secret</a:t>
            </a:r>
          </a:p>
        </p:txBody>
      </p:sp>
      <p:sp>
        <p:nvSpPr>
          <p:cNvPr id="888842" name="AutoShape 10"/>
          <p:cNvSpPr>
            <a:spLocks noChangeArrowheads="1"/>
          </p:cNvSpPr>
          <p:nvPr/>
        </p:nvSpPr>
        <p:spPr bwMode="auto">
          <a:xfrm>
            <a:off x="6155630" y="2787525"/>
            <a:ext cx="863600" cy="288925"/>
          </a:xfrm>
          <a:prstGeom prst="flowChartMultidocumen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/>
              <a:t>secret</a:t>
            </a:r>
          </a:p>
        </p:txBody>
      </p:sp>
      <p:pic>
        <p:nvPicPr>
          <p:cNvPr id="888843" name="Picture 11" descr="j029008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1346125" cy="1710192"/>
          </a:xfrm>
          <a:prstGeom prst="rect">
            <a:avLst/>
          </a:prstGeom>
          <a:noFill/>
        </p:spPr>
      </p:pic>
      <p:pic>
        <p:nvPicPr>
          <p:cNvPr id="888844" name="Picture 12" descr="MCPE01714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76672"/>
            <a:ext cx="831850" cy="1011238"/>
          </a:xfrm>
          <a:prstGeom prst="rect">
            <a:avLst/>
          </a:prstGeom>
          <a:noFill/>
        </p:spPr>
      </p:pic>
      <p:sp>
        <p:nvSpPr>
          <p:cNvPr id="888845" name="AutoShape 13"/>
          <p:cNvSpPr>
            <a:spLocks noChangeArrowheads="1"/>
          </p:cNvSpPr>
          <p:nvPr/>
        </p:nvSpPr>
        <p:spPr bwMode="auto">
          <a:xfrm>
            <a:off x="4642743" y="2852613"/>
            <a:ext cx="438150" cy="182562"/>
          </a:xfrm>
          <a:prstGeom prst="flowChartMultidocumen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700"/>
              <a:t>Top secret</a:t>
            </a:r>
          </a:p>
        </p:txBody>
      </p:sp>
      <p:sp>
        <p:nvSpPr>
          <p:cNvPr id="888846" name="AutoShape 14"/>
          <p:cNvSpPr>
            <a:spLocks noChangeArrowheads="1"/>
          </p:cNvSpPr>
          <p:nvPr/>
        </p:nvSpPr>
        <p:spPr bwMode="auto">
          <a:xfrm>
            <a:off x="6442968" y="2852613"/>
            <a:ext cx="476250" cy="184150"/>
          </a:xfrm>
          <a:prstGeom prst="flowChartMultidocumen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/>
              <a:t>secret</a:t>
            </a:r>
          </a:p>
        </p:txBody>
      </p:sp>
      <p:sp>
        <p:nvSpPr>
          <p:cNvPr id="888847" name="AutoShape 15"/>
          <p:cNvSpPr>
            <a:spLocks noChangeArrowheads="1"/>
          </p:cNvSpPr>
          <p:nvPr/>
        </p:nvSpPr>
        <p:spPr bwMode="auto">
          <a:xfrm>
            <a:off x="5579368" y="2785938"/>
            <a:ext cx="201612" cy="152400"/>
          </a:xfrm>
          <a:prstGeom prst="flowChartDocumen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923928" y="5661248"/>
            <a:ext cx="2808287" cy="358775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5074865" y="5734273"/>
            <a:ext cx="431800" cy="288925"/>
          </a:xfrm>
          <a:prstGeom prst="flowChartDocumen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20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716090" y="4437286"/>
            <a:ext cx="358775" cy="12969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506665" y="4437286"/>
            <a:ext cx="433388" cy="12969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752603" y="4149948"/>
            <a:ext cx="11525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Web service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3993778" y="5740623"/>
            <a:ext cx="792162" cy="288925"/>
          </a:xfrm>
          <a:prstGeom prst="flowChartMultidocumen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/>
              <a:t>Top secret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5795590" y="5740623"/>
            <a:ext cx="863600" cy="288925"/>
          </a:xfrm>
          <a:prstGeom prst="flowChartMultidocumen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/>
              <a:t>secret</a:t>
            </a:r>
          </a:p>
        </p:txBody>
      </p:sp>
      <p:pic>
        <p:nvPicPr>
          <p:cNvPr id="24" name="Picture 13" descr="j029008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465" y="4149948"/>
            <a:ext cx="698500" cy="887413"/>
          </a:xfrm>
          <a:prstGeom prst="rect">
            <a:avLst/>
          </a:prstGeom>
          <a:noFill/>
        </p:spPr>
      </p:pic>
      <p:pic>
        <p:nvPicPr>
          <p:cNvPr id="25" name="Picture 14" descr="MCPE01714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4640" y="3934048"/>
            <a:ext cx="831850" cy="1011238"/>
          </a:xfrm>
          <a:prstGeom prst="rect">
            <a:avLst/>
          </a:prstGeom>
          <a:noFill/>
        </p:spPr>
      </p:pic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5219328" y="5739036"/>
            <a:ext cx="201612" cy="152400"/>
          </a:xfrm>
          <a:prstGeom prst="flowChartDocumen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900">
                <a:solidFill>
                  <a:schemeClr val="bg1"/>
                </a:solidFill>
              </a:rPr>
              <a:t>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4.81481E-6 C -0.02378 -0.09722 -0.04739 -0.19421 -0.08437 -0.22777 C -0.12135 -0.26134 -0.19895 -0.20578 -0.22187 -0.20138 " pathEditMode="relative" ptsTypes="aaA">
                                      <p:cBhvr>
                                        <p:cTn id="13" dur="2000" fill="hold"/>
                                        <p:tgtEl>
                                          <p:spTgt spid="888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48148E-6 C 0.01458 -0.08889 0.02933 -0.17778 0.00937 -0.20694 C -0.0106 -0.23611 -0.06529 -0.20555 -0.1198 -0.175 " pathEditMode="relative" ptsTypes="aaA">
                                      <p:cBhvr>
                                        <p:cTn id="15" dur="2000" fill="hold"/>
                                        <p:tgtEl>
                                          <p:spTgt spid="888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0.04861 -0.10162 0.09722 -0.20301 0.09375 -0.23056 C 0.09027 -0.2581 0.03472 -0.21181 -0.02084 -0.16528 " pathEditMode="relative" ptsTypes="aaA">
                                      <p:cBhvr>
                                        <p:cTn id="17" dur="2000" fill="hold"/>
                                        <p:tgtEl>
                                          <p:spTgt spid="888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48148E-6 C 0.01458 -0.08889 0.02933 -0.17778 0.00937 -0.20694 C -0.0106 -0.23611 -0.06529 -0.20555 -0.1198 -0.175 " pathEditMode="relative" ptsTypes="a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45" grpId="0" animBg="1"/>
      <p:bldP spid="888845" grpId="1" animBg="1"/>
      <p:bldP spid="888846" grpId="0" animBg="1"/>
      <p:bldP spid="888846" grpId="1" animBg="1"/>
      <p:bldP spid="888847" grpId="0" animBg="1"/>
      <p:bldP spid="888847" grpId="1" animBg="1"/>
      <p:bldP spid="26" grpId="0" animBg="1"/>
      <p:bldP spid="2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Sony Datendiebstahl</a:t>
            </a:r>
            <a:br>
              <a:rPr lang="de-DE" dirty="0" smtClean="0"/>
            </a:br>
            <a:r>
              <a:rPr lang="de-DE" dirty="0" smtClean="0"/>
              <a:t>Quelle: Spiegel online </a:t>
            </a:r>
            <a:endParaRPr lang="de-DE" dirty="0"/>
          </a:p>
        </p:txBody>
      </p:sp>
      <p:pic>
        <p:nvPicPr>
          <p:cNvPr id="4" name="Inhaltsplatzhalter 3" descr="image-210025-galleryV9-ryw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3934" y="1219200"/>
            <a:ext cx="7536132" cy="56388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age-210027-galleryV9-lq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6076" y="1219200"/>
            <a:ext cx="7571848" cy="56388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age-210024-galleryV9-nji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92047" y="1219200"/>
            <a:ext cx="7559905" cy="5638800"/>
          </a:xfrm>
        </p:spPr>
      </p:pic>
    </p:spTree>
  </p:cSld>
  <p:clrMapOvr>
    <a:masterClrMapping/>
  </p:clrMapOvr>
  <p:transition xmlns:p14="http://schemas.microsoft.com/office/powerpoint/2010/main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age-210028-galleryV9-gr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98000" y="1219200"/>
            <a:ext cx="7548000" cy="5638800"/>
          </a:xfrm>
        </p:spPr>
      </p:pic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DB32-AACF-4482-A12E-B738D6B1A780}" type="slidenum">
              <a:rPr lang="en-US"/>
              <a:pPr/>
              <a:t>6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Paralleler Hash Join – im Detail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/>
            </a:pPr>
            <a:r>
              <a:rPr lang="de-DE"/>
              <a:t>An jeder Station werden mittels Hash-Funktion h1 die jeweiligen Partitionen von A und B in A1,...,Ak und B1,...,Bk zerlegt</a:t>
            </a:r>
          </a:p>
          <a:p>
            <a:pPr marL="914400" lvl="1" indent="-457200">
              <a:lnSpc>
                <a:spcPct val="80000"/>
              </a:lnSpc>
              <a:buFont typeface="Monotype Sorts" pitchFamily="2" charset="2"/>
              <a:buChar char="z"/>
            </a:pPr>
            <a:r>
              <a:rPr lang="de-DE"/>
              <a:t>h1 muss so gewählt werden, dass alle Ai´s aller Stationen in den Hauptspeicher passen</a:t>
            </a:r>
          </a:p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/>
            </a:pPr>
            <a:r>
              <a:rPr lang="de-DE"/>
              <a:t>Für alle 1 &lt;= i &lt;= n: Berechne jetzt den Join von Ai mit Bi wie folgt</a:t>
            </a:r>
          </a:p>
          <a:p>
            <a:pPr marL="914400" lvl="1" indent="-457200">
              <a:lnSpc>
                <a:spcPct val="80000"/>
              </a:lnSpc>
              <a:buFont typeface="Monotype Sorts" pitchFamily="2" charset="2"/>
              <a:buAutoNum type="alphaLcPeriod"/>
            </a:pPr>
            <a:r>
              <a:rPr lang="de-DE"/>
              <a:t>Wende eine weitere Hash-Funktion h2 an, um Ai auf die l Stationen zu verteilen</a:t>
            </a:r>
          </a:p>
          <a:p>
            <a:pPr marL="1295400" lvl="2" indent="-381000">
              <a:lnSpc>
                <a:spcPct val="80000"/>
              </a:lnSpc>
              <a:buFont typeface="Monotype Sorts" pitchFamily="2" charset="2"/>
              <a:buChar char="z"/>
            </a:pPr>
            <a:r>
              <a:rPr lang="de-DE"/>
              <a:t>Sende Tupel t an Station h2(t)</a:t>
            </a:r>
          </a:p>
          <a:p>
            <a:pPr marL="914400" lvl="1" indent="-457200">
              <a:lnSpc>
                <a:spcPct val="80000"/>
              </a:lnSpc>
              <a:buFont typeface="Monotype Sorts" pitchFamily="2" charset="2"/>
              <a:buAutoNum type="alphaLcPeriod"/>
            </a:pPr>
            <a:r>
              <a:rPr lang="de-DE"/>
              <a:t>Eintreffende Ai-Tupel werden in die Hash-Tabelle an der jeweiligen Station eingefügt</a:t>
            </a:r>
          </a:p>
          <a:p>
            <a:pPr marL="914400" lvl="1" indent="-457200">
              <a:lnSpc>
                <a:spcPct val="80000"/>
              </a:lnSpc>
              <a:buFont typeface="Monotype Sorts" pitchFamily="2" charset="2"/>
              <a:buAutoNum type="alphaLcPeriod"/>
            </a:pPr>
            <a:r>
              <a:rPr lang="de-DE"/>
              <a:t>Sobald alle Tupel aus Ai „verschickt“ sind, wird h2 auf Bi angewendet und Tupel t an Station h2(t) geschickt</a:t>
            </a:r>
          </a:p>
          <a:p>
            <a:pPr marL="914400" lvl="1" indent="-457200">
              <a:lnSpc>
                <a:spcPct val="80000"/>
              </a:lnSpc>
              <a:buFont typeface="Monotype Sorts" pitchFamily="2" charset="2"/>
              <a:buAutoNum type="alphaLcPeriod"/>
            </a:pPr>
            <a:r>
              <a:rPr lang="de-DE"/>
              <a:t>Sobald ein Bi-Tupel eintrifft, werden in der Ai-Hashtabelle seine Joinpartner ermittelt.</a:t>
            </a:r>
          </a:p>
          <a:p>
            <a:pPr marL="914400" lvl="1" indent="-457200">
              <a:lnSpc>
                <a:spcPct val="80000"/>
              </a:lnSpc>
              <a:buFont typeface="Monotype Sorts" pitchFamily="2" charset="2"/>
              <a:buAutoNum type="alphaLcPeriod"/>
            </a:pPr>
            <a:endParaRPr lang="de-DE"/>
          </a:p>
          <a:p>
            <a:pPr marL="914400" lvl="1" indent="-457200">
              <a:lnSpc>
                <a:spcPct val="80000"/>
              </a:lnSpc>
              <a:buFont typeface="Monotype Sorts" pitchFamily="2" charset="2"/>
              <a:buAutoNum type="alphaLcPeriod"/>
            </a:pPr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2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45BA-1C9C-423C-9D86-22CF4F8D7B4F}" type="slidenum">
              <a:rPr lang="en-US"/>
              <a:pPr/>
              <a:t>60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0"/>
            <a:ext cx="8885237" cy="1143000"/>
          </a:xfrm>
        </p:spPr>
        <p:txBody>
          <a:bodyPr/>
          <a:lstStyle/>
          <a:p>
            <a:r>
              <a:rPr lang="de-DE"/>
              <a:t>Sicherheitsproblematik beim Inter-Networking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5410200" y="3962400"/>
            <a:ext cx="2514600" cy="2743200"/>
            <a:chOff x="1968" y="1584"/>
            <a:chExt cx="1584" cy="1728"/>
          </a:xfrm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1968" y="1584"/>
              <a:ext cx="1584" cy="1344"/>
            </a:xfrm>
            <a:prstGeom prst="cloudCallout">
              <a:avLst>
                <a:gd name="adj1" fmla="val -25065"/>
                <a:gd name="adj2" fmla="val 74181"/>
              </a:avLst>
            </a:prstGeom>
            <a:solidFill>
              <a:schemeClr val="accent2"/>
            </a:solidFill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2208" y="2880"/>
              <a:ext cx="384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0" y="4114800"/>
            <a:ext cx="2514600" cy="2743200"/>
            <a:chOff x="1968" y="1584"/>
            <a:chExt cx="1584" cy="1728"/>
          </a:xfrm>
        </p:grpSpPr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1968" y="1584"/>
              <a:ext cx="1584" cy="1344"/>
            </a:xfrm>
            <a:prstGeom prst="cloudCallout">
              <a:avLst>
                <a:gd name="adj1" fmla="val -25065"/>
                <a:gd name="adj2" fmla="val 74181"/>
              </a:avLst>
            </a:prstGeom>
            <a:solidFill>
              <a:schemeClr val="accent2"/>
            </a:solidFill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2208" y="2880"/>
              <a:ext cx="384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4495800" y="609600"/>
            <a:ext cx="2514600" cy="2743200"/>
            <a:chOff x="1968" y="1584"/>
            <a:chExt cx="1584" cy="1728"/>
          </a:xfrm>
        </p:grpSpPr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>
              <a:off x="1968" y="1584"/>
              <a:ext cx="1584" cy="1344"/>
            </a:xfrm>
            <a:prstGeom prst="cloudCallout">
              <a:avLst>
                <a:gd name="adj1" fmla="val -25065"/>
                <a:gd name="adj2" fmla="val 74181"/>
              </a:avLst>
            </a:prstGeom>
            <a:solidFill>
              <a:schemeClr val="accent2"/>
            </a:solidFill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2208" y="2880"/>
              <a:ext cx="384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990600" y="1524000"/>
            <a:ext cx="1219200" cy="533400"/>
          </a:xfrm>
          <a:prstGeom prst="rect">
            <a:avLst/>
          </a:prstGeom>
          <a:solidFill>
            <a:srgbClr val="66CC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router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429000" y="5410200"/>
            <a:ext cx="1219200" cy="533400"/>
          </a:xfrm>
          <a:prstGeom prst="rect">
            <a:avLst/>
          </a:prstGeom>
          <a:solidFill>
            <a:srgbClr val="66CC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router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6400800" y="2895600"/>
            <a:ext cx="1219200" cy="533400"/>
          </a:xfrm>
          <a:prstGeom prst="rect">
            <a:avLst/>
          </a:prstGeom>
          <a:solidFill>
            <a:srgbClr val="66CC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router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7696200" y="5867400"/>
            <a:ext cx="1219200" cy="533400"/>
          </a:xfrm>
          <a:prstGeom prst="rect">
            <a:avLst/>
          </a:prstGeom>
          <a:solidFill>
            <a:srgbClr val="66CCFF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router</a:t>
            </a:r>
          </a:p>
        </p:txBody>
      </p:sp>
      <p:cxnSp>
        <p:nvCxnSpPr>
          <p:cNvPr id="9233" name="AutoShape 17"/>
          <p:cNvCxnSpPr>
            <a:cxnSpLocks noChangeShapeType="1"/>
          </p:cNvCxnSpPr>
          <p:nvPr/>
        </p:nvCxnSpPr>
        <p:spPr bwMode="auto">
          <a:xfrm rot="5400000" flipH="1">
            <a:off x="-161131" y="2904331"/>
            <a:ext cx="2432050" cy="280988"/>
          </a:xfrm>
          <a:prstGeom prst="curvedConnector4">
            <a:avLst>
              <a:gd name="adj1" fmla="val 39162"/>
              <a:gd name="adj2" fmla="val 38531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34" name="AutoShape 18"/>
          <p:cNvCxnSpPr>
            <a:cxnSpLocks noChangeShapeType="1"/>
            <a:stCxn id="9228" idx="3"/>
            <a:endCxn id="9226" idx="0"/>
          </p:cNvCxnSpPr>
          <p:nvPr/>
        </p:nvCxnSpPr>
        <p:spPr bwMode="auto">
          <a:xfrm flipV="1">
            <a:off x="2224088" y="1676400"/>
            <a:ext cx="2265362" cy="114300"/>
          </a:xfrm>
          <a:prstGeom prst="curvedConnector3">
            <a:avLst>
              <a:gd name="adj1" fmla="val 4982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35" name="AutoShape 19"/>
          <p:cNvCxnSpPr>
            <a:cxnSpLocks noChangeShapeType="1"/>
            <a:stCxn id="9230" idx="3"/>
            <a:endCxn id="9220" idx="0"/>
          </p:cNvCxnSpPr>
          <p:nvPr/>
        </p:nvCxnSpPr>
        <p:spPr bwMode="auto">
          <a:xfrm flipV="1">
            <a:off x="4662488" y="5029200"/>
            <a:ext cx="741362" cy="647700"/>
          </a:xfrm>
          <a:prstGeom prst="curvedConnector3">
            <a:avLst>
              <a:gd name="adj1" fmla="val 4946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36" name="AutoShape 20"/>
          <p:cNvCxnSpPr>
            <a:cxnSpLocks noChangeShapeType="1"/>
            <a:stCxn id="9230" idx="1"/>
            <a:endCxn id="9223" idx="2"/>
          </p:cNvCxnSpPr>
          <p:nvPr/>
        </p:nvCxnSpPr>
        <p:spPr bwMode="auto">
          <a:xfrm rot="10800000">
            <a:off x="2527300" y="5181600"/>
            <a:ext cx="887413" cy="495300"/>
          </a:xfrm>
          <a:prstGeom prst="curvedConnector3">
            <a:avLst>
              <a:gd name="adj1" fmla="val 49912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37" name="AutoShape 21"/>
          <p:cNvCxnSpPr>
            <a:cxnSpLocks noChangeShapeType="1"/>
            <a:stCxn id="9226" idx="2"/>
            <a:endCxn id="9231" idx="3"/>
          </p:cNvCxnSpPr>
          <p:nvPr/>
        </p:nvCxnSpPr>
        <p:spPr bwMode="auto">
          <a:xfrm>
            <a:off x="7023100" y="1676400"/>
            <a:ext cx="611188" cy="1485900"/>
          </a:xfrm>
          <a:prstGeom prst="curvedConnector3">
            <a:avLst>
              <a:gd name="adj1" fmla="val 13506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39" name="AutoShape 23"/>
          <p:cNvCxnSpPr>
            <a:cxnSpLocks noChangeShapeType="1"/>
            <a:stCxn id="9220" idx="3"/>
            <a:endCxn id="9231" idx="2"/>
          </p:cNvCxnSpPr>
          <p:nvPr/>
        </p:nvCxnSpPr>
        <p:spPr bwMode="auto">
          <a:xfrm rot="16200000">
            <a:off x="6525419" y="3585369"/>
            <a:ext cx="627062" cy="342900"/>
          </a:xfrm>
          <a:prstGeom prst="curvedConnector3">
            <a:avLst>
              <a:gd name="adj1" fmla="val 59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40" name="AutoShape 24"/>
          <p:cNvCxnSpPr>
            <a:cxnSpLocks noChangeShapeType="1"/>
            <a:stCxn id="9220" idx="2"/>
            <a:endCxn id="9232" idx="0"/>
          </p:cNvCxnSpPr>
          <p:nvPr/>
        </p:nvCxnSpPr>
        <p:spPr bwMode="auto">
          <a:xfrm>
            <a:off x="7937500" y="5029200"/>
            <a:ext cx="368300" cy="823913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7391400" y="381000"/>
            <a:ext cx="1676400" cy="1219200"/>
          </a:xfrm>
          <a:prstGeom prst="wedgeEllipseCallout">
            <a:avLst>
              <a:gd name="adj1" fmla="val -37500"/>
              <a:gd name="adj2" fmla="val 159898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Oder</a:t>
            </a:r>
          </a:p>
          <a:p>
            <a:r>
              <a:rPr lang="de-DE">
                <a:latin typeface="Times New Roman" pitchFamily="18" charset="0"/>
              </a:rPr>
              <a:t>Gateway</a:t>
            </a:r>
          </a:p>
        </p:txBody>
      </p:sp>
      <p:pic>
        <p:nvPicPr>
          <p:cNvPr id="9243" name="Picture 27" descr="j00872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09800"/>
            <a:ext cx="1708150" cy="2971800"/>
          </a:xfrm>
          <a:prstGeom prst="rect">
            <a:avLst/>
          </a:prstGeom>
          <a:noFill/>
        </p:spPr>
      </p:pic>
      <p:sp>
        <p:nvSpPr>
          <p:cNvPr id="9246" name="Freeform 30"/>
          <p:cNvSpPr>
            <a:spLocks/>
          </p:cNvSpPr>
          <p:nvPr/>
        </p:nvSpPr>
        <p:spPr bwMode="auto">
          <a:xfrm>
            <a:off x="1485900" y="2057400"/>
            <a:ext cx="1714500" cy="86360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168" y="480"/>
              </a:cxn>
              <a:cxn ang="0">
                <a:pos x="1080" y="384"/>
              </a:cxn>
            </a:cxnLst>
            <a:rect l="0" t="0" r="r" b="b"/>
            <a:pathLst>
              <a:path w="1080" h="544">
                <a:moveTo>
                  <a:pt x="72" y="0"/>
                </a:moveTo>
                <a:cubicBezTo>
                  <a:pt x="36" y="208"/>
                  <a:pt x="0" y="416"/>
                  <a:pt x="168" y="480"/>
                </a:cubicBezTo>
                <a:cubicBezTo>
                  <a:pt x="336" y="544"/>
                  <a:pt x="928" y="400"/>
                  <a:pt x="1080" y="384"/>
                </a:cubicBezTo>
              </a:path>
            </a:pathLst>
          </a:custGeom>
          <a:noFill/>
          <a:ln w="76200" cap="flat" cmpd="sng">
            <a:solidFill>
              <a:srgbClr val="CC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1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5699-D79B-4EF7-9AFD-A6A821E88703}" type="slidenum">
              <a:rPr lang="en-US"/>
              <a:pPr/>
              <a:t>61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Ethernet-Netzwerktopologie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581400"/>
            <a:ext cx="9144000" cy="152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04800" y="12192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Clip" r:id="rId4" imgW="1783800" imgH="1686960" progId="">
                  <p:embed/>
                </p:oleObj>
              </mc:Choice>
              <mc:Fallback>
                <p:oleObj name="Clip" r:id="rId4" imgW="1783800" imgH="16869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295400" y="42672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Clip" r:id="rId6" imgW="1783800" imgH="1686960" progId="">
                  <p:embed/>
                </p:oleObj>
              </mc:Choice>
              <mc:Fallback>
                <p:oleObj name="Clip" r:id="rId6" imgW="1783800" imgH="16869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876800" y="44958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Clip" r:id="rId7" imgW="1783800" imgH="1686960" progId="">
                  <p:embed/>
                </p:oleObj>
              </mc:Choice>
              <mc:Fallback>
                <p:oleObj name="Clip" r:id="rId7" imgW="1783800" imgH="16869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958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6781800" y="9906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Clip" r:id="rId8" imgW="1783800" imgH="1686960" progId="">
                  <p:embed/>
                </p:oleObj>
              </mc:Choice>
              <mc:Fallback>
                <p:oleObj name="Clip" r:id="rId8" imgW="1783800" imgH="1686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9906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Freeform 8"/>
          <p:cNvSpPr>
            <a:spLocks/>
          </p:cNvSpPr>
          <p:nvPr/>
        </p:nvSpPr>
        <p:spPr bwMode="auto">
          <a:xfrm>
            <a:off x="2819400" y="3657600"/>
            <a:ext cx="889000" cy="2108200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480" y="1152"/>
              </a:cxn>
              <a:cxn ang="0">
                <a:pos x="0" y="1056"/>
              </a:cxn>
            </a:cxnLst>
            <a:rect l="0" t="0" r="r" b="b"/>
            <a:pathLst>
              <a:path w="560" h="1328">
                <a:moveTo>
                  <a:pt x="480" y="0"/>
                </a:moveTo>
                <a:cubicBezTo>
                  <a:pt x="520" y="488"/>
                  <a:pt x="560" y="976"/>
                  <a:pt x="480" y="1152"/>
                </a:cubicBezTo>
                <a:cubicBezTo>
                  <a:pt x="400" y="1328"/>
                  <a:pt x="80" y="1072"/>
                  <a:pt x="0" y="1056"/>
                </a:cubicBezTo>
              </a:path>
            </a:pathLst>
          </a:custGeom>
          <a:solidFill>
            <a:schemeClr val="bg1"/>
          </a:solidFill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1828800" y="2286000"/>
            <a:ext cx="317500" cy="1371600"/>
          </a:xfrm>
          <a:custGeom>
            <a:avLst/>
            <a:gdLst/>
            <a:ahLst/>
            <a:cxnLst>
              <a:cxn ang="0">
                <a:pos x="48" y="864"/>
              </a:cxn>
              <a:cxn ang="0">
                <a:pos x="192" y="288"/>
              </a:cxn>
              <a:cxn ang="0">
                <a:pos x="0" y="0"/>
              </a:cxn>
            </a:cxnLst>
            <a:rect l="0" t="0" r="r" b="b"/>
            <a:pathLst>
              <a:path w="200" h="864">
                <a:moveTo>
                  <a:pt x="48" y="864"/>
                </a:moveTo>
                <a:cubicBezTo>
                  <a:pt x="124" y="648"/>
                  <a:pt x="200" y="432"/>
                  <a:pt x="192" y="288"/>
                </a:cubicBezTo>
                <a:cubicBezTo>
                  <a:pt x="184" y="144"/>
                  <a:pt x="32" y="48"/>
                  <a:pt x="0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5486400" y="2057400"/>
            <a:ext cx="419100" cy="1600200"/>
          </a:xfrm>
          <a:custGeom>
            <a:avLst/>
            <a:gdLst/>
            <a:ahLst/>
            <a:cxnLst>
              <a:cxn ang="0">
                <a:pos x="144" y="1008"/>
              </a:cxn>
              <a:cxn ang="0">
                <a:pos x="240" y="480"/>
              </a:cxn>
              <a:cxn ang="0">
                <a:pos x="0" y="0"/>
              </a:cxn>
            </a:cxnLst>
            <a:rect l="0" t="0" r="r" b="b"/>
            <a:pathLst>
              <a:path w="264" h="1008">
                <a:moveTo>
                  <a:pt x="144" y="1008"/>
                </a:moveTo>
                <a:cubicBezTo>
                  <a:pt x="204" y="828"/>
                  <a:pt x="264" y="648"/>
                  <a:pt x="240" y="480"/>
                </a:cubicBezTo>
                <a:cubicBezTo>
                  <a:pt x="216" y="312"/>
                  <a:pt x="108" y="156"/>
                  <a:pt x="0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6400800" y="3657600"/>
            <a:ext cx="1371600" cy="2603500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336" y="1440"/>
              </a:cxn>
              <a:cxn ang="0">
                <a:pos x="864" y="0"/>
              </a:cxn>
            </a:cxnLst>
            <a:rect l="0" t="0" r="r" b="b"/>
            <a:pathLst>
              <a:path w="864" h="1640">
                <a:moveTo>
                  <a:pt x="0" y="1200"/>
                </a:moveTo>
                <a:cubicBezTo>
                  <a:pt x="96" y="1420"/>
                  <a:pt x="192" y="1640"/>
                  <a:pt x="336" y="1440"/>
                </a:cubicBezTo>
                <a:cubicBezTo>
                  <a:pt x="480" y="1240"/>
                  <a:pt x="672" y="620"/>
                  <a:pt x="864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3962400" y="9906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Clip" r:id="rId9" imgW="1783800" imgH="1686960" progId="">
                  <p:embed/>
                </p:oleObj>
              </mc:Choice>
              <mc:Fallback>
                <p:oleObj name="Clip" r:id="rId9" imgW="1783800" imgH="16869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906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Freeform 13"/>
          <p:cNvSpPr>
            <a:spLocks/>
          </p:cNvSpPr>
          <p:nvPr/>
        </p:nvSpPr>
        <p:spPr bwMode="auto">
          <a:xfrm>
            <a:off x="8305800" y="2057400"/>
            <a:ext cx="419100" cy="1600200"/>
          </a:xfrm>
          <a:custGeom>
            <a:avLst/>
            <a:gdLst/>
            <a:ahLst/>
            <a:cxnLst>
              <a:cxn ang="0">
                <a:pos x="144" y="1008"/>
              </a:cxn>
              <a:cxn ang="0">
                <a:pos x="240" y="480"/>
              </a:cxn>
              <a:cxn ang="0">
                <a:pos x="0" y="0"/>
              </a:cxn>
            </a:cxnLst>
            <a:rect l="0" t="0" r="r" b="b"/>
            <a:pathLst>
              <a:path w="264" h="1008">
                <a:moveTo>
                  <a:pt x="144" y="1008"/>
                </a:moveTo>
                <a:cubicBezTo>
                  <a:pt x="204" y="828"/>
                  <a:pt x="264" y="648"/>
                  <a:pt x="240" y="480"/>
                </a:cubicBezTo>
                <a:cubicBezTo>
                  <a:pt x="216" y="312"/>
                  <a:pt x="108" y="156"/>
                  <a:pt x="0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210" name="Freeform 18"/>
          <p:cNvSpPr>
            <a:spLocks/>
          </p:cNvSpPr>
          <p:nvPr/>
        </p:nvSpPr>
        <p:spPr bwMode="auto">
          <a:xfrm>
            <a:off x="1752600" y="2209800"/>
            <a:ext cx="6223000" cy="382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96" y="912"/>
              </a:cxn>
              <a:cxn ang="0">
                <a:pos x="336" y="912"/>
              </a:cxn>
              <a:cxn ang="0">
                <a:pos x="1584" y="912"/>
              </a:cxn>
              <a:cxn ang="0">
                <a:pos x="3600" y="912"/>
              </a:cxn>
              <a:cxn ang="0">
                <a:pos x="3504" y="1680"/>
              </a:cxn>
              <a:cxn ang="0">
                <a:pos x="3360" y="2160"/>
              </a:cxn>
              <a:cxn ang="0">
                <a:pos x="3168" y="2400"/>
              </a:cxn>
              <a:cxn ang="0">
                <a:pos x="2928" y="2112"/>
              </a:cxn>
            </a:cxnLst>
            <a:rect l="0" t="0" r="r" b="b"/>
            <a:pathLst>
              <a:path w="3920" h="2408">
                <a:moveTo>
                  <a:pt x="0" y="0"/>
                </a:moveTo>
                <a:cubicBezTo>
                  <a:pt x="112" y="68"/>
                  <a:pt x="224" y="136"/>
                  <a:pt x="240" y="288"/>
                </a:cubicBezTo>
                <a:cubicBezTo>
                  <a:pt x="256" y="440"/>
                  <a:pt x="80" y="808"/>
                  <a:pt x="96" y="912"/>
                </a:cubicBezTo>
                <a:cubicBezTo>
                  <a:pt x="112" y="1016"/>
                  <a:pt x="88" y="912"/>
                  <a:pt x="336" y="912"/>
                </a:cubicBezTo>
                <a:cubicBezTo>
                  <a:pt x="584" y="912"/>
                  <a:pt x="1040" y="912"/>
                  <a:pt x="1584" y="912"/>
                </a:cubicBezTo>
                <a:cubicBezTo>
                  <a:pt x="2128" y="912"/>
                  <a:pt x="3280" y="784"/>
                  <a:pt x="3600" y="912"/>
                </a:cubicBezTo>
                <a:cubicBezTo>
                  <a:pt x="3920" y="1040"/>
                  <a:pt x="3544" y="1472"/>
                  <a:pt x="3504" y="1680"/>
                </a:cubicBezTo>
                <a:cubicBezTo>
                  <a:pt x="3464" y="1888"/>
                  <a:pt x="3416" y="2040"/>
                  <a:pt x="3360" y="2160"/>
                </a:cubicBezTo>
                <a:cubicBezTo>
                  <a:pt x="3304" y="2280"/>
                  <a:pt x="3240" y="2408"/>
                  <a:pt x="3168" y="2400"/>
                </a:cubicBezTo>
                <a:cubicBezTo>
                  <a:pt x="3096" y="2392"/>
                  <a:pt x="3012" y="2252"/>
                  <a:pt x="2928" y="2112"/>
                </a:cubicBezTo>
              </a:path>
            </a:pathLst>
          </a:custGeom>
          <a:noFill/>
          <a:ln w="76200" cap="flat" cmpd="sng">
            <a:solidFill>
              <a:srgbClr val="CC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8211" name="Picture 19" descr="j008727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1219200"/>
            <a:ext cx="1008063" cy="1752600"/>
          </a:xfrm>
          <a:prstGeom prst="rect">
            <a:avLst/>
          </a:prstGeom>
          <a:noFill/>
        </p:spPr>
      </p:pic>
      <p:sp>
        <p:nvSpPr>
          <p:cNvPr id="8212" name="Freeform 20"/>
          <p:cNvSpPr>
            <a:spLocks/>
          </p:cNvSpPr>
          <p:nvPr/>
        </p:nvSpPr>
        <p:spPr bwMode="auto">
          <a:xfrm>
            <a:off x="5308600" y="1447800"/>
            <a:ext cx="711200" cy="2209800"/>
          </a:xfrm>
          <a:custGeom>
            <a:avLst/>
            <a:gdLst/>
            <a:ahLst/>
            <a:cxnLst>
              <a:cxn ang="0">
                <a:pos x="256" y="1392"/>
              </a:cxn>
              <a:cxn ang="0">
                <a:pos x="352" y="1008"/>
              </a:cxn>
              <a:cxn ang="0">
                <a:pos x="256" y="624"/>
              </a:cxn>
              <a:cxn ang="0">
                <a:pos x="64" y="384"/>
              </a:cxn>
              <a:cxn ang="0">
                <a:pos x="64" y="96"/>
              </a:cxn>
              <a:cxn ang="0">
                <a:pos x="448" y="0"/>
              </a:cxn>
            </a:cxnLst>
            <a:rect l="0" t="0" r="r" b="b"/>
            <a:pathLst>
              <a:path w="448" h="1392">
                <a:moveTo>
                  <a:pt x="256" y="1392"/>
                </a:moveTo>
                <a:cubicBezTo>
                  <a:pt x="304" y="1264"/>
                  <a:pt x="352" y="1136"/>
                  <a:pt x="352" y="1008"/>
                </a:cubicBezTo>
                <a:cubicBezTo>
                  <a:pt x="352" y="880"/>
                  <a:pt x="304" y="728"/>
                  <a:pt x="256" y="624"/>
                </a:cubicBezTo>
                <a:cubicBezTo>
                  <a:pt x="208" y="520"/>
                  <a:pt x="96" y="472"/>
                  <a:pt x="64" y="384"/>
                </a:cubicBezTo>
                <a:cubicBezTo>
                  <a:pt x="32" y="296"/>
                  <a:pt x="0" y="160"/>
                  <a:pt x="64" y="96"/>
                </a:cubicBezTo>
                <a:cubicBezTo>
                  <a:pt x="128" y="32"/>
                  <a:pt x="288" y="16"/>
                  <a:pt x="448" y="0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C160-DEB4-4B31-9E9D-759FF0E0DB27}" type="slidenum">
              <a:rPr lang="en-US"/>
              <a:pPr/>
              <a:t>62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Sicherheitsaspekte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803775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400">
                <a:solidFill>
                  <a:schemeClr val="hlink"/>
                </a:solidFill>
              </a:rPr>
              <a:t>Kryptographische Algorithmen</a:t>
            </a:r>
          </a:p>
          <a:p>
            <a:pPr lvl="1">
              <a:lnSpc>
                <a:spcPct val="80000"/>
              </a:lnSpc>
            </a:pPr>
            <a:r>
              <a:rPr lang="de-DE"/>
              <a:t>Symmetrische Verschlüsselungsverfahren</a:t>
            </a:r>
          </a:p>
          <a:p>
            <a:pPr lvl="2">
              <a:lnSpc>
                <a:spcPct val="80000"/>
              </a:lnSpc>
            </a:pPr>
            <a:r>
              <a:rPr lang="de-DE"/>
              <a:t>Geheime Schlüssel</a:t>
            </a:r>
          </a:p>
          <a:p>
            <a:pPr lvl="2">
              <a:lnSpc>
                <a:spcPct val="80000"/>
              </a:lnSpc>
            </a:pPr>
            <a:r>
              <a:rPr lang="de-DE"/>
              <a:t>zB DES</a:t>
            </a:r>
          </a:p>
          <a:p>
            <a:pPr lvl="1">
              <a:lnSpc>
                <a:spcPct val="80000"/>
              </a:lnSpc>
            </a:pPr>
            <a:r>
              <a:rPr lang="de-DE"/>
              <a:t>Asymmetrische Verschlüsselung (Public Key Kryptographie)</a:t>
            </a:r>
          </a:p>
          <a:p>
            <a:pPr lvl="2">
              <a:lnSpc>
                <a:spcPct val="80000"/>
              </a:lnSpc>
            </a:pPr>
            <a:r>
              <a:rPr lang="de-DE"/>
              <a:t>Geheimer Schlüssel</a:t>
            </a:r>
          </a:p>
          <a:p>
            <a:pPr lvl="2">
              <a:lnSpc>
                <a:spcPct val="80000"/>
              </a:lnSpc>
            </a:pPr>
            <a:r>
              <a:rPr lang="de-DE"/>
              <a:t>Öffentlicher Schlüssel</a:t>
            </a:r>
          </a:p>
          <a:p>
            <a:pPr lvl="2">
              <a:lnSpc>
                <a:spcPct val="80000"/>
              </a:lnSpc>
            </a:pPr>
            <a:r>
              <a:rPr lang="de-DE"/>
              <a:t>zB RSA</a:t>
            </a:r>
          </a:p>
          <a:p>
            <a:pPr lvl="1">
              <a:lnSpc>
                <a:spcPct val="80000"/>
              </a:lnSpc>
            </a:pPr>
            <a:r>
              <a:rPr lang="de-DE"/>
              <a:t>Message Digest</a:t>
            </a:r>
          </a:p>
          <a:p>
            <a:pPr lvl="2">
              <a:lnSpc>
                <a:spcPct val="80000"/>
              </a:lnSpc>
            </a:pPr>
            <a:r>
              <a:rPr lang="de-DE"/>
              <a:t>Digitaler Fingerabdruck</a:t>
            </a:r>
          </a:p>
          <a:p>
            <a:pPr lvl="2">
              <a:lnSpc>
                <a:spcPct val="80000"/>
              </a:lnSpc>
            </a:pPr>
            <a:r>
              <a:rPr lang="de-DE"/>
              <a:t>Wird in Verbindung mit dem Public Key-Verfahren zur digitalen Signatur verwendet</a:t>
            </a:r>
          </a:p>
          <a:p>
            <a:pPr lvl="2">
              <a:lnSpc>
                <a:spcPct val="80000"/>
              </a:lnSpc>
            </a:pPr>
            <a:r>
              <a:rPr lang="de-DE"/>
              <a:t>zB MD5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219200"/>
            <a:ext cx="4494212" cy="563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400">
                <a:solidFill>
                  <a:schemeClr val="hlink"/>
                </a:solidFill>
              </a:rPr>
              <a:t>Sicherheitsdienste</a:t>
            </a:r>
          </a:p>
          <a:p>
            <a:pPr lvl="1">
              <a:lnSpc>
                <a:spcPct val="100000"/>
              </a:lnSpc>
            </a:pPr>
            <a:r>
              <a:rPr lang="de-DE"/>
              <a:t>Privacy (Geheimhaltung, Diskretion)</a:t>
            </a:r>
          </a:p>
          <a:p>
            <a:pPr lvl="1">
              <a:lnSpc>
                <a:spcPct val="100000"/>
              </a:lnSpc>
            </a:pPr>
            <a:r>
              <a:rPr lang="de-DE"/>
              <a:t>Authentifizierung</a:t>
            </a:r>
          </a:p>
          <a:p>
            <a:pPr lvl="1">
              <a:lnSpc>
                <a:spcPct val="100000"/>
              </a:lnSpc>
            </a:pPr>
            <a:r>
              <a:rPr lang="de-DE"/>
              <a:t>Nachrichtenintegrität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2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680-EB9A-407E-992C-732179650A47}" type="slidenum">
              <a:rPr lang="en-US"/>
              <a:pPr/>
              <a:t>63</a:t>
            </a:fld>
            <a:endParaRPr lang="en-US"/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3048000" y="4495800"/>
            <a:ext cx="2743200" cy="1981200"/>
          </a:xfrm>
          <a:prstGeom prst="wedgeRoundRectCallout">
            <a:avLst>
              <a:gd name="adj1" fmla="val 80500"/>
              <a:gd name="adj2" fmla="val -19472"/>
              <a:gd name="adj3" fmla="val 16667"/>
            </a:avLst>
          </a:prstGeom>
          <a:solidFill>
            <a:schemeClr val="accent2"/>
          </a:solidFill>
          <a:ln w="762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de-DE" sz="2800">
                <a:latin typeface="Times New Roman" pitchFamily="18" charset="0"/>
              </a:rPr>
              <a:t>Secret key</a:t>
            </a:r>
          </a:p>
          <a:p>
            <a:pPr>
              <a:lnSpc>
                <a:spcPct val="70000"/>
              </a:lnSpc>
            </a:pPr>
            <a:r>
              <a:rPr lang="de-DE" sz="2800">
                <a:latin typeface="Times New Roman" pitchFamily="18" charset="0"/>
              </a:rPr>
              <a:t>des Empfängers</a:t>
            </a: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Geheimschlüssel vs Public Key</a:t>
            </a:r>
          </a:p>
        </p:txBody>
      </p: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304800" y="1219200"/>
            <a:ext cx="2901950" cy="5486400"/>
            <a:chOff x="192" y="768"/>
            <a:chExt cx="1828" cy="3456"/>
          </a:xfrm>
        </p:grpSpPr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384" y="768"/>
              <a:ext cx="1056" cy="336"/>
            </a:xfrm>
            <a:prstGeom prst="flowChartDocumen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Dokument</a:t>
              </a:r>
            </a:p>
          </p:txBody>
        </p:sp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192" y="1440"/>
              <a:ext cx="1488" cy="672"/>
            </a:xfrm>
            <a:prstGeom prst="ellipse">
              <a:avLst/>
            </a:prstGeom>
            <a:solidFill>
              <a:srgbClr val="66FF66"/>
            </a:solidFill>
            <a:ln w="76200">
              <a:solidFill>
                <a:srgbClr val="CC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18" charset="0"/>
                </a:rPr>
                <a:t>Mit Geheim-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18" charset="0"/>
                </a:rPr>
                <a:t>Schlüssel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18" charset="0"/>
                </a:rPr>
                <a:t>verschlüsseln</a:t>
              </a:r>
            </a:p>
          </p:txBody>
        </p:sp>
        <p:sp>
          <p:nvSpPr>
            <p:cNvPr id="11269" name="Oval 5"/>
            <p:cNvSpPr>
              <a:spLocks noChangeArrowheads="1"/>
            </p:cNvSpPr>
            <p:nvPr/>
          </p:nvSpPr>
          <p:spPr bwMode="auto">
            <a:xfrm>
              <a:off x="240" y="2928"/>
              <a:ext cx="1488" cy="672"/>
            </a:xfrm>
            <a:prstGeom prst="ellipse">
              <a:avLst/>
            </a:prstGeom>
            <a:solidFill>
              <a:srgbClr val="66FF66"/>
            </a:solidFill>
            <a:ln w="76200">
              <a:solidFill>
                <a:srgbClr val="CC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18" charset="0"/>
                </a:rPr>
                <a:t>Mit Geheim-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18" charset="0"/>
                </a:rPr>
                <a:t>Schlüssel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18" charset="0"/>
                </a:rPr>
                <a:t>entschlüsseln</a:t>
              </a:r>
            </a:p>
          </p:txBody>
        </p:sp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432" y="3888"/>
              <a:ext cx="1056" cy="336"/>
            </a:xfrm>
            <a:prstGeom prst="flowChartDocumen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Dokument</a:t>
              </a:r>
            </a:p>
          </p:txBody>
        </p:sp>
        <p:cxnSp>
          <p:nvCxnSpPr>
            <p:cNvPr id="11271" name="AutoShape 7"/>
            <p:cNvCxnSpPr>
              <a:cxnSpLocks noChangeShapeType="1"/>
              <a:stCxn id="11267" idx="2"/>
              <a:endCxn id="11268" idx="0"/>
            </p:cNvCxnSpPr>
            <p:nvPr/>
          </p:nvCxnSpPr>
          <p:spPr bwMode="auto">
            <a:xfrm>
              <a:off x="912" y="1091"/>
              <a:ext cx="24" cy="325"/>
            </a:xfrm>
            <a:prstGeom prst="straightConnector1">
              <a:avLst/>
            </a:prstGeom>
            <a:noFill/>
            <a:ln w="76200">
              <a:solidFill>
                <a:srgbClr val="CC66FF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272" name="AutoShape 8"/>
            <p:cNvCxnSpPr>
              <a:cxnSpLocks noChangeShapeType="1"/>
              <a:stCxn id="11269" idx="4"/>
              <a:endCxn id="11270" idx="0"/>
            </p:cNvCxnSpPr>
            <p:nvPr/>
          </p:nvCxnSpPr>
          <p:spPr bwMode="auto">
            <a:xfrm flipH="1">
              <a:off x="960" y="3624"/>
              <a:ext cx="24" cy="258"/>
            </a:xfrm>
            <a:prstGeom prst="straightConnector1">
              <a:avLst/>
            </a:prstGeom>
            <a:noFill/>
            <a:ln w="76200">
              <a:solidFill>
                <a:srgbClr val="CC66FF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752" y="2112"/>
              <a:ext cx="280" cy="816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256" y="144"/>
                </a:cxn>
                <a:cxn ang="0">
                  <a:pos x="16" y="240"/>
                </a:cxn>
                <a:cxn ang="0">
                  <a:pos x="160" y="432"/>
                </a:cxn>
                <a:cxn ang="0">
                  <a:pos x="16" y="528"/>
                </a:cxn>
                <a:cxn ang="0">
                  <a:pos x="208" y="720"/>
                </a:cxn>
                <a:cxn ang="0">
                  <a:pos x="160" y="816"/>
                </a:cxn>
              </a:cxnLst>
              <a:rect l="0" t="0" r="r" b="b"/>
              <a:pathLst>
                <a:path w="280" h="816">
                  <a:moveTo>
                    <a:pt x="160" y="0"/>
                  </a:moveTo>
                  <a:cubicBezTo>
                    <a:pt x="220" y="52"/>
                    <a:pt x="280" y="104"/>
                    <a:pt x="256" y="144"/>
                  </a:cubicBezTo>
                  <a:cubicBezTo>
                    <a:pt x="232" y="184"/>
                    <a:pt x="32" y="192"/>
                    <a:pt x="16" y="240"/>
                  </a:cubicBezTo>
                  <a:cubicBezTo>
                    <a:pt x="0" y="288"/>
                    <a:pt x="160" y="384"/>
                    <a:pt x="160" y="432"/>
                  </a:cubicBezTo>
                  <a:cubicBezTo>
                    <a:pt x="160" y="480"/>
                    <a:pt x="8" y="480"/>
                    <a:pt x="16" y="528"/>
                  </a:cubicBezTo>
                  <a:cubicBezTo>
                    <a:pt x="24" y="576"/>
                    <a:pt x="184" y="672"/>
                    <a:pt x="208" y="720"/>
                  </a:cubicBezTo>
                  <a:cubicBezTo>
                    <a:pt x="232" y="768"/>
                    <a:pt x="196" y="792"/>
                    <a:pt x="160" y="816"/>
                  </a:cubicBez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960" y="2352"/>
              <a:ext cx="1060" cy="327"/>
            </a:xfrm>
            <a:prstGeom prst="rect">
              <a:avLst/>
            </a:prstGeom>
            <a:solidFill>
              <a:schemeClr val="accent2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800">
                  <a:latin typeface="Times New Roman" pitchFamily="18" charset="0"/>
                </a:rPr>
                <a:t>Ciphertext</a:t>
              </a:r>
            </a:p>
          </p:txBody>
        </p:sp>
      </p:grpSp>
      <p:grpSp>
        <p:nvGrpSpPr>
          <p:cNvPr id="11277" name="Group 13"/>
          <p:cNvGrpSpPr>
            <a:grpSpLocks/>
          </p:cNvGrpSpPr>
          <p:nvPr/>
        </p:nvGrpSpPr>
        <p:grpSpPr bwMode="auto">
          <a:xfrm>
            <a:off x="6096000" y="1219200"/>
            <a:ext cx="2901950" cy="5486400"/>
            <a:chOff x="192" y="768"/>
            <a:chExt cx="1828" cy="3456"/>
          </a:xfrm>
        </p:grpSpPr>
        <p:sp>
          <p:nvSpPr>
            <p:cNvPr id="11278" name="AutoShape 14"/>
            <p:cNvSpPr>
              <a:spLocks noChangeArrowheads="1"/>
            </p:cNvSpPr>
            <p:nvPr/>
          </p:nvSpPr>
          <p:spPr bwMode="auto">
            <a:xfrm>
              <a:off x="384" y="768"/>
              <a:ext cx="1056" cy="336"/>
            </a:xfrm>
            <a:prstGeom prst="flowChartDocumen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Dokument</a:t>
              </a:r>
            </a:p>
          </p:txBody>
        </p:sp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192" y="1440"/>
              <a:ext cx="1488" cy="672"/>
            </a:xfrm>
            <a:prstGeom prst="ellipse">
              <a:avLst/>
            </a:prstGeom>
            <a:solidFill>
              <a:srgbClr val="66FF66"/>
            </a:solidFill>
            <a:ln w="76200">
              <a:solidFill>
                <a:srgbClr val="CC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18" charset="0"/>
                </a:rPr>
                <a:t>Mit </a:t>
              </a:r>
              <a:r>
                <a:rPr lang="de-DE">
                  <a:solidFill>
                    <a:srgbClr val="3333CC"/>
                  </a:solidFill>
                  <a:latin typeface="Times New Roman" pitchFamily="18" charset="0"/>
                </a:rPr>
                <a:t>öffent-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solidFill>
                    <a:srgbClr val="3333CC"/>
                  </a:solidFill>
                  <a:latin typeface="Times New Roman" pitchFamily="18" charset="0"/>
                </a:rPr>
                <a:t>Lichem Schlüssel</a:t>
              </a:r>
              <a:r>
                <a:rPr lang="de-DE">
                  <a:latin typeface="Times New Roman" pitchFamily="18" charset="0"/>
                </a:rPr>
                <a:t> 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18" charset="0"/>
                </a:rPr>
                <a:t>verschlüsseln</a:t>
              </a:r>
            </a:p>
          </p:txBody>
        </p:sp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240" y="2928"/>
              <a:ext cx="1488" cy="672"/>
            </a:xfrm>
            <a:prstGeom prst="ellipse">
              <a:avLst/>
            </a:prstGeom>
            <a:solidFill>
              <a:srgbClr val="66FF66"/>
            </a:solidFill>
            <a:ln w="76200">
              <a:solidFill>
                <a:srgbClr val="CC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18" charset="0"/>
                </a:rPr>
                <a:t>Mit</a:t>
              </a:r>
              <a:r>
                <a:rPr lang="de-DE" b="1">
                  <a:solidFill>
                    <a:schemeClr val="accent1"/>
                  </a:solidFill>
                  <a:latin typeface="Times New Roman" pitchFamily="18" charset="0"/>
                </a:rPr>
                <a:t>Geheim-</a:t>
              </a:r>
            </a:p>
            <a:p>
              <a:pPr>
                <a:lnSpc>
                  <a:spcPct val="80000"/>
                </a:lnSpc>
              </a:pPr>
              <a:r>
                <a:rPr lang="de-DE" b="1">
                  <a:solidFill>
                    <a:schemeClr val="accent1"/>
                  </a:solidFill>
                  <a:latin typeface="Times New Roman" pitchFamily="18" charset="0"/>
                </a:rPr>
                <a:t>Schlüssel</a:t>
              </a:r>
              <a:endParaRPr lang="de-DE">
                <a:solidFill>
                  <a:srgbClr val="3333CC"/>
                </a:solidFill>
                <a:latin typeface="Times New Roman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18" charset="0"/>
                </a:rPr>
                <a:t>entschlüsseln</a:t>
              </a:r>
            </a:p>
          </p:txBody>
        </p:sp>
        <p:sp>
          <p:nvSpPr>
            <p:cNvPr id="11281" name="AutoShape 17"/>
            <p:cNvSpPr>
              <a:spLocks noChangeArrowheads="1"/>
            </p:cNvSpPr>
            <p:nvPr/>
          </p:nvSpPr>
          <p:spPr bwMode="auto">
            <a:xfrm>
              <a:off x="432" y="3888"/>
              <a:ext cx="1056" cy="336"/>
            </a:xfrm>
            <a:prstGeom prst="flowChartDocumen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Dokument</a:t>
              </a:r>
            </a:p>
          </p:txBody>
        </p:sp>
        <p:cxnSp>
          <p:nvCxnSpPr>
            <p:cNvPr id="11282" name="AutoShape 18"/>
            <p:cNvCxnSpPr>
              <a:cxnSpLocks noChangeShapeType="1"/>
              <a:stCxn id="11278" idx="2"/>
              <a:endCxn id="11279" idx="0"/>
            </p:cNvCxnSpPr>
            <p:nvPr/>
          </p:nvCxnSpPr>
          <p:spPr bwMode="auto">
            <a:xfrm>
              <a:off x="912" y="1091"/>
              <a:ext cx="24" cy="325"/>
            </a:xfrm>
            <a:prstGeom prst="straightConnector1">
              <a:avLst/>
            </a:prstGeom>
            <a:noFill/>
            <a:ln w="76200">
              <a:solidFill>
                <a:srgbClr val="CC66FF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283" name="AutoShape 19"/>
            <p:cNvCxnSpPr>
              <a:cxnSpLocks noChangeShapeType="1"/>
              <a:stCxn id="11280" idx="4"/>
              <a:endCxn id="11281" idx="0"/>
            </p:cNvCxnSpPr>
            <p:nvPr/>
          </p:nvCxnSpPr>
          <p:spPr bwMode="auto">
            <a:xfrm flipH="1">
              <a:off x="960" y="3624"/>
              <a:ext cx="24" cy="258"/>
            </a:xfrm>
            <a:prstGeom prst="straightConnector1">
              <a:avLst/>
            </a:prstGeom>
            <a:noFill/>
            <a:ln w="76200">
              <a:solidFill>
                <a:srgbClr val="CC66FF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284" name="Freeform 20"/>
            <p:cNvSpPr>
              <a:spLocks/>
            </p:cNvSpPr>
            <p:nvPr/>
          </p:nvSpPr>
          <p:spPr bwMode="auto">
            <a:xfrm>
              <a:off x="752" y="2112"/>
              <a:ext cx="280" cy="816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256" y="144"/>
                </a:cxn>
                <a:cxn ang="0">
                  <a:pos x="16" y="240"/>
                </a:cxn>
                <a:cxn ang="0">
                  <a:pos x="160" y="432"/>
                </a:cxn>
                <a:cxn ang="0">
                  <a:pos x="16" y="528"/>
                </a:cxn>
                <a:cxn ang="0">
                  <a:pos x="208" y="720"/>
                </a:cxn>
                <a:cxn ang="0">
                  <a:pos x="160" y="816"/>
                </a:cxn>
              </a:cxnLst>
              <a:rect l="0" t="0" r="r" b="b"/>
              <a:pathLst>
                <a:path w="280" h="816">
                  <a:moveTo>
                    <a:pt x="160" y="0"/>
                  </a:moveTo>
                  <a:cubicBezTo>
                    <a:pt x="220" y="52"/>
                    <a:pt x="280" y="104"/>
                    <a:pt x="256" y="144"/>
                  </a:cubicBezTo>
                  <a:cubicBezTo>
                    <a:pt x="232" y="184"/>
                    <a:pt x="32" y="192"/>
                    <a:pt x="16" y="240"/>
                  </a:cubicBezTo>
                  <a:cubicBezTo>
                    <a:pt x="0" y="288"/>
                    <a:pt x="160" y="384"/>
                    <a:pt x="160" y="432"/>
                  </a:cubicBezTo>
                  <a:cubicBezTo>
                    <a:pt x="160" y="480"/>
                    <a:pt x="8" y="480"/>
                    <a:pt x="16" y="528"/>
                  </a:cubicBezTo>
                  <a:cubicBezTo>
                    <a:pt x="24" y="576"/>
                    <a:pt x="184" y="672"/>
                    <a:pt x="208" y="720"/>
                  </a:cubicBezTo>
                  <a:cubicBezTo>
                    <a:pt x="232" y="768"/>
                    <a:pt x="196" y="792"/>
                    <a:pt x="160" y="816"/>
                  </a:cubicBez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960" y="2352"/>
              <a:ext cx="1060" cy="327"/>
            </a:xfrm>
            <a:prstGeom prst="rect">
              <a:avLst/>
            </a:prstGeom>
            <a:solidFill>
              <a:schemeClr val="accent2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800">
                  <a:latin typeface="Times New Roman" pitchFamily="18" charset="0"/>
                </a:rPr>
                <a:t>Ciphertext</a:t>
              </a:r>
            </a:p>
          </p:txBody>
        </p:sp>
      </p:grp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2971800" y="1219200"/>
            <a:ext cx="2743200" cy="1981200"/>
          </a:xfrm>
          <a:prstGeom prst="wedgeRoundRectCallout">
            <a:avLst>
              <a:gd name="adj1" fmla="val 71991"/>
              <a:gd name="adj2" fmla="val 22194"/>
              <a:gd name="adj3" fmla="val 16667"/>
            </a:avLst>
          </a:prstGeom>
          <a:solidFill>
            <a:schemeClr val="accent2"/>
          </a:solidFill>
          <a:ln w="762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de-DE" sz="2800">
                <a:latin typeface="Times New Roman" pitchFamily="18" charset="0"/>
              </a:rPr>
              <a:t>Public key</a:t>
            </a:r>
          </a:p>
          <a:p>
            <a:pPr>
              <a:lnSpc>
                <a:spcPct val="70000"/>
              </a:lnSpc>
            </a:pPr>
            <a:r>
              <a:rPr lang="de-DE" sz="2800">
                <a:latin typeface="Times New Roman" pitchFamily="18" charset="0"/>
              </a:rPr>
              <a:t>des Empfängers</a:t>
            </a: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</p:txBody>
      </p:sp>
      <p:pic>
        <p:nvPicPr>
          <p:cNvPr id="11287" name="Picture 23" descr="j01781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52600"/>
            <a:ext cx="1143000" cy="1404938"/>
          </a:xfrm>
          <a:prstGeom prst="rect">
            <a:avLst/>
          </a:prstGeom>
          <a:noFill/>
        </p:spPr>
      </p:pic>
      <p:pic>
        <p:nvPicPr>
          <p:cNvPr id="11288" name="Picture 24" descr="bs0074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334000"/>
            <a:ext cx="1376363" cy="6731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 animBg="1" autoUpdateAnimBg="0"/>
      <p:bldP spid="11286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37EE-D9D5-446A-BDD5-B72DAACDC95A}" type="slidenum">
              <a:rPr lang="en-US"/>
              <a:pPr/>
              <a:t>64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DES: Data Encryption Standard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de-DE"/>
              <a:t>Geheimschlüssel/Symmetrisches Verfahren</a:t>
            </a:r>
          </a:p>
          <a:p>
            <a:pPr marL="457200" indent="-457200"/>
            <a:r>
              <a:rPr lang="de-DE"/>
              <a:t>64 Bit Geheimschlüssel (nur 56 werden benutzt; jedes achte Bit speichert die Parität der vorhergehenden 7 Bits)</a:t>
            </a:r>
          </a:p>
          <a:p>
            <a:pPr marL="457200" indent="-457200"/>
            <a:r>
              <a:rPr lang="de-DE"/>
              <a:t>Es werden jeweils 64 Bit-Blöcke codiert (lange Nachrichten werden entsprechend aufgespalten)</a:t>
            </a:r>
          </a:p>
          <a:p>
            <a:pPr marL="457200" indent="-457200"/>
            <a:r>
              <a:rPr lang="de-DE"/>
              <a:t>DES durchläuft drei Phasen bei der Verschlüsselung bzw. Entschlüsselung</a:t>
            </a:r>
          </a:p>
          <a:p>
            <a:pPr marL="914400" lvl="1" indent="-457200">
              <a:buFont typeface="Monotype Sorts" pitchFamily="2" charset="2"/>
              <a:buAutoNum type="arabicPeriod"/>
            </a:pPr>
            <a:r>
              <a:rPr lang="de-DE"/>
              <a:t>Die 64 Bit werden permutiert (Mischen)</a:t>
            </a:r>
          </a:p>
          <a:p>
            <a:pPr marL="914400" lvl="1" indent="-457200">
              <a:buFont typeface="Monotype Sorts" pitchFamily="2" charset="2"/>
              <a:buAutoNum type="arabicPeriod"/>
            </a:pPr>
            <a:r>
              <a:rPr lang="de-DE"/>
              <a:t>Sechzehn mal wird dieselbe Operation auf den Daten und dem Schlüssel angewendet</a:t>
            </a:r>
          </a:p>
          <a:p>
            <a:pPr marL="914400" lvl="1" indent="-457200">
              <a:buFont typeface="Monotype Sorts" pitchFamily="2" charset="2"/>
              <a:buAutoNum type="arabicPeriod"/>
            </a:pPr>
            <a:r>
              <a:rPr lang="de-DE"/>
              <a:t>Das Inverse der in 1. Durchgeführten Permutation wird angewendet</a:t>
            </a:r>
          </a:p>
          <a:p>
            <a:pPr marL="914400" lvl="1" indent="-457200">
              <a:buFont typeface="Monotype Sorts" pitchFamily="2" charset="2"/>
              <a:buAutoNum type="arabicPeriod"/>
            </a:pPr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1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95CE-5E56-4A7C-93E1-4B1F3B59F75B}" type="slidenum">
              <a:rPr lang="en-US"/>
              <a:pPr/>
              <a:t>65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7772400" cy="914400"/>
          </a:xfrm>
        </p:spPr>
        <p:txBody>
          <a:bodyPr/>
          <a:lstStyle/>
          <a:p>
            <a:r>
              <a:rPr lang="en-US"/>
              <a:t>64-bit key (56-bits + 8-bit parity)</a:t>
            </a:r>
          </a:p>
          <a:p>
            <a:r>
              <a:rPr lang="en-US"/>
              <a:t>16 Runden</a:t>
            </a:r>
            <a:endParaRPr lang="en-US" sz="2800"/>
          </a:p>
        </p:txBody>
      </p:sp>
      <p:grpSp>
        <p:nvGrpSpPr>
          <p:cNvPr id="16499" name="Group 115"/>
          <p:cNvGrpSpPr>
            <a:grpSpLocks/>
          </p:cNvGrpSpPr>
          <p:nvPr/>
        </p:nvGrpSpPr>
        <p:grpSpPr bwMode="auto">
          <a:xfrm>
            <a:off x="838200" y="1066800"/>
            <a:ext cx="3114675" cy="5486400"/>
            <a:chOff x="864" y="1008"/>
            <a:chExt cx="1163" cy="2688"/>
          </a:xfrm>
        </p:grpSpPr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864" y="1008"/>
              <a:ext cx="587" cy="90"/>
            </a:xfrm>
            <a:custGeom>
              <a:avLst/>
              <a:gdLst/>
              <a:ahLst/>
              <a:cxnLst>
                <a:cxn ang="0">
                  <a:pos x="765" y="108"/>
                </a:cxn>
                <a:cxn ang="0">
                  <a:pos x="765" y="0"/>
                </a:cxn>
                <a:cxn ang="0">
                  <a:pos x="0" y="0"/>
                </a:cxn>
                <a:cxn ang="0">
                  <a:pos x="0" y="111"/>
                </a:cxn>
                <a:cxn ang="0">
                  <a:pos x="765" y="111"/>
                </a:cxn>
                <a:cxn ang="0">
                  <a:pos x="765" y="111"/>
                </a:cxn>
              </a:cxnLst>
              <a:rect l="0" t="0" r="r" b="b"/>
              <a:pathLst>
                <a:path w="765" h="111">
                  <a:moveTo>
                    <a:pt x="765" y="108"/>
                  </a:moveTo>
                  <a:lnTo>
                    <a:pt x="765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765" y="111"/>
                  </a:lnTo>
                  <a:lnTo>
                    <a:pt x="765" y="1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auto">
            <a:xfrm>
              <a:off x="864" y="1315"/>
              <a:ext cx="587" cy="90"/>
            </a:xfrm>
            <a:custGeom>
              <a:avLst/>
              <a:gdLst/>
              <a:ahLst/>
              <a:cxnLst>
                <a:cxn ang="0">
                  <a:pos x="765" y="111"/>
                </a:cxn>
                <a:cxn ang="0">
                  <a:pos x="765" y="0"/>
                </a:cxn>
                <a:cxn ang="0">
                  <a:pos x="0" y="0"/>
                </a:cxn>
                <a:cxn ang="0">
                  <a:pos x="0" y="111"/>
                </a:cxn>
                <a:cxn ang="0">
                  <a:pos x="765" y="111"/>
                </a:cxn>
                <a:cxn ang="0">
                  <a:pos x="765" y="111"/>
                </a:cxn>
              </a:cxnLst>
              <a:rect l="0" t="0" r="r" b="b"/>
              <a:pathLst>
                <a:path w="765" h="111">
                  <a:moveTo>
                    <a:pt x="765" y="111"/>
                  </a:moveTo>
                  <a:lnTo>
                    <a:pt x="765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765" y="111"/>
                  </a:lnTo>
                  <a:lnTo>
                    <a:pt x="765" y="1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864" y="1819"/>
              <a:ext cx="587" cy="89"/>
            </a:xfrm>
            <a:custGeom>
              <a:avLst/>
              <a:gdLst/>
              <a:ahLst/>
              <a:cxnLst>
                <a:cxn ang="0">
                  <a:pos x="765" y="109"/>
                </a:cxn>
                <a:cxn ang="0">
                  <a:pos x="765" y="0"/>
                </a:cxn>
                <a:cxn ang="0">
                  <a:pos x="0" y="0"/>
                </a:cxn>
                <a:cxn ang="0">
                  <a:pos x="0" y="109"/>
                </a:cxn>
                <a:cxn ang="0">
                  <a:pos x="765" y="109"/>
                </a:cxn>
                <a:cxn ang="0">
                  <a:pos x="765" y="109"/>
                </a:cxn>
              </a:cxnLst>
              <a:rect l="0" t="0" r="r" b="b"/>
              <a:pathLst>
                <a:path w="765" h="109">
                  <a:moveTo>
                    <a:pt x="765" y="109"/>
                  </a:moveTo>
                  <a:lnTo>
                    <a:pt x="765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765" y="109"/>
                  </a:lnTo>
                  <a:lnTo>
                    <a:pt x="765" y="10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864" y="2321"/>
              <a:ext cx="587" cy="90"/>
            </a:xfrm>
            <a:custGeom>
              <a:avLst/>
              <a:gdLst/>
              <a:ahLst/>
              <a:cxnLst>
                <a:cxn ang="0">
                  <a:pos x="765" y="108"/>
                </a:cxn>
                <a:cxn ang="0">
                  <a:pos x="765" y="0"/>
                </a:cxn>
                <a:cxn ang="0">
                  <a:pos x="0" y="0"/>
                </a:cxn>
                <a:cxn ang="0">
                  <a:pos x="0" y="111"/>
                </a:cxn>
                <a:cxn ang="0">
                  <a:pos x="765" y="111"/>
                </a:cxn>
                <a:cxn ang="0">
                  <a:pos x="765" y="111"/>
                </a:cxn>
              </a:cxnLst>
              <a:rect l="0" t="0" r="r" b="b"/>
              <a:pathLst>
                <a:path w="765" h="111">
                  <a:moveTo>
                    <a:pt x="765" y="108"/>
                  </a:moveTo>
                  <a:lnTo>
                    <a:pt x="765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765" y="111"/>
                  </a:lnTo>
                  <a:lnTo>
                    <a:pt x="765" y="1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867" y="2794"/>
              <a:ext cx="588" cy="88"/>
            </a:xfrm>
            <a:custGeom>
              <a:avLst/>
              <a:gdLst/>
              <a:ahLst/>
              <a:cxnLst>
                <a:cxn ang="0">
                  <a:pos x="764" y="108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0" y="108"/>
                </a:cxn>
                <a:cxn ang="0">
                  <a:pos x="767" y="108"/>
                </a:cxn>
                <a:cxn ang="0">
                  <a:pos x="767" y="108"/>
                </a:cxn>
              </a:cxnLst>
              <a:rect l="0" t="0" r="r" b="b"/>
              <a:pathLst>
                <a:path w="767" h="108">
                  <a:moveTo>
                    <a:pt x="764" y="108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767" y="108"/>
                  </a:lnTo>
                  <a:lnTo>
                    <a:pt x="767" y="10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896" y="1098"/>
              <a:ext cx="11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987" y="1259"/>
              <a:ext cx="46" cy="56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0" y="70"/>
                </a:cxn>
                <a:cxn ang="0">
                  <a:pos x="32" y="0"/>
                </a:cxn>
                <a:cxn ang="0">
                  <a:pos x="3" y="25"/>
                </a:cxn>
                <a:cxn ang="0">
                  <a:pos x="3" y="25"/>
                </a:cxn>
                <a:cxn ang="0">
                  <a:pos x="0" y="22"/>
                </a:cxn>
              </a:cxnLst>
              <a:rect l="0" t="0" r="r" b="b"/>
              <a:pathLst>
                <a:path w="60" h="70">
                  <a:moveTo>
                    <a:pt x="0" y="22"/>
                  </a:moveTo>
                  <a:lnTo>
                    <a:pt x="60" y="70"/>
                  </a:lnTo>
                  <a:lnTo>
                    <a:pt x="32" y="0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972" y="1096"/>
              <a:ext cx="1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957" y="1259"/>
              <a:ext cx="30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73"/>
                </a:cxn>
                <a:cxn ang="0">
                  <a:pos x="39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" h="73">
                  <a:moveTo>
                    <a:pt x="0" y="0"/>
                  </a:moveTo>
                  <a:lnTo>
                    <a:pt x="20" y="73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flipH="1">
              <a:off x="938" y="1096"/>
              <a:ext cx="161" cy="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903" y="1261"/>
              <a:ext cx="51" cy="5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64"/>
                </a:cxn>
                <a:cxn ang="0">
                  <a:pos x="67" y="32"/>
                </a:cxn>
                <a:cxn ang="0">
                  <a:pos x="42" y="3"/>
                </a:cxn>
                <a:cxn ang="0">
                  <a:pos x="42" y="3"/>
                </a:cxn>
                <a:cxn ang="0">
                  <a:pos x="39" y="0"/>
                </a:cxn>
              </a:cxnLst>
              <a:rect l="0" t="0" r="r" b="b"/>
              <a:pathLst>
                <a:path w="67" h="64">
                  <a:moveTo>
                    <a:pt x="39" y="0"/>
                  </a:moveTo>
                  <a:lnTo>
                    <a:pt x="0" y="64"/>
                  </a:lnTo>
                  <a:lnTo>
                    <a:pt x="67" y="32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1011" y="1096"/>
              <a:ext cx="246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>
              <a:off x="1238" y="1268"/>
              <a:ext cx="56" cy="4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73" y="55"/>
                </a:cxn>
                <a:cxn ang="0">
                  <a:pos x="22" y="0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0" y="32"/>
                </a:cxn>
              </a:cxnLst>
              <a:rect l="0" t="0" r="r" b="b"/>
              <a:pathLst>
                <a:path w="73" h="55">
                  <a:moveTo>
                    <a:pt x="0" y="32"/>
                  </a:moveTo>
                  <a:lnTo>
                    <a:pt x="73" y="55"/>
                  </a:lnTo>
                  <a:lnTo>
                    <a:pt x="22" y="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1216" y="1096"/>
              <a:ext cx="1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auto">
            <a:xfrm>
              <a:off x="1201" y="1253"/>
              <a:ext cx="30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74"/>
                </a:cxn>
                <a:cxn ang="0">
                  <a:pos x="3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74">
                  <a:moveTo>
                    <a:pt x="0" y="0"/>
                  </a:moveTo>
                  <a:lnTo>
                    <a:pt x="19" y="74"/>
                  </a:lnTo>
                  <a:lnTo>
                    <a:pt x="3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 flipH="1">
              <a:off x="1162" y="1096"/>
              <a:ext cx="118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1133" y="1256"/>
              <a:ext cx="46" cy="5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70"/>
                </a:cxn>
                <a:cxn ang="0">
                  <a:pos x="60" y="28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32" y="0"/>
                </a:cxn>
              </a:cxnLst>
              <a:rect l="0" t="0" r="r" b="b"/>
              <a:pathLst>
                <a:path w="60" h="70">
                  <a:moveTo>
                    <a:pt x="32" y="0"/>
                  </a:moveTo>
                  <a:lnTo>
                    <a:pt x="0" y="70"/>
                  </a:lnTo>
                  <a:lnTo>
                    <a:pt x="60" y="28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 flipH="1">
              <a:off x="1109" y="1096"/>
              <a:ext cx="288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1069" y="1272"/>
              <a:ext cx="54" cy="41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51"/>
                </a:cxn>
                <a:cxn ang="0">
                  <a:pos x="70" y="35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1" y="0"/>
                </a:cxn>
              </a:cxnLst>
              <a:rect l="0" t="0" r="r" b="b"/>
              <a:pathLst>
                <a:path w="70" h="51">
                  <a:moveTo>
                    <a:pt x="51" y="0"/>
                  </a:moveTo>
                  <a:lnTo>
                    <a:pt x="0" y="51"/>
                  </a:lnTo>
                  <a:lnTo>
                    <a:pt x="70" y="3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1138" y="1098"/>
              <a:ext cx="183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1302" y="1266"/>
              <a:ext cx="53" cy="4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70" y="61"/>
                </a:cxn>
                <a:cxn ang="0">
                  <a:pos x="25" y="0"/>
                </a:cxn>
                <a:cxn ang="0">
                  <a:pos x="3" y="29"/>
                </a:cxn>
                <a:cxn ang="0">
                  <a:pos x="3" y="29"/>
                </a:cxn>
                <a:cxn ang="0">
                  <a:pos x="0" y="29"/>
                </a:cxn>
              </a:cxnLst>
              <a:rect l="0" t="0" r="r" b="b"/>
              <a:pathLst>
                <a:path w="70" h="61">
                  <a:moveTo>
                    <a:pt x="0" y="29"/>
                  </a:moveTo>
                  <a:lnTo>
                    <a:pt x="70" y="61"/>
                  </a:lnTo>
                  <a:lnTo>
                    <a:pt x="25" y="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1326" y="1098"/>
              <a:ext cx="5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1365" y="1253"/>
              <a:ext cx="36" cy="6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8" y="74"/>
                </a:cxn>
                <a:cxn ang="0">
                  <a:pos x="35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3"/>
                </a:cxn>
              </a:cxnLst>
              <a:rect l="0" t="0" r="r" b="b"/>
              <a:pathLst>
                <a:path w="48" h="74">
                  <a:moveTo>
                    <a:pt x="0" y="13"/>
                  </a:moveTo>
                  <a:lnTo>
                    <a:pt x="48" y="74"/>
                  </a:lnTo>
                  <a:lnTo>
                    <a:pt x="35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864" y="3299"/>
              <a:ext cx="587" cy="90"/>
            </a:xfrm>
            <a:custGeom>
              <a:avLst/>
              <a:gdLst/>
              <a:ahLst/>
              <a:cxnLst>
                <a:cxn ang="0">
                  <a:pos x="765" y="108"/>
                </a:cxn>
                <a:cxn ang="0">
                  <a:pos x="765" y="0"/>
                </a:cxn>
                <a:cxn ang="0">
                  <a:pos x="0" y="0"/>
                </a:cxn>
                <a:cxn ang="0">
                  <a:pos x="0" y="111"/>
                </a:cxn>
                <a:cxn ang="0">
                  <a:pos x="765" y="111"/>
                </a:cxn>
                <a:cxn ang="0">
                  <a:pos x="765" y="111"/>
                </a:cxn>
              </a:cxnLst>
              <a:rect l="0" t="0" r="r" b="b"/>
              <a:pathLst>
                <a:path w="765" h="111">
                  <a:moveTo>
                    <a:pt x="765" y="108"/>
                  </a:moveTo>
                  <a:lnTo>
                    <a:pt x="765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765" y="111"/>
                  </a:lnTo>
                  <a:lnTo>
                    <a:pt x="765" y="1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864" y="3606"/>
              <a:ext cx="587" cy="90"/>
            </a:xfrm>
            <a:custGeom>
              <a:avLst/>
              <a:gdLst/>
              <a:ahLst/>
              <a:cxnLst>
                <a:cxn ang="0">
                  <a:pos x="765" y="111"/>
                </a:cxn>
                <a:cxn ang="0">
                  <a:pos x="765" y="0"/>
                </a:cxn>
                <a:cxn ang="0">
                  <a:pos x="0" y="0"/>
                </a:cxn>
                <a:cxn ang="0">
                  <a:pos x="0" y="111"/>
                </a:cxn>
                <a:cxn ang="0">
                  <a:pos x="765" y="111"/>
                </a:cxn>
                <a:cxn ang="0">
                  <a:pos x="765" y="111"/>
                </a:cxn>
              </a:cxnLst>
              <a:rect l="0" t="0" r="r" b="b"/>
              <a:pathLst>
                <a:path w="765" h="111">
                  <a:moveTo>
                    <a:pt x="765" y="111"/>
                  </a:moveTo>
                  <a:lnTo>
                    <a:pt x="765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765" y="111"/>
                  </a:lnTo>
                  <a:lnTo>
                    <a:pt x="765" y="1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>
              <a:off x="923" y="3386"/>
              <a:ext cx="154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4" name="Freeform 30"/>
            <p:cNvSpPr>
              <a:spLocks/>
            </p:cNvSpPr>
            <p:nvPr/>
          </p:nvSpPr>
          <p:spPr bwMode="auto">
            <a:xfrm>
              <a:off x="1060" y="3549"/>
              <a:ext cx="51" cy="5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7" y="64"/>
                </a:cxn>
                <a:cxn ang="0">
                  <a:pos x="29" y="0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67" h="64">
                  <a:moveTo>
                    <a:pt x="0" y="28"/>
                  </a:moveTo>
                  <a:lnTo>
                    <a:pt x="67" y="64"/>
                  </a:lnTo>
                  <a:lnTo>
                    <a:pt x="29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989" y="3386"/>
              <a:ext cx="1" cy="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6" name="Freeform 32"/>
            <p:cNvSpPr>
              <a:spLocks/>
            </p:cNvSpPr>
            <p:nvPr/>
          </p:nvSpPr>
          <p:spPr bwMode="auto">
            <a:xfrm>
              <a:off x="974" y="3549"/>
              <a:ext cx="30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73"/>
                </a:cxn>
                <a:cxn ang="0">
                  <a:pos x="3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73">
                  <a:moveTo>
                    <a:pt x="0" y="0"/>
                  </a:moveTo>
                  <a:lnTo>
                    <a:pt x="19" y="73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 flipH="1">
              <a:off x="923" y="3389"/>
              <a:ext cx="115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8" name="Freeform 34"/>
            <p:cNvSpPr>
              <a:spLocks/>
            </p:cNvSpPr>
            <p:nvPr/>
          </p:nvSpPr>
          <p:spPr bwMode="auto">
            <a:xfrm>
              <a:off x="894" y="3549"/>
              <a:ext cx="46" cy="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67"/>
                </a:cxn>
                <a:cxn ang="0">
                  <a:pos x="60" y="25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8" y="0"/>
                </a:cxn>
              </a:cxnLst>
              <a:rect l="0" t="0" r="r" b="b"/>
              <a:pathLst>
                <a:path w="60" h="67">
                  <a:moveTo>
                    <a:pt x="28" y="0"/>
                  </a:moveTo>
                  <a:lnTo>
                    <a:pt x="0" y="67"/>
                  </a:lnTo>
                  <a:lnTo>
                    <a:pt x="60" y="2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1148" y="3389"/>
              <a:ext cx="138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auto">
            <a:xfrm>
              <a:off x="1270" y="3554"/>
              <a:ext cx="49" cy="5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64" y="64"/>
                </a:cxn>
                <a:cxn ang="0">
                  <a:pos x="29" y="0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64" h="64">
                  <a:moveTo>
                    <a:pt x="0" y="26"/>
                  </a:moveTo>
                  <a:lnTo>
                    <a:pt x="64" y="64"/>
                  </a:lnTo>
                  <a:lnTo>
                    <a:pt x="2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>
              <a:off x="1214" y="3389"/>
              <a:ext cx="17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auto">
            <a:xfrm>
              <a:off x="1214" y="3544"/>
              <a:ext cx="31" cy="6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2" y="74"/>
                </a:cxn>
                <a:cxn ang="0">
                  <a:pos x="41" y="0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r" b="b"/>
              <a:pathLst>
                <a:path w="41" h="74">
                  <a:moveTo>
                    <a:pt x="0" y="4"/>
                  </a:moveTo>
                  <a:lnTo>
                    <a:pt x="32" y="74"/>
                  </a:lnTo>
                  <a:lnTo>
                    <a:pt x="41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 flipH="1">
              <a:off x="1187" y="3386"/>
              <a:ext cx="139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1152" y="3549"/>
              <a:ext cx="52" cy="5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64"/>
                </a:cxn>
                <a:cxn ang="0">
                  <a:pos x="67" y="28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67" h="64">
                  <a:moveTo>
                    <a:pt x="42" y="0"/>
                  </a:moveTo>
                  <a:lnTo>
                    <a:pt x="0" y="64"/>
                  </a:lnTo>
                  <a:lnTo>
                    <a:pt x="67" y="28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5" name="Line 41"/>
            <p:cNvSpPr>
              <a:spLocks noChangeShapeType="1"/>
            </p:cNvSpPr>
            <p:nvPr/>
          </p:nvSpPr>
          <p:spPr bwMode="auto">
            <a:xfrm flipH="1">
              <a:off x="1352" y="3386"/>
              <a:ext cx="55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6" name="Freeform 42"/>
            <p:cNvSpPr>
              <a:spLocks/>
            </p:cNvSpPr>
            <p:nvPr/>
          </p:nvSpPr>
          <p:spPr bwMode="auto">
            <a:xfrm>
              <a:off x="1333" y="3539"/>
              <a:ext cx="37" cy="6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77"/>
                </a:cxn>
                <a:cxn ang="0">
                  <a:pos x="48" y="19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3" y="0"/>
                </a:cxn>
              </a:cxnLst>
              <a:rect l="0" t="0" r="r" b="b"/>
              <a:pathLst>
                <a:path w="48" h="77">
                  <a:moveTo>
                    <a:pt x="13" y="0"/>
                  </a:moveTo>
                  <a:lnTo>
                    <a:pt x="0" y="77"/>
                  </a:lnTo>
                  <a:lnTo>
                    <a:pt x="48" y="19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7" name="Line 43"/>
            <p:cNvSpPr>
              <a:spLocks noChangeShapeType="1"/>
            </p:cNvSpPr>
            <p:nvPr/>
          </p:nvSpPr>
          <p:spPr bwMode="auto">
            <a:xfrm flipH="1">
              <a:off x="1045" y="3386"/>
              <a:ext cx="230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8" name="Freeform 44"/>
            <p:cNvSpPr>
              <a:spLocks/>
            </p:cNvSpPr>
            <p:nvPr/>
          </p:nvSpPr>
          <p:spPr bwMode="auto">
            <a:xfrm>
              <a:off x="1006" y="3565"/>
              <a:ext cx="54" cy="4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70" y="3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8" y="0"/>
                </a:cxn>
              </a:cxnLst>
              <a:rect l="0" t="0" r="r" b="b"/>
              <a:pathLst>
                <a:path w="70" h="54">
                  <a:moveTo>
                    <a:pt x="48" y="0"/>
                  </a:moveTo>
                  <a:lnTo>
                    <a:pt x="0" y="54"/>
                  </a:lnTo>
                  <a:lnTo>
                    <a:pt x="70" y="3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9" name="Line 45"/>
            <p:cNvSpPr>
              <a:spLocks noChangeShapeType="1"/>
            </p:cNvSpPr>
            <p:nvPr/>
          </p:nvSpPr>
          <p:spPr bwMode="auto">
            <a:xfrm>
              <a:off x="1104" y="3386"/>
              <a:ext cx="281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0" name="Freeform 46"/>
            <p:cNvSpPr>
              <a:spLocks/>
            </p:cNvSpPr>
            <p:nvPr/>
          </p:nvSpPr>
          <p:spPr bwMode="auto">
            <a:xfrm>
              <a:off x="1368" y="3565"/>
              <a:ext cx="56" cy="41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73" y="51"/>
                </a:cxn>
                <a:cxn ang="0">
                  <a:pos x="22" y="0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0" y="32"/>
                </a:cxn>
              </a:cxnLst>
              <a:rect l="0" t="0" r="r" b="b"/>
              <a:pathLst>
                <a:path w="73" h="51">
                  <a:moveTo>
                    <a:pt x="0" y="32"/>
                  </a:moveTo>
                  <a:lnTo>
                    <a:pt x="73" y="51"/>
                  </a:lnTo>
                  <a:lnTo>
                    <a:pt x="22" y="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1" name="Freeform 47"/>
            <p:cNvSpPr>
              <a:spLocks/>
            </p:cNvSpPr>
            <p:nvPr/>
          </p:nvSpPr>
          <p:spPr bwMode="auto">
            <a:xfrm>
              <a:off x="1411" y="1616"/>
              <a:ext cx="445" cy="682"/>
            </a:xfrm>
            <a:custGeom>
              <a:avLst/>
              <a:gdLst/>
              <a:ahLst/>
              <a:cxnLst>
                <a:cxn ang="0">
                  <a:pos x="580" y="841"/>
                </a:cxn>
                <a:cxn ang="0">
                  <a:pos x="175" y="0"/>
                </a:cxn>
                <a:cxn ang="0">
                  <a:pos x="0" y="0"/>
                </a:cxn>
              </a:cxnLst>
              <a:rect l="0" t="0" r="r" b="b"/>
              <a:pathLst>
                <a:path w="580" h="841">
                  <a:moveTo>
                    <a:pt x="580" y="841"/>
                  </a:moveTo>
                  <a:lnTo>
                    <a:pt x="175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2" name="Freeform 48"/>
            <p:cNvSpPr>
              <a:spLocks/>
            </p:cNvSpPr>
            <p:nvPr/>
          </p:nvSpPr>
          <p:spPr bwMode="auto">
            <a:xfrm>
              <a:off x="1365" y="1597"/>
              <a:ext cx="56" cy="34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23"/>
                </a:cxn>
                <a:cxn ang="0">
                  <a:pos x="74" y="42"/>
                </a:cxn>
                <a:cxn ang="0">
                  <a:pos x="74" y="3"/>
                </a:cxn>
                <a:cxn ang="0">
                  <a:pos x="74" y="3"/>
                </a:cxn>
                <a:cxn ang="0">
                  <a:pos x="70" y="0"/>
                </a:cxn>
              </a:cxnLst>
              <a:rect l="0" t="0" r="r" b="b"/>
              <a:pathLst>
                <a:path w="74" h="42">
                  <a:moveTo>
                    <a:pt x="70" y="0"/>
                  </a:moveTo>
                  <a:lnTo>
                    <a:pt x="0" y="23"/>
                  </a:lnTo>
                  <a:lnTo>
                    <a:pt x="74" y="42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3" name="Line 49"/>
            <p:cNvSpPr>
              <a:spLocks noChangeShapeType="1"/>
            </p:cNvSpPr>
            <p:nvPr/>
          </p:nvSpPr>
          <p:spPr bwMode="auto">
            <a:xfrm>
              <a:off x="1162" y="1403"/>
              <a:ext cx="1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50"/>
            <p:cNvSpPr>
              <a:spLocks/>
            </p:cNvSpPr>
            <p:nvPr/>
          </p:nvSpPr>
          <p:spPr bwMode="auto">
            <a:xfrm>
              <a:off x="1148" y="1470"/>
              <a:ext cx="29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73"/>
                </a:cxn>
                <a:cxn ang="0">
                  <a:pos x="3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73">
                  <a:moveTo>
                    <a:pt x="0" y="0"/>
                  </a:moveTo>
                  <a:lnTo>
                    <a:pt x="19" y="73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Line 51"/>
            <p:cNvSpPr>
              <a:spLocks noChangeShapeType="1"/>
            </p:cNvSpPr>
            <p:nvPr/>
          </p:nvSpPr>
          <p:spPr bwMode="auto">
            <a:xfrm>
              <a:off x="1162" y="1693"/>
              <a:ext cx="1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52"/>
            <p:cNvSpPr>
              <a:spLocks/>
            </p:cNvSpPr>
            <p:nvPr/>
          </p:nvSpPr>
          <p:spPr bwMode="auto">
            <a:xfrm>
              <a:off x="1148" y="1757"/>
              <a:ext cx="29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73"/>
                </a:cxn>
                <a:cxn ang="0">
                  <a:pos x="3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73">
                  <a:moveTo>
                    <a:pt x="0" y="0"/>
                  </a:moveTo>
                  <a:lnTo>
                    <a:pt x="19" y="73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Line 53"/>
            <p:cNvSpPr>
              <a:spLocks noChangeShapeType="1"/>
            </p:cNvSpPr>
            <p:nvPr/>
          </p:nvSpPr>
          <p:spPr bwMode="auto">
            <a:xfrm>
              <a:off x="1162" y="1908"/>
              <a:ext cx="1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54"/>
            <p:cNvSpPr>
              <a:spLocks/>
            </p:cNvSpPr>
            <p:nvPr/>
          </p:nvSpPr>
          <p:spPr bwMode="auto">
            <a:xfrm>
              <a:off x="1148" y="1975"/>
              <a:ext cx="29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73"/>
                </a:cxn>
                <a:cxn ang="0">
                  <a:pos x="3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73">
                  <a:moveTo>
                    <a:pt x="0" y="0"/>
                  </a:moveTo>
                  <a:lnTo>
                    <a:pt x="19" y="73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Line 55"/>
            <p:cNvSpPr>
              <a:spLocks noChangeShapeType="1"/>
            </p:cNvSpPr>
            <p:nvPr/>
          </p:nvSpPr>
          <p:spPr bwMode="auto">
            <a:xfrm>
              <a:off x="1162" y="2195"/>
              <a:ext cx="1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56"/>
            <p:cNvSpPr>
              <a:spLocks/>
            </p:cNvSpPr>
            <p:nvPr/>
          </p:nvSpPr>
          <p:spPr bwMode="auto">
            <a:xfrm>
              <a:off x="1148" y="2261"/>
              <a:ext cx="29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74"/>
                </a:cxn>
                <a:cxn ang="0">
                  <a:pos x="3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74">
                  <a:moveTo>
                    <a:pt x="0" y="0"/>
                  </a:moveTo>
                  <a:lnTo>
                    <a:pt x="19" y="74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Line 57"/>
            <p:cNvSpPr>
              <a:spLocks noChangeShapeType="1"/>
            </p:cNvSpPr>
            <p:nvPr/>
          </p:nvSpPr>
          <p:spPr bwMode="auto">
            <a:xfrm>
              <a:off x="1162" y="2885"/>
              <a:ext cx="1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58"/>
            <p:cNvSpPr>
              <a:spLocks/>
            </p:cNvSpPr>
            <p:nvPr/>
          </p:nvSpPr>
          <p:spPr bwMode="auto">
            <a:xfrm>
              <a:off x="1148" y="2949"/>
              <a:ext cx="29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74"/>
                </a:cxn>
                <a:cxn ang="0">
                  <a:pos x="38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8" h="74">
                  <a:moveTo>
                    <a:pt x="0" y="0"/>
                  </a:moveTo>
                  <a:lnTo>
                    <a:pt x="19" y="74"/>
                  </a:lnTo>
                  <a:lnTo>
                    <a:pt x="38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Line 59"/>
            <p:cNvSpPr>
              <a:spLocks noChangeShapeType="1"/>
            </p:cNvSpPr>
            <p:nvPr/>
          </p:nvSpPr>
          <p:spPr bwMode="auto">
            <a:xfrm>
              <a:off x="1162" y="3171"/>
              <a:ext cx="1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60"/>
            <p:cNvSpPr>
              <a:spLocks/>
            </p:cNvSpPr>
            <p:nvPr/>
          </p:nvSpPr>
          <p:spPr bwMode="auto">
            <a:xfrm>
              <a:off x="1148" y="3236"/>
              <a:ext cx="29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73"/>
                </a:cxn>
                <a:cxn ang="0">
                  <a:pos x="38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8" h="73">
                  <a:moveTo>
                    <a:pt x="0" y="0"/>
                  </a:moveTo>
                  <a:lnTo>
                    <a:pt x="19" y="73"/>
                  </a:lnTo>
                  <a:lnTo>
                    <a:pt x="38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61"/>
            <p:cNvSpPr>
              <a:spLocks/>
            </p:cNvSpPr>
            <p:nvPr/>
          </p:nvSpPr>
          <p:spPr bwMode="auto">
            <a:xfrm>
              <a:off x="1411" y="2119"/>
              <a:ext cx="443" cy="248"/>
            </a:xfrm>
            <a:custGeom>
              <a:avLst/>
              <a:gdLst/>
              <a:ahLst/>
              <a:cxnLst>
                <a:cxn ang="0">
                  <a:pos x="577" y="306"/>
                </a:cxn>
                <a:cxn ang="0">
                  <a:pos x="178" y="0"/>
                </a:cxn>
                <a:cxn ang="0">
                  <a:pos x="0" y="0"/>
                </a:cxn>
              </a:cxnLst>
              <a:rect l="0" t="0" r="r" b="b"/>
              <a:pathLst>
                <a:path w="577" h="306">
                  <a:moveTo>
                    <a:pt x="577" y="306"/>
                  </a:moveTo>
                  <a:lnTo>
                    <a:pt x="17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62"/>
            <p:cNvSpPr>
              <a:spLocks/>
            </p:cNvSpPr>
            <p:nvPr/>
          </p:nvSpPr>
          <p:spPr bwMode="auto">
            <a:xfrm>
              <a:off x="1362" y="2104"/>
              <a:ext cx="54" cy="31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19"/>
                </a:cxn>
                <a:cxn ang="0">
                  <a:pos x="70" y="38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70" h="38">
                  <a:moveTo>
                    <a:pt x="70" y="0"/>
                  </a:moveTo>
                  <a:lnTo>
                    <a:pt x="0" y="19"/>
                  </a:lnTo>
                  <a:lnTo>
                    <a:pt x="70" y="38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Rectangle 63"/>
            <p:cNvSpPr>
              <a:spLocks noChangeArrowheads="1"/>
            </p:cNvSpPr>
            <p:nvPr/>
          </p:nvSpPr>
          <p:spPr bwMode="auto">
            <a:xfrm>
              <a:off x="1539" y="1150"/>
              <a:ext cx="44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Initial permutation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448" name="Rectangle 64"/>
            <p:cNvSpPr>
              <a:spLocks noChangeArrowheads="1"/>
            </p:cNvSpPr>
            <p:nvPr/>
          </p:nvSpPr>
          <p:spPr bwMode="auto">
            <a:xfrm>
              <a:off x="1008" y="1558"/>
              <a:ext cx="21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Round 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449" name="Rectangle 65"/>
            <p:cNvSpPr>
              <a:spLocks noChangeArrowheads="1"/>
            </p:cNvSpPr>
            <p:nvPr/>
          </p:nvSpPr>
          <p:spPr bwMode="auto">
            <a:xfrm>
              <a:off x="1008" y="2062"/>
              <a:ext cx="21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Round 2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450" name="Rectangle 66"/>
            <p:cNvSpPr>
              <a:spLocks noChangeArrowheads="1"/>
            </p:cNvSpPr>
            <p:nvPr/>
          </p:nvSpPr>
          <p:spPr bwMode="auto">
            <a:xfrm>
              <a:off x="984" y="3035"/>
              <a:ext cx="245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Round 16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451" name="Freeform 67"/>
            <p:cNvSpPr>
              <a:spLocks/>
            </p:cNvSpPr>
            <p:nvPr/>
          </p:nvSpPr>
          <p:spPr bwMode="auto">
            <a:xfrm>
              <a:off x="1407" y="2422"/>
              <a:ext cx="454" cy="666"/>
            </a:xfrm>
            <a:custGeom>
              <a:avLst/>
              <a:gdLst/>
              <a:ahLst/>
              <a:cxnLst>
                <a:cxn ang="0">
                  <a:pos x="592" y="0"/>
                </a:cxn>
                <a:cxn ang="0">
                  <a:pos x="207" y="822"/>
                </a:cxn>
                <a:cxn ang="0">
                  <a:pos x="0" y="822"/>
                </a:cxn>
              </a:cxnLst>
              <a:rect l="0" t="0" r="r" b="b"/>
              <a:pathLst>
                <a:path w="592" h="822">
                  <a:moveTo>
                    <a:pt x="592" y="0"/>
                  </a:moveTo>
                  <a:lnTo>
                    <a:pt x="207" y="822"/>
                  </a:lnTo>
                  <a:lnTo>
                    <a:pt x="0" y="82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68"/>
            <p:cNvSpPr>
              <a:spLocks/>
            </p:cNvSpPr>
            <p:nvPr/>
          </p:nvSpPr>
          <p:spPr bwMode="auto">
            <a:xfrm>
              <a:off x="1387" y="3073"/>
              <a:ext cx="54" cy="3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19"/>
                </a:cxn>
                <a:cxn ang="0">
                  <a:pos x="70" y="39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70" h="39">
                  <a:moveTo>
                    <a:pt x="70" y="0"/>
                  </a:moveTo>
                  <a:lnTo>
                    <a:pt x="0" y="19"/>
                  </a:lnTo>
                  <a:lnTo>
                    <a:pt x="70" y="39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Rectangle 69"/>
            <p:cNvSpPr>
              <a:spLocks noChangeArrowheads="1"/>
            </p:cNvSpPr>
            <p:nvPr/>
          </p:nvSpPr>
          <p:spPr bwMode="auto">
            <a:xfrm>
              <a:off x="1885" y="2262"/>
              <a:ext cx="14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56-bit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454" name="Rectangle 70"/>
            <p:cNvSpPr>
              <a:spLocks noChangeArrowheads="1"/>
            </p:cNvSpPr>
            <p:nvPr/>
          </p:nvSpPr>
          <p:spPr bwMode="auto">
            <a:xfrm>
              <a:off x="1885" y="2363"/>
              <a:ext cx="8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key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455" name="Rectangle 71"/>
            <p:cNvSpPr>
              <a:spLocks noChangeArrowheads="1"/>
            </p:cNvSpPr>
            <p:nvPr/>
          </p:nvSpPr>
          <p:spPr bwMode="auto">
            <a:xfrm>
              <a:off x="1540" y="3443"/>
              <a:ext cx="43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Final permutation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456" name="Freeform 72"/>
            <p:cNvSpPr>
              <a:spLocks/>
            </p:cNvSpPr>
            <p:nvPr/>
          </p:nvSpPr>
          <p:spPr bwMode="auto">
            <a:xfrm>
              <a:off x="938" y="3009"/>
              <a:ext cx="449" cy="162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245" y="0"/>
                </a:cxn>
                <a:cxn ang="0">
                  <a:pos x="201" y="6"/>
                </a:cxn>
                <a:cxn ang="0">
                  <a:pos x="159" y="9"/>
                </a:cxn>
                <a:cxn ang="0">
                  <a:pos x="121" y="19"/>
                </a:cxn>
                <a:cxn ang="0">
                  <a:pos x="86" y="28"/>
                </a:cxn>
                <a:cxn ang="0">
                  <a:pos x="57" y="41"/>
                </a:cxn>
                <a:cxn ang="0">
                  <a:pos x="35" y="54"/>
                </a:cxn>
                <a:cxn ang="0">
                  <a:pos x="16" y="67"/>
                </a:cxn>
                <a:cxn ang="0">
                  <a:pos x="6" y="82"/>
                </a:cxn>
                <a:cxn ang="0">
                  <a:pos x="0" y="98"/>
                </a:cxn>
                <a:cxn ang="0">
                  <a:pos x="6" y="114"/>
                </a:cxn>
                <a:cxn ang="0">
                  <a:pos x="16" y="130"/>
                </a:cxn>
                <a:cxn ang="0">
                  <a:pos x="35" y="146"/>
                </a:cxn>
                <a:cxn ang="0">
                  <a:pos x="57" y="159"/>
                </a:cxn>
                <a:cxn ang="0">
                  <a:pos x="86" y="172"/>
                </a:cxn>
                <a:cxn ang="0">
                  <a:pos x="121" y="181"/>
                </a:cxn>
                <a:cxn ang="0">
                  <a:pos x="159" y="188"/>
                </a:cxn>
                <a:cxn ang="0">
                  <a:pos x="201" y="194"/>
                </a:cxn>
                <a:cxn ang="0">
                  <a:pos x="245" y="197"/>
                </a:cxn>
                <a:cxn ang="0">
                  <a:pos x="293" y="200"/>
                </a:cxn>
                <a:cxn ang="0">
                  <a:pos x="341" y="197"/>
                </a:cxn>
                <a:cxn ang="0">
                  <a:pos x="385" y="194"/>
                </a:cxn>
                <a:cxn ang="0">
                  <a:pos x="427" y="188"/>
                </a:cxn>
                <a:cxn ang="0">
                  <a:pos x="465" y="181"/>
                </a:cxn>
                <a:cxn ang="0">
                  <a:pos x="500" y="172"/>
                </a:cxn>
                <a:cxn ang="0">
                  <a:pos x="529" y="159"/>
                </a:cxn>
                <a:cxn ang="0">
                  <a:pos x="554" y="146"/>
                </a:cxn>
                <a:cxn ang="0">
                  <a:pos x="570" y="130"/>
                </a:cxn>
                <a:cxn ang="0">
                  <a:pos x="583" y="114"/>
                </a:cxn>
                <a:cxn ang="0">
                  <a:pos x="586" y="98"/>
                </a:cxn>
                <a:cxn ang="0">
                  <a:pos x="583" y="82"/>
                </a:cxn>
                <a:cxn ang="0">
                  <a:pos x="570" y="67"/>
                </a:cxn>
                <a:cxn ang="0">
                  <a:pos x="554" y="54"/>
                </a:cxn>
                <a:cxn ang="0">
                  <a:pos x="529" y="41"/>
                </a:cxn>
                <a:cxn ang="0">
                  <a:pos x="500" y="28"/>
                </a:cxn>
                <a:cxn ang="0">
                  <a:pos x="465" y="19"/>
                </a:cxn>
                <a:cxn ang="0">
                  <a:pos x="427" y="9"/>
                </a:cxn>
                <a:cxn ang="0">
                  <a:pos x="385" y="6"/>
                </a:cxn>
                <a:cxn ang="0">
                  <a:pos x="341" y="0"/>
                </a:cxn>
                <a:cxn ang="0">
                  <a:pos x="293" y="0"/>
                </a:cxn>
                <a:cxn ang="0">
                  <a:pos x="293" y="0"/>
                </a:cxn>
              </a:cxnLst>
              <a:rect l="0" t="0" r="r" b="b"/>
              <a:pathLst>
                <a:path w="586" h="200">
                  <a:moveTo>
                    <a:pt x="293" y="0"/>
                  </a:moveTo>
                  <a:lnTo>
                    <a:pt x="245" y="0"/>
                  </a:lnTo>
                  <a:lnTo>
                    <a:pt x="201" y="6"/>
                  </a:lnTo>
                  <a:lnTo>
                    <a:pt x="159" y="9"/>
                  </a:lnTo>
                  <a:lnTo>
                    <a:pt x="121" y="19"/>
                  </a:lnTo>
                  <a:lnTo>
                    <a:pt x="86" y="28"/>
                  </a:lnTo>
                  <a:lnTo>
                    <a:pt x="57" y="41"/>
                  </a:lnTo>
                  <a:lnTo>
                    <a:pt x="35" y="54"/>
                  </a:lnTo>
                  <a:lnTo>
                    <a:pt x="16" y="67"/>
                  </a:lnTo>
                  <a:lnTo>
                    <a:pt x="6" y="82"/>
                  </a:lnTo>
                  <a:lnTo>
                    <a:pt x="0" y="98"/>
                  </a:lnTo>
                  <a:lnTo>
                    <a:pt x="6" y="114"/>
                  </a:lnTo>
                  <a:lnTo>
                    <a:pt x="16" y="130"/>
                  </a:lnTo>
                  <a:lnTo>
                    <a:pt x="35" y="146"/>
                  </a:lnTo>
                  <a:lnTo>
                    <a:pt x="57" y="159"/>
                  </a:lnTo>
                  <a:lnTo>
                    <a:pt x="86" y="172"/>
                  </a:lnTo>
                  <a:lnTo>
                    <a:pt x="121" y="181"/>
                  </a:lnTo>
                  <a:lnTo>
                    <a:pt x="159" y="188"/>
                  </a:lnTo>
                  <a:lnTo>
                    <a:pt x="201" y="194"/>
                  </a:lnTo>
                  <a:lnTo>
                    <a:pt x="245" y="197"/>
                  </a:lnTo>
                  <a:lnTo>
                    <a:pt x="293" y="200"/>
                  </a:lnTo>
                  <a:lnTo>
                    <a:pt x="341" y="197"/>
                  </a:lnTo>
                  <a:lnTo>
                    <a:pt x="385" y="194"/>
                  </a:lnTo>
                  <a:lnTo>
                    <a:pt x="427" y="188"/>
                  </a:lnTo>
                  <a:lnTo>
                    <a:pt x="465" y="181"/>
                  </a:lnTo>
                  <a:lnTo>
                    <a:pt x="500" y="172"/>
                  </a:lnTo>
                  <a:lnTo>
                    <a:pt x="529" y="159"/>
                  </a:lnTo>
                  <a:lnTo>
                    <a:pt x="554" y="146"/>
                  </a:lnTo>
                  <a:lnTo>
                    <a:pt x="570" y="130"/>
                  </a:lnTo>
                  <a:lnTo>
                    <a:pt x="583" y="114"/>
                  </a:lnTo>
                  <a:lnTo>
                    <a:pt x="586" y="98"/>
                  </a:lnTo>
                  <a:lnTo>
                    <a:pt x="583" y="82"/>
                  </a:lnTo>
                  <a:lnTo>
                    <a:pt x="570" y="67"/>
                  </a:lnTo>
                  <a:lnTo>
                    <a:pt x="554" y="54"/>
                  </a:lnTo>
                  <a:lnTo>
                    <a:pt x="529" y="41"/>
                  </a:lnTo>
                  <a:lnTo>
                    <a:pt x="500" y="28"/>
                  </a:lnTo>
                  <a:lnTo>
                    <a:pt x="465" y="19"/>
                  </a:lnTo>
                  <a:lnTo>
                    <a:pt x="427" y="9"/>
                  </a:lnTo>
                  <a:lnTo>
                    <a:pt x="385" y="6"/>
                  </a:lnTo>
                  <a:lnTo>
                    <a:pt x="341" y="0"/>
                  </a:lnTo>
                  <a:lnTo>
                    <a:pt x="293" y="0"/>
                  </a:lnTo>
                  <a:lnTo>
                    <a:pt x="29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73"/>
            <p:cNvSpPr>
              <a:spLocks/>
            </p:cNvSpPr>
            <p:nvPr/>
          </p:nvSpPr>
          <p:spPr bwMode="auto">
            <a:xfrm>
              <a:off x="967" y="2034"/>
              <a:ext cx="393" cy="163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14" y="3"/>
                </a:cxn>
                <a:cxn ang="0">
                  <a:pos x="175" y="6"/>
                </a:cxn>
                <a:cxn ang="0">
                  <a:pos x="137" y="13"/>
                </a:cxn>
                <a:cxn ang="0">
                  <a:pos x="105" y="22"/>
                </a:cxn>
                <a:cxn ang="0">
                  <a:pos x="73" y="32"/>
                </a:cxn>
                <a:cxn ang="0">
                  <a:pos x="48" y="41"/>
                </a:cxn>
                <a:cxn ang="0">
                  <a:pos x="29" y="57"/>
                </a:cxn>
                <a:cxn ang="0">
                  <a:pos x="13" y="70"/>
                </a:cxn>
                <a:cxn ang="0">
                  <a:pos x="3" y="86"/>
                </a:cxn>
                <a:cxn ang="0">
                  <a:pos x="0" y="102"/>
                </a:cxn>
                <a:cxn ang="0">
                  <a:pos x="3" y="118"/>
                </a:cxn>
                <a:cxn ang="0">
                  <a:pos x="13" y="134"/>
                </a:cxn>
                <a:cxn ang="0">
                  <a:pos x="29" y="147"/>
                </a:cxn>
                <a:cxn ang="0">
                  <a:pos x="48" y="163"/>
                </a:cxn>
                <a:cxn ang="0">
                  <a:pos x="73" y="172"/>
                </a:cxn>
                <a:cxn ang="0">
                  <a:pos x="105" y="182"/>
                </a:cxn>
                <a:cxn ang="0">
                  <a:pos x="137" y="191"/>
                </a:cxn>
                <a:cxn ang="0">
                  <a:pos x="175" y="198"/>
                </a:cxn>
                <a:cxn ang="0">
                  <a:pos x="214" y="201"/>
                </a:cxn>
                <a:cxn ang="0">
                  <a:pos x="255" y="201"/>
                </a:cxn>
                <a:cxn ang="0">
                  <a:pos x="296" y="201"/>
                </a:cxn>
                <a:cxn ang="0">
                  <a:pos x="338" y="198"/>
                </a:cxn>
                <a:cxn ang="0">
                  <a:pos x="373" y="191"/>
                </a:cxn>
                <a:cxn ang="0">
                  <a:pos x="408" y="182"/>
                </a:cxn>
                <a:cxn ang="0">
                  <a:pos x="437" y="172"/>
                </a:cxn>
                <a:cxn ang="0">
                  <a:pos x="462" y="163"/>
                </a:cxn>
                <a:cxn ang="0">
                  <a:pos x="484" y="147"/>
                </a:cxn>
                <a:cxn ang="0">
                  <a:pos x="500" y="134"/>
                </a:cxn>
                <a:cxn ang="0">
                  <a:pos x="510" y="118"/>
                </a:cxn>
                <a:cxn ang="0">
                  <a:pos x="513" y="102"/>
                </a:cxn>
                <a:cxn ang="0">
                  <a:pos x="510" y="86"/>
                </a:cxn>
                <a:cxn ang="0">
                  <a:pos x="500" y="70"/>
                </a:cxn>
                <a:cxn ang="0">
                  <a:pos x="484" y="57"/>
                </a:cxn>
                <a:cxn ang="0">
                  <a:pos x="462" y="41"/>
                </a:cxn>
                <a:cxn ang="0">
                  <a:pos x="437" y="32"/>
                </a:cxn>
                <a:cxn ang="0">
                  <a:pos x="408" y="22"/>
                </a:cxn>
                <a:cxn ang="0">
                  <a:pos x="373" y="13"/>
                </a:cxn>
                <a:cxn ang="0">
                  <a:pos x="338" y="6"/>
                </a:cxn>
                <a:cxn ang="0">
                  <a:pos x="296" y="3"/>
                </a:cxn>
                <a:cxn ang="0">
                  <a:pos x="255" y="3"/>
                </a:cxn>
                <a:cxn ang="0">
                  <a:pos x="255" y="3"/>
                </a:cxn>
              </a:cxnLst>
              <a:rect l="0" t="0" r="r" b="b"/>
              <a:pathLst>
                <a:path w="513" h="201">
                  <a:moveTo>
                    <a:pt x="255" y="0"/>
                  </a:moveTo>
                  <a:lnTo>
                    <a:pt x="214" y="3"/>
                  </a:lnTo>
                  <a:lnTo>
                    <a:pt x="175" y="6"/>
                  </a:lnTo>
                  <a:lnTo>
                    <a:pt x="137" y="13"/>
                  </a:lnTo>
                  <a:lnTo>
                    <a:pt x="105" y="22"/>
                  </a:lnTo>
                  <a:lnTo>
                    <a:pt x="73" y="32"/>
                  </a:lnTo>
                  <a:lnTo>
                    <a:pt x="48" y="41"/>
                  </a:lnTo>
                  <a:lnTo>
                    <a:pt x="29" y="57"/>
                  </a:lnTo>
                  <a:lnTo>
                    <a:pt x="13" y="70"/>
                  </a:lnTo>
                  <a:lnTo>
                    <a:pt x="3" y="86"/>
                  </a:lnTo>
                  <a:lnTo>
                    <a:pt x="0" y="102"/>
                  </a:lnTo>
                  <a:lnTo>
                    <a:pt x="3" y="118"/>
                  </a:lnTo>
                  <a:lnTo>
                    <a:pt x="13" y="134"/>
                  </a:lnTo>
                  <a:lnTo>
                    <a:pt x="29" y="147"/>
                  </a:lnTo>
                  <a:lnTo>
                    <a:pt x="48" y="163"/>
                  </a:lnTo>
                  <a:lnTo>
                    <a:pt x="73" y="172"/>
                  </a:lnTo>
                  <a:lnTo>
                    <a:pt x="105" y="182"/>
                  </a:lnTo>
                  <a:lnTo>
                    <a:pt x="137" y="191"/>
                  </a:lnTo>
                  <a:lnTo>
                    <a:pt x="175" y="198"/>
                  </a:lnTo>
                  <a:lnTo>
                    <a:pt x="214" y="201"/>
                  </a:lnTo>
                  <a:lnTo>
                    <a:pt x="255" y="201"/>
                  </a:lnTo>
                  <a:lnTo>
                    <a:pt x="296" y="201"/>
                  </a:lnTo>
                  <a:lnTo>
                    <a:pt x="338" y="198"/>
                  </a:lnTo>
                  <a:lnTo>
                    <a:pt x="373" y="191"/>
                  </a:lnTo>
                  <a:lnTo>
                    <a:pt x="408" y="182"/>
                  </a:lnTo>
                  <a:lnTo>
                    <a:pt x="437" y="172"/>
                  </a:lnTo>
                  <a:lnTo>
                    <a:pt x="462" y="163"/>
                  </a:lnTo>
                  <a:lnTo>
                    <a:pt x="484" y="147"/>
                  </a:lnTo>
                  <a:lnTo>
                    <a:pt x="500" y="134"/>
                  </a:lnTo>
                  <a:lnTo>
                    <a:pt x="510" y="118"/>
                  </a:lnTo>
                  <a:lnTo>
                    <a:pt x="513" y="102"/>
                  </a:lnTo>
                  <a:lnTo>
                    <a:pt x="510" y="86"/>
                  </a:lnTo>
                  <a:lnTo>
                    <a:pt x="500" y="70"/>
                  </a:lnTo>
                  <a:lnTo>
                    <a:pt x="484" y="57"/>
                  </a:lnTo>
                  <a:lnTo>
                    <a:pt x="462" y="41"/>
                  </a:lnTo>
                  <a:lnTo>
                    <a:pt x="437" y="32"/>
                  </a:lnTo>
                  <a:lnTo>
                    <a:pt x="408" y="22"/>
                  </a:lnTo>
                  <a:lnTo>
                    <a:pt x="373" y="13"/>
                  </a:lnTo>
                  <a:lnTo>
                    <a:pt x="338" y="6"/>
                  </a:lnTo>
                  <a:lnTo>
                    <a:pt x="296" y="3"/>
                  </a:lnTo>
                  <a:lnTo>
                    <a:pt x="255" y="3"/>
                  </a:lnTo>
                  <a:lnTo>
                    <a:pt x="255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74"/>
            <p:cNvSpPr>
              <a:spLocks/>
            </p:cNvSpPr>
            <p:nvPr/>
          </p:nvSpPr>
          <p:spPr bwMode="auto">
            <a:xfrm>
              <a:off x="967" y="1527"/>
              <a:ext cx="393" cy="166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14" y="3"/>
                </a:cxn>
                <a:cxn ang="0">
                  <a:pos x="175" y="7"/>
                </a:cxn>
                <a:cxn ang="0">
                  <a:pos x="137" y="13"/>
                </a:cxn>
                <a:cxn ang="0">
                  <a:pos x="105" y="23"/>
                </a:cxn>
                <a:cxn ang="0">
                  <a:pos x="73" y="32"/>
                </a:cxn>
                <a:cxn ang="0">
                  <a:pos x="48" y="45"/>
                </a:cxn>
                <a:cxn ang="0">
                  <a:pos x="29" y="58"/>
                </a:cxn>
                <a:cxn ang="0">
                  <a:pos x="13" y="70"/>
                </a:cxn>
                <a:cxn ang="0">
                  <a:pos x="3" y="86"/>
                </a:cxn>
                <a:cxn ang="0">
                  <a:pos x="0" y="102"/>
                </a:cxn>
                <a:cxn ang="0">
                  <a:pos x="3" y="118"/>
                </a:cxn>
                <a:cxn ang="0">
                  <a:pos x="13" y="134"/>
                </a:cxn>
                <a:cxn ang="0">
                  <a:pos x="29" y="150"/>
                </a:cxn>
                <a:cxn ang="0">
                  <a:pos x="48" y="163"/>
                </a:cxn>
                <a:cxn ang="0">
                  <a:pos x="73" y="172"/>
                </a:cxn>
                <a:cxn ang="0">
                  <a:pos x="105" y="182"/>
                </a:cxn>
                <a:cxn ang="0">
                  <a:pos x="137" y="191"/>
                </a:cxn>
                <a:cxn ang="0">
                  <a:pos x="175" y="198"/>
                </a:cxn>
                <a:cxn ang="0">
                  <a:pos x="214" y="201"/>
                </a:cxn>
                <a:cxn ang="0">
                  <a:pos x="255" y="204"/>
                </a:cxn>
                <a:cxn ang="0">
                  <a:pos x="296" y="201"/>
                </a:cxn>
                <a:cxn ang="0">
                  <a:pos x="338" y="198"/>
                </a:cxn>
                <a:cxn ang="0">
                  <a:pos x="373" y="191"/>
                </a:cxn>
                <a:cxn ang="0">
                  <a:pos x="408" y="182"/>
                </a:cxn>
                <a:cxn ang="0">
                  <a:pos x="437" y="172"/>
                </a:cxn>
                <a:cxn ang="0">
                  <a:pos x="462" y="163"/>
                </a:cxn>
                <a:cxn ang="0">
                  <a:pos x="484" y="150"/>
                </a:cxn>
                <a:cxn ang="0">
                  <a:pos x="500" y="134"/>
                </a:cxn>
                <a:cxn ang="0">
                  <a:pos x="510" y="118"/>
                </a:cxn>
                <a:cxn ang="0">
                  <a:pos x="513" y="102"/>
                </a:cxn>
                <a:cxn ang="0">
                  <a:pos x="510" y="86"/>
                </a:cxn>
                <a:cxn ang="0">
                  <a:pos x="500" y="70"/>
                </a:cxn>
                <a:cxn ang="0">
                  <a:pos x="484" y="58"/>
                </a:cxn>
                <a:cxn ang="0">
                  <a:pos x="462" y="45"/>
                </a:cxn>
                <a:cxn ang="0">
                  <a:pos x="437" y="32"/>
                </a:cxn>
                <a:cxn ang="0">
                  <a:pos x="408" y="23"/>
                </a:cxn>
                <a:cxn ang="0">
                  <a:pos x="373" y="13"/>
                </a:cxn>
                <a:cxn ang="0">
                  <a:pos x="338" y="7"/>
                </a:cxn>
                <a:cxn ang="0">
                  <a:pos x="296" y="3"/>
                </a:cxn>
                <a:cxn ang="0">
                  <a:pos x="255" y="3"/>
                </a:cxn>
                <a:cxn ang="0">
                  <a:pos x="255" y="3"/>
                </a:cxn>
              </a:cxnLst>
              <a:rect l="0" t="0" r="r" b="b"/>
              <a:pathLst>
                <a:path w="513" h="204">
                  <a:moveTo>
                    <a:pt x="255" y="0"/>
                  </a:moveTo>
                  <a:lnTo>
                    <a:pt x="214" y="3"/>
                  </a:lnTo>
                  <a:lnTo>
                    <a:pt x="175" y="7"/>
                  </a:lnTo>
                  <a:lnTo>
                    <a:pt x="137" y="13"/>
                  </a:lnTo>
                  <a:lnTo>
                    <a:pt x="105" y="23"/>
                  </a:lnTo>
                  <a:lnTo>
                    <a:pt x="73" y="32"/>
                  </a:lnTo>
                  <a:lnTo>
                    <a:pt x="48" y="45"/>
                  </a:lnTo>
                  <a:lnTo>
                    <a:pt x="29" y="58"/>
                  </a:lnTo>
                  <a:lnTo>
                    <a:pt x="13" y="70"/>
                  </a:lnTo>
                  <a:lnTo>
                    <a:pt x="3" y="86"/>
                  </a:lnTo>
                  <a:lnTo>
                    <a:pt x="0" y="102"/>
                  </a:lnTo>
                  <a:lnTo>
                    <a:pt x="3" y="118"/>
                  </a:lnTo>
                  <a:lnTo>
                    <a:pt x="13" y="134"/>
                  </a:lnTo>
                  <a:lnTo>
                    <a:pt x="29" y="150"/>
                  </a:lnTo>
                  <a:lnTo>
                    <a:pt x="48" y="163"/>
                  </a:lnTo>
                  <a:lnTo>
                    <a:pt x="73" y="172"/>
                  </a:lnTo>
                  <a:lnTo>
                    <a:pt x="105" y="182"/>
                  </a:lnTo>
                  <a:lnTo>
                    <a:pt x="137" y="191"/>
                  </a:lnTo>
                  <a:lnTo>
                    <a:pt x="175" y="198"/>
                  </a:lnTo>
                  <a:lnTo>
                    <a:pt x="214" y="201"/>
                  </a:lnTo>
                  <a:lnTo>
                    <a:pt x="255" y="204"/>
                  </a:lnTo>
                  <a:lnTo>
                    <a:pt x="296" y="201"/>
                  </a:lnTo>
                  <a:lnTo>
                    <a:pt x="338" y="198"/>
                  </a:lnTo>
                  <a:lnTo>
                    <a:pt x="373" y="191"/>
                  </a:lnTo>
                  <a:lnTo>
                    <a:pt x="408" y="182"/>
                  </a:lnTo>
                  <a:lnTo>
                    <a:pt x="437" y="172"/>
                  </a:lnTo>
                  <a:lnTo>
                    <a:pt x="462" y="163"/>
                  </a:lnTo>
                  <a:lnTo>
                    <a:pt x="484" y="150"/>
                  </a:lnTo>
                  <a:lnTo>
                    <a:pt x="500" y="134"/>
                  </a:lnTo>
                  <a:lnTo>
                    <a:pt x="510" y="118"/>
                  </a:lnTo>
                  <a:lnTo>
                    <a:pt x="513" y="102"/>
                  </a:lnTo>
                  <a:lnTo>
                    <a:pt x="510" y="86"/>
                  </a:lnTo>
                  <a:lnTo>
                    <a:pt x="500" y="70"/>
                  </a:lnTo>
                  <a:lnTo>
                    <a:pt x="484" y="58"/>
                  </a:lnTo>
                  <a:lnTo>
                    <a:pt x="462" y="45"/>
                  </a:lnTo>
                  <a:lnTo>
                    <a:pt x="437" y="32"/>
                  </a:lnTo>
                  <a:lnTo>
                    <a:pt x="408" y="23"/>
                  </a:lnTo>
                  <a:lnTo>
                    <a:pt x="373" y="13"/>
                  </a:lnTo>
                  <a:lnTo>
                    <a:pt x="338" y="7"/>
                  </a:lnTo>
                  <a:lnTo>
                    <a:pt x="296" y="3"/>
                  </a:lnTo>
                  <a:lnTo>
                    <a:pt x="255" y="3"/>
                  </a:lnTo>
                  <a:lnTo>
                    <a:pt x="255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Rectangle 75"/>
            <p:cNvSpPr>
              <a:spLocks noChangeArrowheads="1"/>
            </p:cNvSpPr>
            <p:nvPr/>
          </p:nvSpPr>
          <p:spPr bwMode="auto">
            <a:xfrm rot="16200000">
              <a:off x="1057" y="2587"/>
              <a:ext cx="74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…</a:t>
              </a:r>
              <a:endParaRPr lang="en-US" sz="1200">
                <a:latin typeface="Times New Roman" pitchFamily="18" charset="0"/>
              </a:endParaRPr>
            </a:p>
          </p:txBody>
        </p:sp>
      </p:grpSp>
      <p:sp>
        <p:nvSpPr>
          <p:cNvPr id="16460" name="Rectangle 76"/>
          <p:cNvSpPr>
            <a:spLocks noChangeArrowheads="1"/>
          </p:cNvSpPr>
          <p:nvPr/>
        </p:nvSpPr>
        <p:spPr bwMode="auto">
          <a:xfrm rot="16200000">
            <a:off x="1589882" y="3921919"/>
            <a:ext cx="1825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algn="l"/>
            <a:endParaRPr lang="de-DE" sz="1200">
              <a:latin typeface="Times New Roman" pitchFamily="18" charset="0"/>
            </a:endParaRPr>
          </a:p>
        </p:txBody>
      </p:sp>
      <p:grpSp>
        <p:nvGrpSpPr>
          <p:cNvPr id="16500" name="Group 116"/>
          <p:cNvGrpSpPr>
            <a:grpSpLocks/>
          </p:cNvGrpSpPr>
          <p:nvPr/>
        </p:nvGrpSpPr>
        <p:grpSpPr bwMode="auto">
          <a:xfrm>
            <a:off x="4953000" y="1752600"/>
            <a:ext cx="3954463" cy="3152775"/>
            <a:chOff x="3456" y="1536"/>
            <a:chExt cx="1578" cy="1248"/>
          </a:xfrm>
        </p:grpSpPr>
        <p:sp>
          <p:nvSpPr>
            <p:cNvPr id="16462" name="Line 78"/>
            <p:cNvSpPr>
              <a:spLocks noChangeShapeType="1"/>
            </p:cNvSpPr>
            <p:nvPr/>
          </p:nvSpPr>
          <p:spPr bwMode="auto">
            <a:xfrm>
              <a:off x="4575" y="2104"/>
              <a:ext cx="1" cy="1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3" name="Freeform 79"/>
            <p:cNvSpPr>
              <a:spLocks/>
            </p:cNvSpPr>
            <p:nvPr/>
          </p:nvSpPr>
          <p:spPr bwMode="auto">
            <a:xfrm>
              <a:off x="4558" y="2231"/>
              <a:ext cx="3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09"/>
                </a:cxn>
                <a:cxn ang="0">
                  <a:pos x="5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" h="109">
                  <a:moveTo>
                    <a:pt x="0" y="0"/>
                  </a:moveTo>
                  <a:lnTo>
                    <a:pt x="28" y="109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4" name="Line 80"/>
            <p:cNvSpPr>
              <a:spLocks noChangeShapeType="1"/>
            </p:cNvSpPr>
            <p:nvPr/>
          </p:nvSpPr>
          <p:spPr bwMode="auto">
            <a:xfrm>
              <a:off x="4575" y="2401"/>
              <a:ext cx="1" cy="13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81"/>
            <p:cNvSpPr>
              <a:spLocks/>
            </p:cNvSpPr>
            <p:nvPr/>
          </p:nvSpPr>
          <p:spPr bwMode="auto">
            <a:xfrm>
              <a:off x="4558" y="2515"/>
              <a:ext cx="3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09"/>
                </a:cxn>
                <a:cxn ang="0">
                  <a:pos x="5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" h="109">
                  <a:moveTo>
                    <a:pt x="0" y="0"/>
                  </a:moveTo>
                  <a:lnTo>
                    <a:pt x="28" y="109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Line 82"/>
            <p:cNvSpPr>
              <a:spLocks noChangeShapeType="1"/>
            </p:cNvSpPr>
            <p:nvPr/>
          </p:nvSpPr>
          <p:spPr bwMode="auto">
            <a:xfrm>
              <a:off x="4573" y="1731"/>
              <a:ext cx="0" cy="1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83"/>
            <p:cNvSpPr>
              <a:spLocks/>
            </p:cNvSpPr>
            <p:nvPr/>
          </p:nvSpPr>
          <p:spPr bwMode="auto">
            <a:xfrm>
              <a:off x="4555" y="1876"/>
              <a:ext cx="3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109"/>
                </a:cxn>
                <a:cxn ang="0">
                  <a:pos x="5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57" h="109">
                  <a:moveTo>
                    <a:pt x="0" y="0"/>
                  </a:moveTo>
                  <a:lnTo>
                    <a:pt x="29" y="109"/>
                  </a:lnTo>
                  <a:lnTo>
                    <a:pt x="5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Rectangle 84"/>
            <p:cNvSpPr>
              <a:spLocks noChangeArrowheads="1"/>
            </p:cNvSpPr>
            <p:nvPr/>
          </p:nvSpPr>
          <p:spPr bwMode="auto">
            <a:xfrm>
              <a:off x="4547" y="2278"/>
              <a:ext cx="41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+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69" name="Freeform 85"/>
            <p:cNvSpPr>
              <a:spLocks/>
            </p:cNvSpPr>
            <p:nvPr/>
          </p:nvSpPr>
          <p:spPr bwMode="auto">
            <a:xfrm>
              <a:off x="4529" y="2302"/>
              <a:ext cx="92" cy="102"/>
            </a:xfrm>
            <a:custGeom>
              <a:avLst/>
              <a:gdLst/>
              <a:ahLst/>
              <a:cxnLst>
                <a:cxn ang="0">
                  <a:pos x="76" y="152"/>
                </a:cxn>
                <a:cxn ang="0">
                  <a:pos x="91" y="156"/>
                </a:cxn>
                <a:cxn ang="0">
                  <a:pos x="100" y="152"/>
                </a:cxn>
                <a:cxn ang="0">
                  <a:pos x="114" y="147"/>
                </a:cxn>
                <a:cxn ang="0">
                  <a:pos x="124" y="142"/>
                </a:cxn>
                <a:cxn ang="0">
                  <a:pos x="133" y="133"/>
                </a:cxn>
                <a:cxn ang="0">
                  <a:pos x="138" y="123"/>
                </a:cxn>
                <a:cxn ang="0">
                  <a:pos x="148" y="114"/>
                </a:cxn>
                <a:cxn ang="0">
                  <a:pos x="148" y="104"/>
                </a:cxn>
                <a:cxn ang="0">
                  <a:pos x="152" y="90"/>
                </a:cxn>
                <a:cxn ang="0">
                  <a:pos x="152" y="80"/>
                </a:cxn>
                <a:cxn ang="0">
                  <a:pos x="152" y="66"/>
                </a:cxn>
                <a:cxn ang="0">
                  <a:pos x="148" y="52"/>
                </a:cxn>
                <a:cxn ang="0">
                  <a:pos x="148" y="43"/>
                </a:cxn>
                <a:cxn ang="0">
                  <a:pos x="138" y="33"/>
                </a:cxn>
                <a:cxn ang="0">
                  <a:pos x="133" y="24"/>
                </a:cxn>
                <a:cxn ang="0">
                  <a:pos x="124" y="14"/>
                </a:cxn>
                <a:cxn ang="0">
                  <a:pos x="114" y="9"/>
                </a:cxn>
                <a:cxn ang="0">
                  <a:pos x="100" y="5"/>
                </a:cxn>
                <a:cxn ang="0">
                  <a:pos x="91" y="5"/>
                </a:cxn>
                <a:cxn ang="0">
                  <a:pos x="76" y="0"/>
                </a:cxn>
                <a:cxn ang="0">
                  <a:pos x="62" y="5"/>
                </a:cxn>
                <a:cxn ang="0">
                  <a:pos x="53" y="5"/>
                </a:cxn>
                <a:cxn ang="0">
                  <a:pos x="43" y="9"/>
                </a:cxn>
                <a:cxn ang="0">
                  <a:pos x="34" y="14"/>
                </a:cxn>
                <a:cxn ang="0">
                  <a:pos x="24" y="24"/>
                </a:cxn>
                <a:cxn ang="0">
                  <a:pos x="15" y="33"/>
                </a:cxn>
                <a:cxn ang="0">
                  <a:pos x="10" y="43"/>
                </a:cxn>
                <a:cxn ang="0">
                  <a:pos x="5" y="52"/>
                </a:cxn>
                <a:cxn ang="0">
                  <a:pos x="0" y="66"/>
                </a:cxn>
                <a:cxn ang="0">
                  <a:pos x="0" y="80"/>
                </a:cxn>
                <a:cxn ang="0">
                  <a:pos x="0" y="90"/>
                </a:cxn>
                <a:cxn ang="0">
                  <a:pos x="5" y="104"/>
                </a:cxn>
                <a:cxn ang="0">
                  <a:pos x="10" y="114"/>
                </a:cxn>
                <a:cxn ang="0">
                  <a:pos x="15" y="123"/>
                </a:cxn>
                <a:cxn ang="0">
                  <a:pos x="24" y="133"/>
                </a:cxn>
                <a:cxn ang="0">
                  <a:pos x="34" y="142"/>
                </a:cxn>
                <a:cxn ang="0">
                  <a:pos x="43" y="147"/>
                </a:cxn>
                <a:cxn ang="0">
                  <a:pos x="53" y="152"/>
                </a:cxn>
                <a:cxn ang="0">
                  <a:pos x="62" y="156"/>
                </a:cxn>
                <a:cxn ang="0">
                  <a:pos x="76" y="156"/>
                </a:cxn>
                <a:cxn ang="0">
                  <a:pos x="76" y="156"/>
                </a:cxn>
              </a:cxnLst>
              <a:rect l="0" t="0" r="r" b="b"/>
              <a:pathLst>
                <a:path w="152" h="156">
                  <a:moveTo>
                    <a:pt x="76" y="152"/>
                  </a:moveTo>
                  <a:lnTo>
                    <a:pt x="91" y="156"/>
                  </a:lnTo>
                  <a:lnTo>
                    <a:pt x="100" y="152"/>
                  </a:lnTo>
                  <a:lnTo>
                    <a:pt x="114" y="147"/>
                  </a:lnTo>
                  <a:lnTo>
                    <a:pt x="124" y="142"/>
                  </a:lnTo>
                  <a:lnTo>
                    <a:pt x="133" y="133"/>
                  </a:lnTo>
                  <a:lnTo>
                    <a:pt x="138" y="123"/>
                  </a:lnTo>
                  <a:lnTo>
                    <a:pt x="148" y="114"/>
                  </a:lnTo>
                  <a:lnTo>
                    <a:pt x="148" y="104"/>
                  </a:lnTo>
                  <a:lnTo>
                    <a:pt x="152" y="90"/>
                  </a:lnTo>
                  <a:lnTo>
                    <a:pt x="152" y="80"/>
                  </a:lnTo>
                  <a:lnTo>
                    <a:pt x="152" y="66"/>
                  </a:lnTo>
                  <a:lnTo>
                    <a:pt x="148" y="52"/>
                  </a:lnTo>
                  <a:lnTo>
                    <a:pt x="148" y="43"/>
                  </a:lnTo>
                  <a:lnTo>
                    <a:pt x="138" y="33"/>
                  </a:lnTo>
                  <a:lnTo>
                    <a:pt x="133" y="24"/>
                  </a:lnTo>
                  <a:lnTo>
                    <a:pt x="124" y="14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91" y="5"/>
                  </a:lnTo>
                  <a:lnTo>
                    <a:pt x="76" y="0"/>
                  </a:lnTo>
                  <a:lnTo>
                    <a:pt x="62" y="5"/>
                  </a:lnTo>
                  <a:lnTo>
                    <a:pt x="53" y="5"/>
                  </a:lnTo>
                  <a:lnTo>
                    <a:pt x="43" y="9"/>
                  </a:lnTo>
                  <a:lnTo>
                    <a:pt x="34" y="14"/>
                  </a:lnTo>
                  <a:lnTo>
                    <a:pt x="24" y="24"/>
                  </a:lnTo>
                  <a:lnTo>
                    <a:pt x="15" y="33"/>
                  </a:lnTo>
                  <a:lnTo>
                    <a:pt x="10" y="43"/>
                  </a:lnTo>
                  <a:lnTo>
                    <a:pt x="5" y="52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5" y="104"/>
                  </a:lnTo>
                  <a:lnTo>
                    <a:pt x="10" y="114"/>
                  </a:lnTo>
                  <a:lnTo>
                    <a:pt x="15" y="123"/>
                  </a:lnTo>
                  <a:lnTo>
                    <a:pt x="24" y="133"/>
                  </a:lnTo>
                  <a:lnTo>
                    <a:pt x="34" y="142"/>
                  </a:lnTo>
                  <a:lnTo>
                    <a:pt x="43" y="147"/>
                  </a:lnTo>
                  <a:lnTo>
                    <a:pt x="53" y="152"/>
                  </a:lnTo>
                  <a:lnTo>
                    <a:pt x="62" y="156"/>
                  </a:lnTo>
                  <a:lnTo>
                    <a:pt x="76" y="156"/>
                  </a:lnTo>
                  <a:lnTo>
                    <a:pt x="76" y="15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Line 86"/>
            <p:cNvSpPr>
              <a:spLocks noChangeShapeType="1"/>
            </p:cNvSpPr>
            <p:nvPr/>
          </p:nvSpPr>
          <p:spPr bwMode="auto">
            <a:xfrm flipH="1">
              <a:off x="3679" y="1734"/>
              <a:ext cx="890" cy="8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87"/>
            <p:cNvSpPr>
              <a:spLocks/>
            </p:cNvSpPr>
            <p:nvPr/>
          </p:nvSpPr>
          <p:spPr bwMode="auto">
            <a:xfrm>
              <a:off x="3645" y="2524"/>
              <a:ext cx="60" cy="6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95"/>
                </a:cxn>
                <a:cxn ang="0">
                  <a:pos x="100" y="43"/>
                </a:cxn>
                <a:cxn ang="0">
                  <a:pos x="62" y="5"/>
                </a:cxn>
                <a:cxn ang="0">
                  <a:pos x="62" y="5"/>
                </a:cxn>
                <a:cxn ang="0">
                  <a:pos x="57" y="0"/>
                </a:cxn>
              </a:cxnLst>
              <a:rect l="0" t="0" r="r" b="b"/>
              <a:pathLst>
                <a:path w="100" h="95">
                  <a:moveTo>
                    <a:pt x="57" y="0"/>
                  </a:moveTo>
                  <a:lnTo>
                    <a:pt x="0" y="95"/>
                  </a:lnTo>
                  <a:lnTo>
                    <a:pt x="100" y="43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88"/>
            <p:cNvSpPr>
              <a:spLocks/>
            </p:cNvSpPr>
            <p:nvPr/>
          </p:nvSpPr>
          <p:spPr bwMode="auto">
            <a:xfrm>
              <a:off x="4392" y="1536"/>
              <a:ext cx="381" cy="198"/>
            </a:xfrm>
            <a:custGeom>
              <a:avLst/>
              <a:gdLst/>
              <a:ahLst/>
              <a:cxnLst>
                <a:cxn ang="0">
                  <a:pos x="626" y="299"/>
                </a:cxn>
                <a:cxn ang="0">
                  <a:pos x="631" y="0"/>
                </a:cxn>
                <a:cxn ang="0">
                  <a:pos x="0" y="0"/>
                </a:cxn>
                <a:cxn ang="0">
                  <a:pos x="0" y="304"/>
                </a:cxn>
                <a:cxn ang="0">
                  <a:pos x="631" y="304"/>
                </a:cxn>
                <a:cxn ang="0">
                  <a:pos x="631" y="304"/>
                </a:cxn>
              </a:cxnLst>
              <a:rect l="0" t="0" r="r" b="b"/>
              <a:pathLst>
                <a:path w="631" h="304">
                  <a:moveTo>
                    <a:pt x="626" y="299"/>
                  </a:moveTo>
                  <a:lnTo>
                    <a:pt x="631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631" y="304"/>
                  </a:lnTo>
                  <a:lnTo>
                    <a:pt x="631" y="30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89"/>
            <p:cNvSpPr>
              <a:spLocks/>
            </p:cNvSpPr>
            <p:nvPr/>
          </p:nvSpPr>
          <p:spPr bwMode="auto">
            <a:xfrm>
              <a:off x="3458" y="1536"/>
              <a:ext cx="379" cy="198"/>
            </a:xfrm>
            <a:custGeom>
              <a:avLst/>
              <a:gdLst/>
              <a:ahLst/>
              <a:cxnLst>
                <a:cxn ang="0">
                  <a:pos x="627" y="299"/>
                </a:cxn>
                <a:cxn ang="0">
                  <a:pos x="627" y="0"/>
                </a:cxn>
                <a:cxn ang="0">
                  <a:pos x="0" y="0"/>
                </a:cxn>
                <a:cxn ang="0">
                  <a:pos x="0" y="304"/>
                </a:cxn>
                <a:cxn ang="0">
                  <a:pos x="627" y="304"/>
                </a:cxn>
                <a:cxn ang="0">
                  <a:pos x="627" y="304"/>
                </a:cxn>
              </a:cxnLst>
              <a:rect l="0" t="0" r="r" b="b"/>
              <a:pathLst>
                <a:path w="627" h="304">
                  <a:moveTo>
                    <a:pt x="627" y="299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627" y="304"/>
                  </a:lnTo>
                  <a:lnTo>
                    <a:pt x="627" y="30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0"/>
            <p:cNvSpPr>
              <a:spLocks/>
            </p:cNvSpPr>
            <p:nvPr/>
          </p:nvSpPr>
          <p:spPr bwMode="auto">
            <a:xfrm>
              <a:off x="4392" y="2589"/>
              <a:ext cx="381" cy="195"/>
            </a:xfrm>
            <a:custGeom>
              <a:avLst/>
              <a:gdLst/>
              <a:ahLst/>
              <a:cxnLst>
                <a:cxn ang="0">
                  <a:pos x="626" y="299"/>
                </a:cxn>
                <a:cxn ang="0">
                  <a:pos x="631" y="0"/>
                </a:cxn>
                <a:cxn ang="0">
                  <a:pos x="0" y="0"/>
                </a:cxn>
                <a:cxn ang="0">
                  <a:pos x="0" y="299"/>
                </a:cxn>
                <a:cxn ang="0">
                  <a:pos x="631" y="299"/>
                </a:cxn>
                <a:cxn ang="0">
                  <a:pos x="631" y="299"/>
                </a:cxn>
              </a:cxnLst>
              <a:rect l="0" t="0" r="r" b="b"/>
              <a:pathLst>
                <a:path w="631" h="299">
                  <a:moveTo>
                    <a:pt x="626" y="299"/>
                  </a:moveTo>
                  <a:lnTo>
                    <a:pt x="631" y="0"/>
                  </a:lnTo>
                  <a:lnTo>
                    <a:pt x="0" y="0"/>
                  </a:lnTo>
                  <a:lnTo>
                    <a:pt x="0" y="299"/>
                  </a:lnTo>
                  <a:lnTo>
                    <a:pt x="631" y="299"/>
                  </a:lnTo>
                  <a:lnTo>
                    <a:pt x="631" y="29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1"/>
            <p:cNvSpPr>
              <a:spLocks/>
            </p:cNvSpPr>
            <p:nvPr/>
          </p:nvSpPr>
          <p:spPr bwMode="auto">
            <a:xfrm>
              <a:off x="3456" y="2589"/>
              <a:ext cx="381" cy="195"/>
            </a:xfrm>
            <a:custGeom>
              <a:avLst/>
              <a:gdLst/>
              <a:ahLst/>
              <a:cxnLst>
                <a:cxn ang="0">
                  <a:pos x="626" y="299"/>
                </a:cxn>
                <a:cxn ang="0">
                  <a:pos x="631" y="0"/>
                </a:cxn>
                <a:cxn ang="0">
                  <a:pos x="0" y="0"/>
                </a:cxn>
                <a:cxn ang="0">
                  <a:pos x="0" y="299"/>
                </a:cxn>
                <a:cxn ang="0">
                  <a:pos x="631" y="299"/>
                </a:cxn>
                <a:cxn ang="0">
                  <a:pos x="631" y="299"/>
                </a:cxn>
              </a:cxnLst>
              <a:rect l="0" t="0" r="r" b="b"/>
              <a:pathLst>
                <a:path w="631" h="299">
                  <a:moveTo>
                    <a:pt x="626" y="299"/>
                  </a:moveTo>
                  <a:lnTo>
                    <a:pt x="631" y="0"/>
                  </a:lnTo>
                  <a:lnTo>
                    <a:pt x="0" y="0"/>
                  </a:lnTo>
                  <a:lnTo>
                    <a:pt x="0" y="299"/>
                  </a:lnTo>
                  <a:lnTo>
                    <a:pt x="631" y="299"/>
                  </a:lnTo>
                  <a:lnTo>
                    <a:pt x="631" y="29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Rectangle 92"/>
            <p:cNvSpPr>
              <a:spLocks noChangeArrowheads="1"/>
            </p:cNvSpPr>
            <p:nvPr/>
          </p:nvSpPr>
          <p:spPr bwMode="auto">
            <a:xfrm>
              <a:off x="4549" y="1969"/>
              <a:ext cx="4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F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77" name="Freeform 93"/>
            <p:cNvSpPr>
              <a:spLocks/>
            </p:cNvSpPr>
            <p:nvPr/>
          </p:nvSpPr>
          <p:spPr bwMode="auto">
            <a:xfrm>
              <a:off x="4504" y="1950"/>
              <a:ext cx="143" cy="154"/>
            </a:xfrm>
            <a:custGeom>
              <a:avLst/>
              <a:gdLst/>
              <a:ahLst/>
              <a:cxnLst>
                <a:cxn ang="0">
                  <a:pos x="118" y="237"/>
                </a:cxn>
                <a:cxn ang="0">
                  <a:pos x="137" y="237"/>
                </a:cxn>
                <a:cxn ang="0">
                  <a:pos x="156" y="233"/>
                </a:cxn>
                <a:cxn ang="0">
                  <a:pos x="175" y="223"/>
                </a:cxn>
                <a:cxn ang="0">
                  <a:pos x="190" y="214"/>
                </a:cxn>
                <a:cxn ang="0">
                  <a:pos x="204" y="204"/>
                </a:cxn>
                <a:cxn ang="0">
                  <a:pos x="213" y="190"/>
                </a:cxn>
                <a:cxn ang="0">
                  <a:pos x="223" y="176"/>
                </a:cxn>
                <a:cxn ang="0">
                  <a:pos x="232" y="157"/>
                </a:cxn>
                <a:cxn ang="0">
                  <a:pos x="237" y="138"/>
                </a:cxn>
                <a:cxn ang="0">
                  <a:pos x="237" y="119"/>
                </a:cxn>
                <a:cxn ang="0">
                  <a:pos x="237" y="100"/>
                </a:cxn>
                <a:cxn ang="0">
                  <a:pos x="232" y="81"/>
                </a:cxn>
                <a:cxn ang="0">
                  <a:pos x="223" y="66"/>
                </a:cxn>
                <a:cxn ang="0">
                  <a:pos x="213" y="48"/>
                </a:cxn>
                <a:cxn ang="0">
                  <a:pos x="204" y="33"/>
                </a:cxn>
                <a:cxn ang="0">
                  <a:pos x="190" y="24"/>
                </a:cxn>
                <a:cxn ang="0">
                  <a:pos x="175" y="14"/>
                </a:cxn>
                <a:cxn ang="0">
                  <a:pos x="156" y="5"/>
                </a:cxn>
                <a:cxn ang="0">
                  <a:pos x="137" y="0"/>
                </a:cxn>
                <a:cxn ang="0">
                  <a:pos x="118" y="0"/>
                </a:cxn>
                <a:cxn ang="0">
                  <a:pos x="99" y="0"/>
                </a:cxn>
                <a:cxn ang="0">
                  <a:pos x="80" y="5"/>
                </a:cxn>
                <a:cxn ang="0">
                  <a:pos x="61" y="14"/>
                </a:cxn>
                <a:cxn ang="0">
                  <a:pos x="47" y="24"/>
                </a:cxn>
                <a:cxn ang="0">
                  <a:pos x="33" y="33"/>
                </a:cxn>
                <a:cxn ang="0">
                  <a:pos x="23" y="48"/>
                </a:cxn>
                <a:cxn ang="0">
                  <a:pos x="14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0" y="119"/>
                </a:cxn>
                <a:cxn ang="0">
                  <a:pos x="0" y="138"/>
                </a:cxn>
                <a:cxn ang="0">
                  <a:pos x="5" y="157"/>
                </a:cxn>
                <a:cxn ang="0">
                  <a:pos x="14" y="176"/>
                </a:cxn>
                <a:cxn ang="0">
                  <a:pos x="23" y="190"/>
                </a:cxn>
                <a:cxn ang="0">
                  <a:pos x="33" y="204"/>
                </a:cxn>
                <a:cxn ang="0">
                  <a:pos x="47" y="214"/>
                </a:cxn>
                <a:cxn ang="0">
                  <a:pos x="61" y="223"/>
                </a:cxn>
                <a:cxn ang="0">
                  <a:pos x="80" y="233"/>
                </a:cxn>
                <a:cxn ang="0">
                  <a:pos x="99" y="237"/>
                </a:cxn>
                <a:cxn ang="0">
                  <a:pos x="118" y="237"/>
                </a:cxn>
                <a:cxn ang="0">
                  <a:pos x="118" y="237"/>
                </a:cxn>
              </a:cxnLst>
              <a:rect l="0" t="0" r="r" b="b"/>
              <a:pathLst>
                <a:path w="237" h="237">
                  <a:moveTo>
                    <a:pt x="118" y="237"/>
                  </a:moveTo>
                  <a:lnTo>
                    <a:pt x="137" y="237"/>
                  </a:lnTo>
                  <a:lnTo>
                    <a:pt x="156" y="233"/>
                  </a:lnTo>
                  <a:lnTo>
                    <a:pt x="175" y="223"/>
                  </a:lnTo>
                  <a:lnTo>
                    <a:pt x="190" y="214"/>
                  </a:lnTo>
                  <a:lnTo>
                    <a:pt x="204" y="204"/>
                  </a:lnTo>
                  <a:lnTo>
                    <a:pt x="213" y="190"/>
                  </a:lnTo>
                  <a:lnTo>
                    <a:pt x="223" y="176"/>
                  </a:lnTo>
                  <a:lnTo>
                    <a:pt x="232" y="157"/>
                  </a:lnTo>
                  <a:lnTo>
                    <a:pt x="237" y="138"/>
                  </a:lnTo>
                  <a:lnTo>
                    <a:pt x="237" y="119"/>
                  </a:lnTo>
                  <a:lnTo>
                    <a:pt x="237" y="100"/>
                  </a:lnTo>
                  <a:lnTo>
                    <a:pt x="232" y="81"/>
                  </a:lnTo>
                  <a:lnTo>
                    <a:pt x="223" y="66"/>
                  </a:lnTo>
                  <a:lnTo>
                    <a:pt x="213" y="48"/>
                  </a:lnTo>
                  <a:lnTo>
                    <a:pt x="204" y="33"/>
                  </a:lnTo>
                  <a:lnTo>
                    <a:pt x="190" y="24"/>
                  </a:lnTo>
                  <a:lnTo>
                    <a:pt x="175" y="14"/>
                  </a:lnTo>
                  <a:lnTo>
                    <a:pt x="156" y="5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99" y="0"/>
                  </a:lnTo>
                  <a:lnTo>
                    <a:pt x="80" y="5"/>
                  </a:lnTo>
                  <a:lnTo>
                    <a:pt x="61" y="14"/>
                  </a:lnTo>
                  <a:lnTo>
                    <a:pt x="47" y="24"/>
                  </a:lnTo>
                  <a:lnTo>
                    <a:pt x="33" y="33"/>
                  </a:lnTo>
                  <a:lnTo>
                    <a:pt x="23" y="48"/>
                  </a:lnTo>
                  <a:lnTo>
                    <a:pt x="14" y="66"/>
                  </a:lnTo>
                  <a:lnTo>
                    <a:pt x="5" y="81"/>
                  </a:lnTo>
                  <a:lnTo>
                    <a:pt x="0" y="100"/>
                  </a:lnTo>
                  <a:lnTo>
                    <a:pt x="0" y="119"/>
                  </a:lnTo>
                  <a:lnTo>
                    <a:pt x="0" y="138"/>
                  </a:lnTo>
                  <a:lnTo>
                    <a:pt x="5" y="157"/>
                  </a:lnTo>
                  <a:lnTo>
                    <a:pt x="14" y="176"/>
                  </a:lnTo>
                  <a:lnTo>
                    <a:pt x="23" y="190"/>
                  </a:lnTo>
                  <a:lnTo>
                    <a:pt x="33" y="204"/>
                  </a:lnTo>
                  <a:lnTo>
                    <a:pt x="47" y="214"/>
                  </a:lnTo>
                  <a:lnTo>
                    <a:pt x="61" y="223"/>
                  </a:lnTo>
                  <a:lnTo>
                    <a:pt x="80" y="233"/>
                  </a:lnTo>
                  <a:lnTo>
                    <a:pt x="99" y="237"/>
                  </a:lnTo>
                  <a:lnTo>
                    <a:pt x="118" y="237"/>
                  </a:lnTo>
                  <a:lnTo>
                    <a:pt x="118" y="23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Line 94"/>
            <p:cNvSpPr>
              <a:spLocks noChangeShapeType="1"/>
            </p:cNvSpPr>
            <p:nvPr/>
          </p:nvSpPr>
          <p:spPr bwMode="auto">
            <a:xfrm flipH="1">
              <a:off x="4701" y="2028"/>
              <a:ext cx="215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5"/>
            <p:cNvSpPr>
              <a:spLocks/>
            </p:cNvSpPr>
            <p:nvPr/>
          </p:nvSpPr>
          <p:spPr bwMode="auto">
            <a:xfrm>
              <a:off x="4650" y="2009"/>
              <a:ext cx="62" cy="4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0" y="33"/>
                </a:cxn>
                <a:cxn ang="0">
                  <a:pos x="104" y="62"/>
                </a:cxn>
                <a:cxn ang="0">
                  <a:pos x="104" y="5"/>
                </a:cxn>
                <a:cxn ang="0">
                  <a:pos x="104" y="5"/>
                </a:cxn>
                <a:cxn ang="0">
                  <a:pos x="104" y="0"/>
                </a:cxn>
              </a:cxnLst>
              <a:rect l="0" t="0" r="r" b="b"/>
              <a:pathLst>
                <a:path w="104" h="62">
                  <a:moveTo>
                    <a:pt x="104" y="0"/>
                  </a:moveTo>
                  <a:lnTo>
                    <a:pt x="0" y="33"/>
                  </a:lnTo>
                  <a:lnTo>
                    <a:pt x="104" y="62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Line 96"/>
            <p:cNvSpPr>
              <a:spLocks noChangeShapeType="1"/>
            </p:cNvSpPr>
            <p:nvPr/>
          </p:nvSpPr>
          <p:spPr bwMode="auto">
            <a:xfrm>
              <a:off x="3645" y="1731"/>
              <a:ext cx="841" cy="5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7"/>
            <p:cNvSpPr>
              <a:spLocks/>
            </p:cNvSpPr>
            <p:nvPr/>
          </p:nvSpPr>
          <p:spPr bwMode="auto">
            <a:xfrm>
              <a:off x="4466" y="2281"/>
              <a:ext cx="63" cy="5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04" y="80"/>
                </a:cxn>
                <a:cxn ang="0">
                  <a:pos x="33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104" h="80">
                  <a:moveTo>
                    <a:pt x="0" y="42"/>
                  </a:moveTo>
                  <a:lnTo>
                    <a:pt x="104" y="80"/>
                  </a:lnTo>
                  <a:lnTo>
                    <a:pt x="33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Rectangle 98"/>
            <p:cNvSpPr>
              <a:spLocks noChangeArrowheads="1"/>
            </p:cNvSpPr>
            <p:nvPr/>
          </p:nvSpPr>
          <p:spPr bwMode="auto">
            <a:xfrm>
              <a:off x="3550" y="1567"/>
              <a:ext cx="3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L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83" name="Rectangle 99"/>
            <p:cNvSpPr>
              <a:spLocks noChangeArrowheads="1"/>
            </p:cNvSpPr>
            <p:nvPr/>
          </p:nvSpPr>
          <p:spPr bwMode="auto">
            <a:xfrm>
              <a:off x="3605" y="1620"/>
              <a:ext cx="1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i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84" name="Rectangle 100"/>
            <p:cNvSpPr>
              <a:spLocks noChangeArrowheads="1"/>
            </p:cNvSpPr>
            <p:nvPr/>
          </p:nvSpPr>
          <p:spPr bwMode="auto">
            <a:xfrm>
              <a:off x="3619" y="1620"/>
              <a:ext cx="1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85" name="Rectangle 101"/>
            <p:cNvSpPr>
              <a:spLocks noChangeArrowheads="1"/>
            </p:cNvSpPr>
            <p:nvPr/>
          </p:nvSpPr>
          <p:spPr bwMode="auto">
            <a:xfrm>
              <a:off x="3639" y="1620"/>
              <a:ext cx="3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–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86" name="Rectangle 102"/>
            <p:cNvSpPr>
              <a:spLocks noChangeArrowheads="1"/>
            </p:cNvSpPr>
            <p:nvPr/>
          </p:nvSpPr>
          <p:spPr bwMode="auto">
            <a:xfrm>
              <a:off x="3694" y="1620"/>
              <a:ext cx="5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 1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87" name="Rectangle 103"/>
            <p:cNvSpPr>
              <a:spLocks noChangeArrowheads="1"/>
            </p:cNvSpPr>
            <p:nvPr/>
          </p:nvSpPr>
          <p:spPr bwMode="auto">
            <a:xfrm>
              <a:off x="4483" y="1567"/>
              <a:ext cx="51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R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88" name="Rectangle 104"/>
            <p:cNvSpPr>
              <a:spLocks noChangeArrowheads="1"/>
            </p:cNvSpPr>
            <p:nvPr/>
          </p:nvSpPr>
          <p:spPr bwMode="auto">
            <a:xfrm>
              <a:off x="4551" y="1620"/>
              <a:ext cx="1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i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89" name="Rectangle 105"/>
            <p:cNvSpPr>
              <a:spLocks noChangeArrowheads="1"/>
            </p:cNvSpPr>
            <p:nvPr/>
          </p:nvSpPr>
          <p:spPr bwMode="auto">
            <a:xfrm>
              <a:off x="4566" y="1620"/>
              <a:ext cx="1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90" name="Rectangle 106"/>
            <p:cNvSpPr>
              <a:spLocks noChangeArrowheads="1"/>
            </p:cNvSpPr>
            <p:nvPr/>
          </p:nvSpPr>
          <p:spPr bwMode="auto">
            <a:xfrm>
              <a:off x="4586" y="1620"/>
              <a:ext cx="3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–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91" name="Rectangle 107"/>
            <p:cNvSpPr>
              <a:spLocks noChangeArrowheads="1"/>
            </p:cNvSpPr>
            <p:nvPr/>
          </p:nvSpPr>
          <p:spPr bwMode="auto">
            <a:xfrm>
              <a:off x="4641" y="1620"/>
              <a:ext cx="5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 1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92" name="Rectangle 108"/>
            <p:cNvSpPr>
              <a:spLocks noChangeArrowheads="1"/>
            </p:cNvSpPr>
            <p:nvPr/>
          </p:nvSpPr>
          <p:spPr bwMode="auto">
            <a:xfrm>
              <a:off x="4541" y="2619"/>
              <a:ext cx="51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R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93" name="Rectangle 109"/>
            <p:cNvSpPr>
              <a:spLocks noChangeArrowheads="1"/>
            </p:cNvSpPr>
            <p:nvPr/>
          </p:nvSpPr>
          <p:spPr bwMode="auto">
            <a:xfrm>
              <a:off x="4609" y="2669"/>
              <a:ext cx="1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i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94" name="Rectangle 110"/>
            <p:cNvSpPr>
              <a:spLocks noChangeArrowheads="1"/>
            </p:cNvSpPr>
            <p:nvPr/>
          </p:nvSpPr>
          <p:spPr bwMode="auto">
            <a:xfrm>
              <a:off x="4955" y="1960"/>
              <a:ext cx="47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K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95" name="Rectangle 111"/>
            <p:cNvSpPr>
              <a:spLocks noChangeArrowheads="1"/>
            </p:cNvSpPr>
            <p:nvPr/>
          </p:nvSpPr>
          <p:spPr bwMode="auto">
            <a:xfrm>
              <a:off x="5018" y="2009"/>
              <a:ext cx="1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i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96" name="Rectangle 112"/>
            <p:cNvSpPr>
              <a:spLocks noChangeArrowheads="1"/>
            </p:cNvSpPr>
            <p:nvPr/>
          </p:nvSpPr>
          <p:spPr bwMode="auto">
            <a:xfrm>
              <a:off x="3605" y="2619"/>
              <a:ext cx="3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L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6497" name="Rectangle 113"/>
            <p:cNvSpPr>
              <a:spLocks noChangeArrowheads="1"/>
            </p:cNvSpPr>
            <p:nvPr/>
          </p:nvSpPr>
          <p:spPr bwMode="auto">
            <a:xfrm>
              <a:off x="3659" y="2669"/>
              <a:ext cx="1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i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16498" name="Text Box 114"/>
          <p:cNvSpPr txBox="1">
            <a:spLocks noChangeArrowheads="1"/>
          </p:cNvSpPr>
          <p:nvPr/>
        </p:nvSpPr>
        <p:spPr bwMode="auto">
          <a:xfrm>
            <a:off x="6172200" y="381000"/>
            <a:ext cx="22860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>
                <a:latin typeface="Times New Roman" pitchFamily="18" charset="0"/>
              </a:rPr>
              <a:t>  jede Runde i</a:t>
            </a:r>
          </a:p>
        </p:txBody>
      </p:sp>
      <p:sp>
        <p:nvSpPr>
          <p:cNvPr id="16501" name="AutoShape 117"/>
          <p:cNvSpPr>
            <a:spLocks/>
          </p:cNvSpPr>
          <p:nvPr/>
        </p:nvSpPr>
        <p:spPr bwMode="auto">
          <a:xfrm>
            <a:off x="4724400" y="5715000"/>
            <a:ext cx="3048000" cy="990600"/>
          </a:xfrm>
          <a:prstGeom prst="borderCallout1">
            <a:avLst>
              <a:gd name="adj1" fmla="val 11537"/>
              <a:gd name="adj2" fmla="val -2500"/>
              <a:gd name="adj3" fmla="val 42787"/>
              <a:gd name="adj4" fmla="val -26042"/>
            </a:avLst>
          </a:prstGeom>
          <a:solidFill>
            <a:schemeClr val="accent2"/>
          </a:solidFill>
          <a:ln w="76200">
            <a:solidFill>
              <a:srgbClr val="CC66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r>
              <a:rPr lang="de-DE" sz="2000">
                <a:latin typeface="Times New Roman" pitchFamily="18" charset="0"/>
              </a:rPr>
              <a:t>Permutationen sind</a:t>
            </a:r>
          </a:p>
          <a:p>
            <a:r>
              <a:rPr lang="de-DE" sz="2000">
                <a:latin typeface="Times New Roman" pitchFamily="18" charset="0"/>
              </a:rPr>
              <a:t>kein Sicherheitsgewinn</a:t>
            </a:r>
          </a:p>
          <a:p>
            <a:r>
              <a:rPr lang="de-DE" sz="2000">
                <a:latin typeface="Times New Roman" pitchFamily="18" charset="0"/>
              </a:rPr>
              <a:t>„Augenwischerei“</a:t>
            </a:r>
          </a:p>
        </p:txBody>
      </p:sp>
      <p:sp>
        <p:nvSpPr>
          <p:cNvPr id="16502" name="AutoShape 118"/>
          <p:cNvSpPr>
            <a:spLocks noChangeArrowheads="1"/>
          </p:cNvSpPr>
          <p:nvPr/>
        </p:nvSpPr>
        <p:spPr bwMode="auto">
          <a:xfrm>
            <a:off x="4953000" y="1295400"/>
            <a:ext cx="3352800" cy="381000"/>
          </a:xfrm>
          <a:prstGeom prst="leftRightArrow">
            <a:avLst>
              <a:gd name="adj1" fmla="val 50000"/>
              <a:gd name="adj2" fmla="val 176000"/>
            </a:avLst>
          </a:prstGeom>
          <a:solidFill>
            <a:schemeClr val="accent2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>
                <a:latin typeface="Times New Roman" pitchFamily="18" charset="0"/>
              </a:rPr>
              <a:t>2 Hälften der 64 Bit Nachricht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8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7960-6898-4A98-A798-1E47F92A9FE5}" type="slidenum">
              <a:rPr lang="en-US"/>
              <a:pPr/>
              <a:t>66</a:t>
            </a:fld>
            <a:endParaRPr lang="en-US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28600" y="1371600"/>
            <a:ext cx="8305800" cy="4343400"/>
            <a:chOff x="559" y="1610"/>
            <a:chExt cx="4625" cy="1990"/>
          </a:xfrm>
        </p:grpSpPr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1360" y="1658"/>
              <a:ext cx="3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</a:rPr>
                <a:t>Block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1749" y="1745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905" y="2305"/>
              <a:ext cx="50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auto">
            <a:xfrm>
              <a:off x="1389" y="2277"/>
              <a:ext cx="106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6" y="28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106" h="57">
                  <a:moveTo>
                    <a:pt x="0" y="57"/>
                  </a:moveTo>
                  <a:lnTo>
                    <a:pt x="106" y="28"/>
                  </a:lnTo>
                  <a:lnTo>
                    <a:pt x="0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641" y="2224"/>
              <a:ext cx="12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IV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437" y="2756"/>
              <a:ext cx="27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DES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559" y="2200"/>
              <a:ext cx="350" cy="206"/>
            </a:xfrm>
            <a:custGeom>
              <a:avLst/>
              <a:gdLst/>
              <a:ahLst/>
              <a:cxnLst>
                <a:cxn ang="0">
                  <a:pos x="346" y="201"/>
                </a:cxn>
                <a:cxn ang="0">
                  <a:pos x="350" y="0"/>
                </a:cxn>
                <a:cxn ang="0">
                  <a:pos x="0" y="0"/>
                </a:cxn>
                <a:cxn ang="0">
                  <a:pos x="0" y="206"/>
                </a:cxn>
                <a:cxn ang="0">
                  <a:pos x="350" y="206"/>
                </a:cxn>
                <a:cxn ang="0">
                  <a:pos x="350" y="206"/>
                </a:cxn>
              </a:cxnLst>
              <a:rect l="0" t="0" r="r" b="b"/>
              <a:pathLst>
                <a:path w="350" h="206">
                  <a:moveTo>
                    <a:pt x="346" y="201"/>
                  </a:moveTo>
                  <a:lnTo>
                    <a:pt x="350" y="0"/>
                  </a:lnTo>
                  <a:lnTo>
                    <a:pt x="0" y="0"/>
                  </a:lnTo>
                  <a:lnTo>
                    <a:pt x="0" y="206"/>
                  </a:lnTo>
                  <a:lnTo>
                    <a:pt x="350" y="206"/>
                  </a:lnTo>
                  <a:lnTo>
                    <a:pt x="350" y="20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1312" y="2703"/>
              <a:ext cx="552" cy="279"/>
            </a:xfrm>
            <a:custGeom>
              <a:avLst/>
              <a:gdLst/>
              <a:ahLst/>
              <a:cxnLst>
                <a:cxn ang="0">
                  <a:pos x="274" y="274"/>
                </a:cxn>
                <a:cxn ang="0">
                  <a:pos x="322" y="274"/>
                </a:cxn>
                <a:cxn ang="0">
                  <a:pos x="365" y="269"/>
                </a:cxn>
                <a:cxn ang="0">
                  <a:pos x="403" y="259"/>
                </a:cxn>
                <a:cxn ang="0">
                  <a:pos x="437" y="250"/>
                </a:cxn>
                <a:cxn ang="0">
                  <a:pos x="470" y="235"/>
                </a:cxn>
                <a:cxn ang="0">
                  <a:pos x="499" y="221"/>
                </a:cxn>
                <a:cxn ang="0">
                  <a:pos x="523" y="202"/>
                </a:cxn>
                <a:cxn ang="0">
                  <a:pos x="538" y="183"/>
                </a:cxn>
                <a:cxn ang="0">
                  <a:pos x="547" y="163"/>
                </a:cxn>
                <a:cxn ang="0">
                  <a:pos x="552" y="139"/>
                </a:cxn>
                <a:cxn ang="0">
                  <a:pos x="547" y="116"/>
                </a:cxn>
                <a:cxn ang="0">
                  <a:pos x="538" y="96"/>
                </a:cxn>
                <a:cxn ang="0">
                  <a:pos x="523" y="77"/>
                </a:cxn>
                <a:cxn ang="0">
                  <a:pos x="499" y="58"/>
                </a:cxn>
                <a:cxn ang="0">
                  <a:pos x="470" y="44"/>
                </a:cxn>
                <a:cxn ang="0">
                  <a:pos x="437" y="29"/>
                </a:cxn>
                <a:cxn ang="0">
                  <a:pos x="403" y="15"/>
                </a:cxn>
                <a:cxn ang="0">
                  <a:pos x="365" y="10"/>
                </a:cxn>
                <a:cxn ang="0">
                  <a:pos x="322" y="5"/>
                </a:cxn>
                <a:cxn ang="0">
                  <a:pos x="279" y="0"/>
                </a:cxn>
                <a:cxn ang="0">
                  <a:pos x="231" y="5"/>
                </a:cxn>
                <a:cxn ang="0">
                  <a:pos x="187" y="10"/>
                </a:cxn>
                <a:cxn ang="0">
                  <a:pos x="149" y="15"/>
                </a:cxn>
                <a:cxn ang="0">
                  <a:pos x="115" y="29"/>
                </a:cxn>
                <a:cxn ang="0">
                  <a:pos x="82" y="44"/>
                </a:cxn>
                <a:cxn ang="0">
                  <a:pos x="53" y="58"/>
                </a:cxn>
                <a:cxn ang="0">
                  <a:pos x="29" y="77"/>
                </a:cxn>
                <a:cxn ang="0">
                  <a:pos x="15" y="96"/>
                </a:cxn>
                <a:cxn ang="0">
                  <a:pos x="5" y="116"/>
                </a:cxn>
                <a:cxn ang="0">
                  <a:pos x="0" y="139"/>
                </a:cxn>
                <a:cxn ang="0">
                  <a:pos x="5" y="163"/>
                </a:cxn>
                <a:cxn ang="0">
                  <a:pos x="15" y="183"/>
                </a:cxn>
                <a:cxn ang="0">
                  <a:pos x="29" y="202"/>
                </a:cxn>
                <a:cxn ang="0">
                  <a:pos x="53" y="221"/>
                </a:cxn>
                <a:cxn ang="0">
                  <a:pos x="82" y="235"/>
                </a:cxn>
                <a:cxn ang="0">
                  <a:pos x="115" y="250"/>
                </a:cxn>
                <a:cxn ang="0">
                  <a:pos x="149" y="259"/>
                </a:cxn>
                <a:cxn ang="0">
                  <a:pos x="187" y="269"/>
                </a:cxn>
                <a:cxn ang="0">
                  <a:pos x="231" y="274"/>
                </a:cxn>
                <a:cxn ang="0">
                  <a:pos x="279" y="279"/>
                </a:cxn>
                <a:cxn ang="0">
                  <a:pos x="279" y="279"/>
                </a:cxn>
              </a:cxnLst>
              <a:rect l="0" t="0" r="r" b="b"/>
              <a:pathLst>
                <a:path w="552" h="279">
                  <a:moveTo>
                    <a:pt x="274" y="274"/>
                  </a:moveTo>
                  <a:lnTo>
                    <a:pt x="322" y="274"/>
                  </a:lnTo>
                  <a:lnTo>
                    <a:pt x="365" y="269"/>
                  </a:lnTo>
                  <a:lnTo>
                    <a:pt x="403" y="259"/>
                  </a:lnTo>
                  <a:lnTo>
                    <a:pt x="437" y="250"/>
                  </a:lnTo>
                  <a:lnTo>
                    <a:pt x="470" y="235"/>
                  </a:lnTo>
                  <a:lnTo>
                    <a:pt x="499" y="221"/>
                  </a:lnTo>
                  <a:lnTo>
                    <a:pt x="523" y="202"/>
                  </a:lnTo>
                  <a:lnTo>
                    <a:pt x="538" y="183"/>
                  </a:lnTo>
                  <a:lnTo>
                    <a:pt x="547" y="163"/>
                  </a:lnTo>
                  <a:lnTo>
                    <a:pt x="552" y="139"/>
                  </a:lnTo>
                  <a:lnTo>
                    <a:pt x="547" y="116"/>
                  </a:lnTo>
                  <a:lnTo>
                    <a:pt x="538" y="96"/>
                  </a:lnTo>
                  <a:lnTo>
                    <a:pt x="523" y="77"/>
                  </a:lnTo>
                  <a:lnTo>
                    <a:pt x="499" y="58"/>
                  </a:lnTo>
                  <a:lnTo>
                    <a:pt x="470" y="44"/>
                  </a:lnTo>
                  <a:lnTo>
                    <a:pt x="437" y="29"/>
                  </a:lnTo>
                  <a:lnTo>
                    <a:pt x="403" y="15"/>
                  </a:lnTo>
                  <a:lnTo>
                    <a:pt x="365" y="10"/>
                  </a:lnTo>
                  <a:lnTo>
                    <a:pt x="322" y="5"/>
                  </a:lnTo>
                  <a:lnTo>
                    <a:pt x="279" y="0"/>
                  </a:lnTo>
                  <a:lnTo>
                    <a:pt x="231" y="5"/>
                  </a:lnTo>
                  <a:lnTo>
                    <a:pt x="187" y="10"/>
                  </a:lnTo>
                  <a:lnTo>
                    <a:pt x="149" y="15"/>
                  </a:lnTo>
                  <a:lnTo>
                    <a:pt x="115" y="29"/>
                  </a:lnTo>
                  <a:lnTo>
                    <a:pt x="82" y="44"/>
                  </a:lnTo>
                  <a:lnTo>
                    <a:pt x="53" y="58"/>
                  </a:lnTo>
                  <a:lnTo>
                    <a:pt x="29" y="77"/>
                  </a:lnTo>
                  <a:lnTo>
                    <a:pt x="15" y="96"/>
                  </a:lnTo>
                  <a:lnTo>
                    <a:pt x="5" y="116"/>
                  </a:lnTo>
                  <a:lnTo>
                    <a:pt x="0" y="139"/>
                  </a:lnTo>
                  <a:lnTo>
                    <a:pt x="5" y="163"/>
                  </a:lnTo>
                  <a:lnTo>
                    <a:pt x="15" y="183"/>
                  </a:lnTo>
                  <a:lnTo>
                    <a:pt x="29" y="202"/>
                  </a:lnTo>
                  <a:lnTo>
                    <a:pt x="53" y="221"/>
                  </a:lnTo>
                  <a:lnTo>
                    <a:pt x="82" y="235"/>
                  </a:lnTo>
                  <a:lnTo>
                    <a:pt x="115" y="250"/>
                  </a:lnTo>
                  <a:lnTo>
                    <a:pt x="149" y="259"/>
                  </a:lnTo>
                  <a:lnTo>
                    <a:pt x="187" y="269"/>
                  </a:lnTo>
                  <a:lnTo>
                    <a:pt x="231" y="274"/>
                  </a:lnTo>
                  <a:lnTo>
                    <a:pt x="279" y="279"/>
                  </a:lnTo>
                  <a:lnTo>
                    <a:pt x="279" y="27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1581" y="1912"/>
              <a:ext cx="1" cy="21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1552" y="2118"/>
              <a:ext cx="5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111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8" h="111">
                  <a:moveTo>
                    <a:pt x="0" y="0"/>
                  </a:moveTo>
                  <a:lnTo>
                    <a:pt x="29" y="111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1581" y="2392"/>
              <a:ext cx="1" cy="2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1552" y="2598"/>
              <a:ext cx="58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11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8" h="110">
                  <a:moveTo>
                    <a:pt x="0" y="0"/>
                  </a:moveTo>
                  <a:lnTo>
                    <a:pt x="29" y="11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 flipH="1">
              <a:off x="1548" y="2978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1500" y="3170"/>
              <a:ext cx="62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110"/>
                </a:cxn>
                <a:cxn ang="0">
                  <a:pos x="6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62" h="110">
                  <a:moveTo>
                    <a:pt x="0" y="0"/>
                  </a:moveTo>
                  <a:lnTo>
                    <a:pt x="33" y="110"/>
                  </a:lnTo>
                  <a:lnTo>
                    <a:pt x="6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1346" y="3342"/>
              <a:ext cx="39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Cipher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1787" y="3418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auto">
            <a:xfrm>
              <a:off x="1279" y="3293"/>
              <a:ext cx="638" cy="307"/>
            </a:xfrm>
            <a:custGeom>
              <a:avLst/>
              <a:gdLst/>
              <a:ahLst/>
              <a:cxnLst>
                <a:cxn ang="0">
                  <a:pos x="633" y="302"/>
                </a:cxn>
                <a:cxn ang="0">
                  <a:pos x="638" y="0"/>
                </a:cxn>
                <a:cxn ang="0">
                  <a:pos x="0" y="0"/>
                </a:cxn>
                <a:cxn ang="0">
                  <a:pos x="0" y="307"/>
                </a:cxn>
                <a:cxn ang="0">
                  <a:pos x="638" y="307"/>
                </a:cxn>
                <a:cxn ang="0">
                  <a:pos x="638" y="307"/>
                </a:cxn>
              </a:cxnLst>
              <a:rect l="0" t="0" r="r" b="b"/>
              <a:pathLst>
                <a:path w="638" h="307">
                  <a:moveTo>
                    <a:pt x="633" y="302"/>
                  </a:moveTo>
                  <a:lnTo>
                    <a:pt x="638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638" y="307"/>
                  </a:lnTo>
                  <a:lnTo>
                    <a:pt x="638" y="30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 flipV="1">
              <a:off x="1624" y="2382"/>
              <a:ext cx="883" cy="90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2483" y="2325"/>
              <a:ext cx="101" cy="91"/>
            </a:xfrm>
            <a:custGeom>
              <a:avLst/>
              <a:gdLst/>
              <a:ahLst/>
              <a:cxnLst>
                <a:cxn ang="0">
                  <a:pos x="33" y="86"/>
                </a:cxn>
                <a:cxn ang="0">
                  <a:pos x="101" y="0"/>
                </a:cxn>
                <a:cxn ang="0">
                  <a:pos x="0" y="47"/>
                </a:cxn>
                <a:cxn ang="0">
                  <a:pos x="33" y="91"/>
                </a:cxn>
                <a:cxn ang="0">
                  <a:pos x="33" y="91"/>
                </a:cxn>
                <a:cxn ang="0">
                  <a:pos x="33" y="86"/>
                </a:cxn>
              </a:cxnLst>
              <a:rect l="0" t="0" r="r" b="b"/>
              <a:pathLst>
                <a:path w="101" h="91">
                  <a:moveTo>
                    <a:pt x="33" y="86"/>
                  </a:moveTo>
                  <a:lnTo>
                    <a:pt x="101" y="0"/>
                  </a:lnTo>
                  <a:lnTo>
                    <a:pt x="0" y="47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3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>
              <a:off x="2454" y="1668"/>
              <a:ext cx="329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Block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2819" y="1740"/>
              <a:ext cx="6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2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2516" y="2761"/>
              <a:ext cx="27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DES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2396" y="2708"/>
              <a:ext cx="552" cy="274"/>
            </a:xfrm>
            <a:custGeom>
              <a:avLst/>
              <a:gdLst/>
              <a:ahLst/>
              <a:cxnLst>
                <a:cxn ang="0">
                  <a:pos x="274" y="274"/>
                </a:cxn>
                <a:cxn ang="0">
                  <a:pos x="317" y="274"/>
                </a:cxn>
                <a:cxn ang="0">
                  <a:pos x="360" y="269"/>
                </a:cxn>
                <a:cxn ang="0">
                  <a:pos x="399" y="259"/>
                </a:cxn>
                <a:cxn ang="0">
                  <a:pos x="437" y="250"/>
                </a:cxn>
                <a:cxn ang="0">
                  <a:pos x="471" y="235"/>
                </a:cxn>
                <a:cxn ang="0">
                  <a:pos x="495" y="216"/>
                </a:cxn>
                <a:cxn ang="0">
                  <a:pos x="519" y="202"/>
                </a:cxn>
                <a:cxn ang="0">
                  <a:pos x="538" y="178"/>
                </a:cxn>
                <a:cxn ang="0">
                  <a:pos x="547" y="158"/>
                </a:cxn>
                <a:cxn ang="0">
                  <a:pos x="552" y="134"/>
                </a:cxn>
                <a:cxn ang="0">
                  <a:pos x="547" y="115"/>
                </a:cxn>
                <a:cxn ang="0">
                  <a:pos x="538" y="91"/>
                </a:cxn>
                <a:cxn ang="0">
                  <a:pos x="519" y="72"/>
                </a:cxn>
                <a:cxn ang="0">
                  <a:pos x="495" y="53"/>
                </a:cxn>
                <a:cxn ang="0">
                  <a:pos x="471" y="39"/>
                </a:cxn>
                <a:cxn ang="0">
                  <a:pos x="437" y="24"/>
                </a:cxn>
                <a:cxn ang="0">
                  <a:pos x="399" y="15"/>
                </a:cxn>
                <a:cxn ang="0">
                  <a:pos x="360" y="5"/>
                </a:cxn>
                <a:cxn ang="0">
                  <a:pos x="317" y="0"/>
                </a:cxn>
                <a:cxn ang="0">
                  <a:pos x="274" y="0"/>
                </a:cxn>
                <a:cxn ang="0">
                  <a:pos x="231" y="0"/>
                </a:cxn>
                <a:cxn ang="0">
                  <a:pos x="188" y="5"/>
                </a:cxn>
                <a:cxn ang="0">
                  <a:pos x="149" y="15"/>
                </a:cxn>
                <a:cxn ang="0">
                  <a:pos x="111" y="24"/>
                </a:cxn>
                <a:cxn ang="0">
                  <a:pos x="77" y="39"/>
                </a:cxn>
                <a:cxn ang="0">
                  <a:pos x="53" y="53"/>
                </a:cxn>
                <a:cxn ang="0">
                  <a:pos x="29" y="72"/>
                </a:cxn>
                <a:cxn ang="0">
                  <a:pos x="15" y="91"/>
                </a:cxn>
                <a:cxn ang="0">
                  <a:pos x="0" y="115"/>
                </a:cxn>
                <a:cxn ang="0">
                  <a:pos x="0" y="134"/>
                </a:cxn>
                <a:cxn ang="0">
                  <a:pos x="0" y="158"/>
                </a:cxn>
                <a:cxn ang="0">
                  <a:pos x="15" y="178"/>
                </a:cxn>
                <a:cxn ang="0">
                  <a:pos x="29" y="202"/>
                </a:cxn>
                <a:cxn ang="0">
                  <a:pos x="53" y="216"/>
                </a:cxn>
                <a:cxn ang="0">
                  <a:pos x="77" y="235"/>
                </a:cxn>
                <a:cxn ang="0">
                  <a:pos x="111" y="250"/>
                </a:cxn>
                <a:cxn ang="0">
                  <a:pos x="149" y="259"/>
                </a:cxn>
                <a:cxn ang="0">
                  <a:pos x="188" y="269"/>
                </a:cxn>
                <a:cxn ang="0">
                  <a:pos x="231" y="274"/>
                </a:cxn>
                <a:cxn ang="0">
                  <a:pos x="274" y="274"/>
                </a:cxn>
                <a:cxn ang="0">
                  <a:pos x="274" y="274"/>
                </a:cxn>
              </a:cxnLst>
              <a:rect l="0" t="0" r="r" b="b"/>
              <a:pathLst>
                <a:path w="552" h="274">
                  <a:moveTo>
                    <a:pt x="274" y="274"/>
                  </a:moveTo>
                  <a:lnTo>
                    <a:pt x="317" y="274"/>
                  </a:lnTo>
                  <a:lnTo>
                    <a:pt x="360" y="269"/>
                  </a:lnTo>
                  <a:lnTo>
                    <a:pt x="399" y="259"/>
                  </a:lnTo>
                  <a:lnTo>
                    <a:pt x="437" y="250"/>
                  </a:lnTo>
                  <a:lnTo>
                    <a:pt x="471" y="235"/>
                  </a:lnTo>
                  <a:lnTo>
                    <a:pt x="495" y="216"/>
                  </a:lnTo>
                  <a:lnTo>
                    <a:pt x="519" y="202"/>
                  </a:lnTo>
                  <a:lnTo>
                    <a:pt x="538" y="178"/>
                  </a:lnTo>
                  <a:lnTo>
                    <a:pt x="547" y="158"/>
                  </a:lnTo>
                  <a:lnTo>
                    <a:pt x="552" y="134"/>
                  </a:lnTo>
                  <a:lnTo>
                    <a:pt x="547" y="115"/>
                  </a:lnTo>
                  <a:lnTo>
                    <a:pt x="538" y="91"/>
                  </a:lnTo>
                  <a:lnTo>
                    <a:pt x="519" y="72"/>
                  </a:lnTo>
                  <a:lnTo>
                    <a:pt x="495" y="53"/>
                  </a:lnTo>
                  <a:lnTo>
                    <a:pt x="471" y="39"/>
                  </a:lnTo>
                  <a:lnTo>
                    <a:pt x="437" y="24"/>
                  </a:lnTo>
                  <a:lnTo>
                    <a:pt x="399" y="15"/>
                  </a:lnTo>
                  <a:lnTo>
                    <a:pt x="360" y="5"/>
                  </a:lnTo>
                  <a:lnTo>
                    <a:pt x="317" y="0"/>
                  </a:lnTo>
                  <a:lnTo>
                    <a:pt x="274" y="0"/>
                  </a:lnTo>
                  <a:lnTo>
                    <a:pt x="231" y="0"/>
                  </a:lnTo>
                  <a:lnTo>
                    <a:pt x="188" y="5"/>
                  </a:lnTo>
                  <a:lnTo>
                    <a:pt x="149" y="15"/>
                  </a:lnTo>
                  <a:lnTo>
                    <a:pt x="111" y="24"/>
                  </a:lnTo>
                  <a:lnTo>
                    <a:pt x="77" y="39"/>
                  </a:lnTo>
                  <a:lnTo>
                    <a:pt x="53" y="53"/>
                  </a:lnTo>
                  <a:lnTo>
                    <a:pt x="29" y="72"/>
                  </a:lnTo>
                  <a:lnTo>
                    <a:pt x="15" y="91"/>
                  </a:lnTo>
                  <a:lnTo>
                    <a:pt x="0" y="115"/>
                  </a:lnTo>
                  <a:lnTo>
                    <a:pt x="0" y="134"/>
                  </a:lnTo>
                  <a:lnTo>
                    <a:pt x="0" y="158"/>
                  </a:lnTo>
                  <a:lnTo>
                    <a:pt x="15" y="178"/>
                  </a:lnTo>
                  <a:lnTo>
                    <a:pt x="29" y="202"/>
                  </a:lnTo>
                  <a:lnTo>
                    <a:pt x="53" y="216"/>
                  </a:lnTo>
                  <a:lnTo>
                    <a:pt x="77" y="235"/>
                  </a:lnTo>
                  <a:lnTo>
                    <a:pt x="111" y="250"/>
                  </a:lnTo>
                  <a:lnTo>
                    <a:pt x="149" y="259"/>
                  </a:lnTo>
                  <a:lnTo>
                    <a:pt x="188" y="269"/>
                  </a:lnTo>
                  <a:lnTo>
                    <a:pt x="231" y="274"/>
                  </a:lnTo>
                  <a:lnTo>
                    <a:pt x="274" y="274"/>
                  </a:lnTo>
                  <a:lnTo>
                    <a:pt x="274" y="27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>
              <a:off x="2660" y="1912"/>
              <a:ext cx="1" cy="21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632" y="2114"/>
              <a:ext cx="62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10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2" h="110">
                  <a:moveTo>
                    <a:pt x="0" y="0"/>
                  </a:moveTo>
                  <a:lnTo>
                    <a:pt x="28" y="110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2660" y="2387"/>
              <a:ext cx="1" cy="2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2632" y="2598"/>
              <a:ext cx="62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10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2" h="110">
                  <a:moveTo>
                    <a:pt x="0" y="0"/>
                  </a:moveTo>
                  <a:lnTo>
                    <a:pt x="28" y="110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 flipH="1">
              <a:off x="2652" y="2982"/>
              <a:ext cx="4" cy="23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auto">
            <a:xfrm>
              <a:off x="2627" y="3178"/>
              <a:ext cx="62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110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2" h="110">
                  <a:moveTo>
                    <a:pt x="0" y="0"/>
                  </a:moveTo>
                  <a:lnTo>
                    <a:pt x="29" y="110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41" name="Rectangle 33"/>
            <p:cNvSpPr>
              <a:spLocks noChangeArrowheads="1"/>
            </p:cNvSpPr>
            <p:nvPr/>
          </p:nvSpPr>
          <p:spPr bwMode="auto">
            <a:xfrm>
              <a:off x="3543" y="1668"/>
              <a:ext cx="329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Block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42" name="Rectangle 34"/>
            <p:cNvSpPr>
              <a:spLocks noChangeArrowheads="1"/>
            </p:cNvSpPr>
            <p:nvPr/>
          </p:nvSpPr>
          <p:spPr bwMode="auto">
            <a:xfrm>
              <a:off x="3908" y="1740"/>
              <a:ext cx="6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3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3605" y="2761"/>
              <a:ext cx="27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DES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auto">
            <a:xfrm>
              <a:off x="3485" y="2708"/>
              <a:ext cx="552" cy="274"/>
            </a:xfrm>
            <a:custGeom>
              <a:avLst/>
              <a:gdLst/>
              <a:ahLst/>
              <a:cxnLst>
                <a:cxn ang="0">
                  <a:pos x="274" y="274"/>
                </a:cxn>
                <a:cxn ang="0">
                  <a:pos x="317" y="274"/>
                </a:cxn>
                <a:cxn ang="0">
                  <a:pos x="360" y="269"/>
                </a:cxn>
                <a:cxn ang="0">
                  <a:pos x="403" y="259"/>
                </a:cxn>
                <a:cxn ang="0">
                  <a:pos x="437" y="250"/>
                </a:cxn>
                <a:cxn ang="0">
                  <a:pos x="471" y="235"/>
                </a:cxn>
                <a:cxn ang="0">
                  <a:pos x="499" y="216"/>
                </a:cxn>
                <a:cxn ang="0">
                  <a:pos x="519" y="202"/>
                </a:cxn>
                <a:cxn ang="0">
                  <a:pos x="538" y="178"/>
                </a:cxn>
                <a:cxn ang="0">
                  <a:pos x="547" y="158"/>
                </a:cxn>
                <a:cxn ang="0">
                  <a:pos x="552" y="134"/>
                </a:cxn>
                <a:cxn ang="0">
                  <a:pos x="547" y="115"/>
                </a:cxn>
                <a:cxn ang="0">
                  <a:pos x="538" y="91"/>
                </a:cxn>
                <a:cxn ang="0">
                  <a:pos x="519" y="72"/>
                </a:cxn>
                <a:cxn ang="0">
                  <a:pos x="499" y="53"/>
                </a:cxn>
                <a:cxn ang="0">
                  <a:pos x="471" y="39"/>
                </a:cxn>
                <a:cxn ang="0">
                  <a:pos x="437" y="24"/>
                </a:cxn>
                <a:cxn ang="0">
                  <a:pos x="403" y="15"/>
                </a:cxn>
                <a:cxn ang="0">
                  <a:pos x="360" y="5"/>
                </a:cxn>
                <a:cxn ang="0">
                  <a:pos x="317" y="0"/>
                </a:cxn>
                <a:cxn ang="0">
                  <a:pos x="274" y="0"/>
                </a:cxn>
                <a:cxn ang="0">
                  <a:pos x="231" y="0"/>
                </a:cxn>
                <a:cxn ang="0">
                  <a:pos x="188" y="5"/>
                </a:cxn>
                <a:cxn ang="0">
                  <a:pos x="149" y="15"/>
                </a:cxn>
                <a:cxn ang="0">
                  <a:pos x="111" y="24"/>
                </a:cxn>
                <a:cxn ang="0">
                  <a:pos x="82" y="39"/>
                </a:cxn>
                <a:cxn ang="0">
                  <a:pos x="53" y="53"/>
                </a:cxn>
                <a:cxn ang="0">
                  <a:pos x="29" y="72"/>
                </a:cxn>
                <a:cxn ang="0">
                  <a:pos x="15" y="91"/>
                </a:cxn>
                <a:cxn ang="0">
                  <a:pos x="0" y="115"/>
                </a:cxn>
                <a:cxn ang="0">
                  <a:pos x="0" y="134"/>
                </a:cxn>
                <a:cxn ang="0">
                  <a:pos x="0" y="158"/>
                </a:cxn>
                <a:cxn ang="0">
                  <a:pos x="15" y="178"/>
                </a:cxn>
                <a:cxn ang="0">
                  <a:pos x="29" y="202"/>
                </a:cxn>
                <a:cxn ang="0">
                  <a:pos x="53" y="216"/>
                </a:cxn>
                <a:cxn ang="0">
                  <a:pos x="82" y="235"/>
                </a:cxn>
                <a:cxn ang="0">
                  <a:pos x="111" y="250"/>
                </a:cxn>
                <a:cxn ang="0">
                  <a:pos x="149" y="259"/>
                </a:cxn>
                <a:cxn ang="0">
                  <a:pos x="188" y="269"/>
                </a:cxn>
                <a:cxn ang="0">
                  <a:pos x="231" y="274"/>
                </a:cxn>
                <a:cxn ang="0">
                  <a:pos x="274" y="274"/>
                </a:cxn>
                <a:cxn ang="0">
                  <a:pos x="274" y="274"/>
                </a:cxn>
              </a:cxnLst>
              <a:rect l="0" t="0" r="r" b="b"/>
              <a:pathLst>
                <a:path w="552" h="274">
                  <a:moveTo>
                    <a:pt x="274" y="274"/>
                  </a:moveTo>
                  <a:lnTo>
                    <a:pt x="317" y="274"/>
                  </a:lnTo>
                  <a:lnTo>
                    <a:pt x="360" y="269"/>
                  </a:lnTo>
                  <a:lnTo>
                    <a:pt x="403" y="259"/>
                  </a:lnTo>
                  <a:lnTo>
                    <a:pt x="437" y="250"/>
                  </a:lnTo>
                  <a:lnTo>
                    <a:pt x="471" y="235"/>
                  </a:lnTo>
                  <a:lnTo>
                    <a:pt x="499" y="216"/>
                  </a:lnTo>
                  <a:lnTo>
                    <a:pt x="519" y="202"/>
                  </a:lnTo>
                  <a:lnTo>
                    <a:pt x="538" y="178"/>
                  </a:lnTo>
                  <a:lnTo>
                    <a:pt x="547" y="158"/>
                  </a:lnTo>
                  <a:lnTo>
                    <a:pt x="552" y="134"/>
                  </a:lnTo>
                  <a:lnTo>
                    <a:pt x="547" y="115"/>
                  </a:lnTo>
                  <a:lnTo>
                    <a:pt x="538" y="91"/>
                  </a:lnTo>
                  <a:lnTo>
                    <a:pt x="519" y="72"/>
                  </a:lnTo>
                  <a:lnTo>
                    <a:pt x="499" y="53"/>
                  </a:lnTo>
                  <a:lnTo>
                    <a:pt x="471" y="39"/>
                  </a:lnTo>
                  <a:lnTo>
                    <a:pt x="437" y="24"/>
                  </a:lnTo>
                  <a:lnTo>
                    <a:pt x="403" y="15"/>
                  </a:lnTo>
                  <a:lnTo>
                    <a:pt x="360" y="5"/>
                  </a:lnTo>
                  <a:lnTo>
                    <a:pt x="317" y="0"/>
                  </a:lnTo>
                  <a:lnTo>
                    <a:pt x="274" y="0"/>
                  </a:lnTo>
                  <a:lnTo>
                    <a:pt x="231" y="0"/>
                  </a:lnTo>
                  <a:lnTo>
                    <a:pt x="188" y="5"/>
                  </a:lnTo>
                  <a:lnTo>
                    <a:pt x="149" y="15"/>
                  </a:lnTo>
                  <a:lnTo>
                    <a:pt x="111" y="24"/>
                  </a:lnTo>
                  <a:lnTo>
                    <a:pt x="82" y="39"/>
                  </a:lnTo>
                  <a:lnTo>
                    <a:pt x="53" y="53"/>
                  </a:lnTo>
                  <a:lnTo>
                    <a:pt x="29" y="72"/>
                  </a:lnTo>
                  <a:lnTo>
                    <a:pt x="15" y="91"/>
                  </a:lnTo>
                  <a:lnTo>
                    <a:pt x="0" y="115"/>
                  </a:lnTo>
                  <a:lnTo>
                    <a:pt x="0" y="134"/>
                  </a:lnTo>
                  <a:lnTo>
                    <a:pt x="0" y="158"/>
                  </a:lnTo>
                  <a:lnTo>
                    <a:pt x="15" y="178"/>
                  </a:lnTo>
                  <a:lnTo>
                    <a:pt x="29" y="202"/>
                  </a:lnTo>
                  <a:lnTo>
                    <a:pt x="53" y="216"/>
                  </a:lnTo>
                  <a:lnTo>
                    <a:pt x="82" y="235"/>
                  </a:lnTo>
                  <a:lnTo>
                    <a:pt x="111" y="250"/>
                  </a:lnTo>
                  <a:lnTo>
                    <a:pt x="149" y="259"/>
                  </a:lnTo>
                  <a:lnTo>
                    <a:pt x="188" y="269"/>
                  </a:lnTo>
                  <a:lnTo>
                    <a:pt x="231" y="274"/>
                  </a:lnTo>
                  <a:lnTo>
                    <a:pt x="274" y="274"/>
                  </a:lnTo>
                  <a:lnTo>
                    <a:pt x="274" y="27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>
              <a:off x="3749" y="1912"/>
              <a:ext cx="5" cy="21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auto">
            <a:xfrm>
              <a:off x="3720" y="2118"/>
              <a:ext cx="63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111"/>
                </a:cxn>
                <a:cxn ang="0">
                  <a:pos x="6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63" h="111">
                  <a:moveTo>
                    <a:pt x="0" y="0"/>
                  </a:moveTo>
                  <a:lnTo>
                    <a:pt x="34" y="111"/>
                  </a:lnTo>
                  <a:lnTo>
                    <a:pt x="6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>
              <a:off x="3749" y="2387"/>
              <a:ext cx="5" cy="2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48" name="Freeform 40"/>
            <p:cNvSpPr>
              <a:spLocks/>
            </p:cNvSpPr>
            <p:nvPr/>
          </p:nvSpPr>
          <p:spPr bwMode="auto">
            <a:xfrm>
              <a:off x="3720" y="2598"/>
              <a:ext cx="63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110"/>
                </a:cxn>
                <a:cxn ang="0">
                  <a:pos x="6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63" h="110">
                  <a:moveTo>
                    <a:pt x="0" y="0"/>
                  </a:moveTo>
                  <a:lnTo>
                    <a:pt x="34" y="110"/>
                  </a:lnTo>
                  <a:lnTo>
                    <a:pt x="6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49" name="Line 41"/>
            <p:cNvSpPr>
              <a:spLocks noChangeShapeType="1"/>
            </p:cNvSpPr>
            <p:nvPr/>
          </p:nvSpPr>
          <p:spPr bwMode="auto">
            <a:xfrm>
              <a:off x="3744" y="2982"/>
              <a:ext cx="1" cy="2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50" name="Freeform 42"/>
            <p:cNvSpPr>
              <a:spLocks/>
            </p:cNvSpPr>
            <p:nvPr/>
          </p:nvSpPr>
          <p:spPr bwMode="auto">
            <a:xfrm>
              <a:off x="3716" y="3178"/>
              <a:ext cx="62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110"/>
                </a:cxn>
                <a:cxn ang="0">
                  <a:pos x="6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62" h="110">
                  <a:moveTo>
                    <a:pt x="0" y="0"/>
                  </a:moveTo>
                  <a:lnTo>
                    <a:pt x="33" y="110"/>
                  </a:lnTo>
                  <a:lnTo>
                    <a:pt x="6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51" name="Rectangle 43"/>
            <p:cNvSpPr>
              <a:spLocks noChangeArrowheads="1"/>
            </p:cNvSpPr>
            <p:nvPr/>
          </p:nvSpPr>
          <p:spPr bwMode="auto">
            <a:xfrm>
              <a:off x="4646" y="1668"/>
              <a:ext cx="328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Block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52" name="Rectangle 44"/>
            <p:cNvSpPr>
              <a:spLocks noChangeArrowheads="1"/>
            </p:cNvSpPr>
            <p:nvPr/>
          </p:nvSpPr>
          <p:spPr bwMode="auto">
            <a:xfrm>
              <a:off x="5016" y="1740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4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4709" y="2761"/>
              <a:ext cx="27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DES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54" name="Freeform 46"/>
            <p:cNvSpPr>
              <a:spLocks/>
            </p:cNvSpPr>
            <p:nvPr/>
          </p:nvSpPr>
          <p:spPr bwMode="auto">
            <a:xfrm>
              <a:off x="4589" y="2708"/>
              <a:ext cx="551" cy="274"/>
            </a:xfrm>
            <a:custGeom>
              <a:avLst/>
              <a:gdLst/>
              <a:ahLst/>
              <a:cxnLst>
                <a:cxn ang="0">
                  <a:pos x="273" y="274"/>
                </a:cxn>
                <a:cxn ang="0">
                  <a:pos x="321" y="274"/>
                </a:cxn>
                <a:cxn ang="0">
                  <a:pos x="364" y="269"/>
                </a:cxn>
                <a:cxn ang="0">
                  <a:pos x="403" y="259"/>
                </a:cxn>
                <a:cxn ang="0">
                  <a:pos x="436" y="250"/>
                </a:cxn>
                <a:cxn ang="0">
                  <a:pos x="470" y="235"/>
                </a:cxn>
                <a:cxn ang="0">
                  <a:pos x="499" y="216"/>
                </a:cxn>
                <a:cxn ang="0">
                  <a:pos x="518" y="202"/>
                </a:cxn>
                <a:cxn ang="0">
                  <a:pos x="537" y="178"/>
                </a:cxn>
                <a:cxn ang="0">
                  <a:pos x="547" y="158"/>
                </a:cxn>
                <a:cxn ang="0">
                  <a:pos x="551" y="134"/>
                </a:cxn>
                <a:cxn ang="0">
                  <a:pos x="547" y="115"/>
                </a:cxn>
                <a:cxn ang="0">
                  <a:pos x="537" y="91"/>
                </a:cxn>
                <a:cxn ang="0">
                  <a:pos x="518" y="72"/>
                </a:cxn>
                <a:cxn ang="0">
                  <a:pos x="499" y="53"/>
                </a:cxn>
                <a:cxn ang="0">
                  <a:pos x="470" y="39"/>
                </a:cxn>
                <a:cxn ang="0">
                  <a:pos x="436" y="24"/>
                </a:cxn>
                <a:cxn ang="0">
                  <a:pos x="403" y="15"/>
                </a:cxn>
                <a:cxn ang="0">
                  <a:pos x="364" y="5"/>
                </a:cxn>
                <a:cxn ang="0">
                  <a:pos x="321" y="0"/>
                </a:cxn>
                <a:cxn ang="0">
                  <a:pos x="273" y="0"/>
                </a:cxn>
                <a:cxn ang="0">
                  <a:pos x="230" y="0"/>
                </a:cxn>
                <a:cxn ang="0">
                  <a:pos x="187" y="5"/>
                </a:cxn>
                <a:cxn ang="0">
                  <a:pos x="148" y="15"/>
                </a:cxn>
                <a:cxn ang="0">
                  <a:pos x="110" y="24"/>
                </a:cxn>
                <a:cxn ang="0">
                  <a:pos x="81" y="39"/>
                </a:cxn>
                <a:cxn ang="0">
                  <a:pos x="53" y="53"/>
                </a:cxn>
                <a:cxn ang="0">
                  <a:pos x="29" y="72"/>
                </a:cxn>
                <a:cxn ang="0">
                  <a:pos x="14" y="91"/>
                </a:cxn>
                <a:cxn ang="0">
                  <a:pos x="5" y="115"/>
                </a:cxn>
                <a:cxn ang="0">
                  <a:pos x="0" y="134"/>
                </a:cxn>
                <a:cxn ang="0">
                  <a:pos x="5" y="158"/>
                </a:cxn>
                <a:cxn ang="0">
                  <a:pos x="14" y="178"/>
                </a:cxn>
                <a:cxn ang="0">
                  <a:pos x="29" y="202"/>
                </a:cxn>
                <a:cxn ang="0">
                  <a:pos x="53" y="216"/>
                </a:cxn>
                <a:cxn ang="0">
                  <a:pos x="81" y="235"/>
                </a:cxn>
                <a:cxn ang="0">
                  <a:pos x="110" y="250"/>
                </a:cxn>
                <a:cxn ang="0">
                  <a:pos x="148" y="259"/>
                </a:cxn>
                <a:cxn ang="0">
                  <a:pos x="187" y="269"/>
                </a:cxn>
                <a:cxn ang="0">
                  <a:pos x="230" y="274"/>
                </a:cxn>
                <a:cxn ang="0">
                  <a:pos x="273" y="274"/>
                </a:cxn>
                <a:cxn ang="0">
                  <a:pos x="273" y="274"/>
                </a:cxn>
              </a:cxnLst>
              <a:rect l="0" t="0" r="r" b="b"/>
              <a:pathLst>
                <a:path w="551" h="274">
                  <a:moveTo>
                    <a:pt x="273" y="274"/>
                  </a:moveTo>
                  <a:lnTo>
                    <a:pt x="321" y="274"/>
                  </a:lnTo>
                  <a:lnTo>
                    <a:pt x="364" y="269"/>
                  </a:lnTo>
                  <a:lnTo>
                    <a:pt x="403" y="259"/>
                  </a:lnTo>
                  <a:lnTo>
                    <a:pt x="436" y="250"/>
                  </a:lnTo>
                  <a:lnTo>
                    <a:pt x="470" y="235"/>
                  </a:lnTo>
                  <a:lnTo>
                    <a:pt x="499" y="216"/>
                  </a:lnTo>
                  <a:lnTo>
                    <a:pt x="518" y="202"/>
                  </a:lnTo>
                  <a:lnTo>
                    <a:pt x="537" y="178"/>
                  </a:lnTo>
                  <a:lnTo>
                    <a:pt x="547" y="158"/>
                  </a:lnTo>
                  <a:lnTo>
                    <a:pt x="551" y="134"/>
                  </a:lnTo>
                  <a:lnTo>
                    <a:pt x="547" y="115"/>
                  </a:lnTo>
                  <a:lnTo>
                    <a:pt x="537" y="91"/>
                  </a:lnTo>
                  <a:lnTo>
                    <a:pt x="518" y="72"/>
                  </a:lnTo>
                  <a:lnTo>
                    <a:pt x="499" y="53"/>
                  </a:lnTo>
                  <a:lnTo>
                    <a:pt x="470" y="39"/>
                  </a:lnTo>
                  <a:lnTo>
                    <a:pt x="436" y="24"/>
                  </a:lnTo>
                  <a:lnTo>
                    <a:pt x="403" y="15"/>
                  </a:lnTo>
                  <a:lnTo>
                    <a:pt x="364" y="5"/>
                  </a:lnTo>
                  <a:lnTo>
                    <a:pt x="321" y="0"/>
                  </a:lnTo>
                  <a:lnTo>
                    <a:pt x="273" y="0"/>
                  </a:lnTo>
                  <a:lnTo>
                    <a:pt x="230" y="0"/>
                  </a:lnTo>
                  <a:lnTo>
                    <a:pt x="187" y="5"/>
                  </a:lnTo>
                  <a:lnTo>
                    <a:pt x="148" y="15"/>
                  </a:lnTo>
                  <a:lnTo>
                    <a:pt x="110" y="24"/>
                  </a:lnTo>
                  <a:lnTo>
                    <a:pt x="81" y="39"/>
                  </a:lnTo>
                  <a:lnTo>
                    <a:pt x="53" y="53"/>
                  </a:lnTo>
                  <a:lnTo>
                    <a:pt x="29" y="72"/>
                  </a:lnTo>
                  <a:lnTo>
                    <a:pt x="14" y="91"/>
                  </a:lnTo>
                  <a:lnTo>
                    <a:pt x="5" y="115"/>
                  </a:lnTo>
                  <a:lnTo>
                    <a:pt x="0" y="134"/>
                  </a:lnTo>
                  <a:lnTo>
                    <a:pt x="5" y="158"/>
                  </a:lnTo>
                  <a:lnTo>
                    <a:pt x="14" y="178"/>
                  </a:lnTo>
                  <a:lnTo>
                    <a:pt x="29" y="202"/>
                  </a:lnTo>
                  <a:lnTo>
                    <a:pt x="53" y="216"/>
                  </a:lnTo>
                  <a:lnTo>
                    <a:pt x="81" y="235"/>
                  </a:lnTo>
                  <a:lnTo>
                    <a:pt x="110" y="250"/>
                  </a:lnTo>
                  <a:lnTo>
                    <a:pt x="148" y="259"/>
                  </a:lnTo>
                  <a:lnTo>
                    <a:pt x="187" y="269"/>
                  </a:lnTo>
                  <a:lnTo>
                    <a:pt x="230" y="274"/>
                  </a:lnTo>
                  <a:lnTo>
                    <a:pt x="273" y="274"/>
                  </a:lnTo>
                  <a:lnTo>
                    <a:pt x="273" y="27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55" name="Line 47"/>
            <p:cNvSpPr>
              <a:spLocks noChangeShapeType="1"/>
            </p:cNvSpPr>
            <p:nvPr/>
          </p:nvSpPr>
          <p:spPr bwMode="auto">
            <a:xfrm>
              <a:off x="4853" y="1917"/>
              <a:ext cx="4" cy="2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56" name="Freeform 48"/>
            <p:cNvSpPr>
              <a:spLocks/>
            </p:cNvSpPr>
            <p:nvPr/>
          </p:nvSpPr>
          <p:spPr bwMode="auto">
            <a:xfrm>
              <a:off x="4824" y="2118"/>
              <a:ext cx="62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111"/>
                </a:cxn>
                <a:cxn ang="0">
                  <a:pos x="6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62" h="111">
                  <a:moveTo>
                    <a:pt x="0" y="0"/>
                  </a:moveTo>
                  <a:lnTo>
                    <a:pt x="33" y="111"/>
                  </a:lnTo>
                  <a:lnTo>
                    <a:pt x="6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 flipH="1">
              <a:off x="4857" y="2402"/>
              <a:ext cx="3" cy="2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58" name="Freeform 50"/>
            <p:cNvSpPr>
              <a:spLocks/>
            </p:cNvSpPr>
            <p:nvPr/>
          </p:nvSpPr>
          <p:spPr bwMode="auto">
            <a:xfrm>
              <a:off x="4824" y="2598"/>
              <a:ext cx="62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110"/>
                </a:cxn>
                <a:cxn ang="0">
                  <a:pos x="6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62" h="110">
                  <a:moveTo>
                    <a:pt x="0" y="0"/>
                  </a:moveTo>
                  <a:lnTo>
                    <a:pt x="33" y="110"/>
                  </a:lnTo>
                  <a:lnTo>
                    <a:pt x="6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>
              <a:off x="4848" y="2982"/>
              <a:ext cx="5" cy="2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60" name="Freeform 52"/>
            <p:cNvSpPr>
              <a:spLocks/>
            </p:cNvSpPr>
            <p:nvPr/>
          </p:nvSpPr>
          <p:spPr bwMode="auto">
            <a:xfrm>
              <a:off x="4819" y="3178"/>
              <a:ext cx="62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110"/>
                </a:cxn>
                <a:cxn ang="0">
                  <a:pos x="62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62" h="110">
                  <a:moveTo>
                    <a:pt x="0" y="0"/>
                  </a:moveTo>
                  <a:lnTo>
                    <a:pt x="29" y="110"/>
                  </a:lnTo>
                  <a:lnTo>
                    <a:pt x="6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4814" y="2205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+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62" name="Freeform 54"/>
            <p:cNvSpPr>
              <a:spLocks/>
            </p:cNvSpPr>
            <p:nvPr/>
          </p:nvSpPr>
          <p:spPr bwMode="auto">
            <a:xfrm>
              <a:off x="4781" y="2233"/>
              <a:ext cx="153" cy="154"/>
            </a:xfrm>
            <a:custGeom>
              <a:avLst/>
              <a:gdLst/>
              <a:ahLst/>
              <a:cxnLst>
                <a:cxn ang="0">
                  <a:pos x="72" y="154"/>
                </a:cxn>
                <a:cxn ang="0">
                  <a:pos x="86" y="154"/>
                </a:cxn>
                <a:cxn ang="0">
                  <a:pos x="100" y="149"/>
                </a:cxn>
                <a:cxn ang="0">
                  <a:pos x="110" y="144"/>
                </a:cxn>
                <a:cxn ang="0">
                  <a:pos x="120" y="139"/>
                </a:cxn>
                <a:cxn ang="0">
                  <a:pos x="129" y="130"/>
                </a:cxn>
                <a:cxn ang="0">
                  <a:pos x="139" y="120"/>
                </a:cxn>
                <a:cxn ang="0">
                  <a:pos x="144" y="111"/>
                </a:cxn>
                <a:cxn ang="0">
                  <a:pos x="148" y="101"/>
                </a:cxn>
                <a:cxn ang="0">
                  <a:pos x="153" y="87"/>
                </a:cxn>
                <a:cxn ang="0">
                  <a:pos x="153" y="77"/>
                </a:cxn>
                <a:cxn ang="0">
                  <a:pos x="153" y="63"/>
                </a:cxn>
                <a:cxn ang="0">
                  <a:pos x="148" y="53"/>
                </a:cxn>
                <a:cxn ang="0">
                  <a:pos x="144" y="39"/>
                </a:cxn>
                <a:cxn ang="0">
                  <a:pos x="139" y="29"/>
                </a:cxn>
                <a:cxn ang="0">
                  <a:pos x="129" y="20"/>
                </a:cxn>
                <a:cxn ang="0">
                  <a:pos x="120" y="15"/>
                </a:cxn>
                <a:cxn ang="0">
                  <a:pos x="110" y="5"/>
                </a:cxn>
                <a:cxn ang="0">
                  <a:pos x="100" y="0"/>
                </a:cxn>
                <a:cxn ang="0">
                  <a:pos x="86" y="0"/>
                </a:cxn>
                <a:cxn ang="0">
                  <a:pos x="76" y="0"/>
                </a:cxn>
                <a:cxn ang="0">
                  <a:pos x="62" y="0"/>
                </a:cxn>
                <a:cxn ang="0">
                  <a:pos x="52" y="0"/>
                </a:cxn>
                <a:cxn ang="0">
                  <a:pos x="38" y="5"/>
                </a:cxn>
                <a:cxn ang="0">
                  <a:pos x="28" y="15"/>
                </a:cxn>
                <a:cxn ang="0">
                  <a:pos x="19" y="20"/>
                </a:cxn>
                <a:cxn ang="0">
                  <a:pos x="14" y="29"/>
                </a:cxn>
                <a:cxn ang="0">
                  <a:pos x="4" y="39"/>
                </a:cxn>
                <a:cxn ang="0">
                  <a:pos x="0" y="53"/>
                </a:cxn>
                <a:cxn ang="0">
                  <a:pos x="0" y="63"/>
                </a:cxn>
                <a:cxn ang="0">
                  <a:pos x="0" y="77"/>
                </a:cxn>
                <a:cxn ang="0">
                  <a:pos x="0" y="87"/>
                </a:cxn>
                <a:cxn ang="0">
                  <a:pos x="0" y="101"/>
                </a:cxn>
                <a:cxn ang="0">
                  <a:pos x="4" y="111"/>
                </a:cxn>
                <a:cxn ang="0">
                  <a:pos x="14" y="120"/>
                </a:cxn>
                <a:cxn ang="0">
                  <a:pos x="19" y="130"/>
                </a:cxn>
                <a:cxn ang="0">
                  <a:pos x="28" y="139"/>
                </a:cxn>
                <a:cxn ang="0">
                  <a:pos x="38" y="144"/>
                </a:cxn>
                <a:cxn ang="0">
                  <a:pos x="52" y="149"/>
                </a:cxn>
                <a:cxn ang="0">
                  <a:pos x="62" y="154"/>
                </a:cxn>
                <a:cxn ang="0">
                  <a:pos x="76" y="154"/>
                </a:cxn>
                <a:cxn ang="0">
                  <a:pos x="76" y="154"/>
                </a:cxn>
              </a:cxnLst>
              <a:rect l="0" t="0" r="r" b="b"/>
              <a:pathLst>
                <a:path w="153" h="154">
                  <a:moveTo>
                    <a:pt x="72" y="154"/>
                  </a:moveTo>
                  <a:lnTo>
                    <a:pt x="86" y="154"/>
                  </a:lnTo>
                  <a:lnTo>
                    <a:pt x="100" y="149"/>
                  </a:lnTo>
                  <a:lnTo>
                    <a:pt x="110" y="144"/>
                  </a:lnTo>
                  <a:lnTo>
                    <a:pt x="120" y="139"/>
                  </a:lnTo>
                  <a:lnTo>
                    <a:pt x="129" y="130"/>
                  </a:lnTo>
                  <a:lnTo>
                    <a:pt x="139" y="120"/>
                  </a:lnTo>
                  <a:lnTo>
                    <a:pt x="144" y="111"/>
                  </a:lnTo>
                  <a:lnTo>
                    <a:pt x="148" y="101"/>
                  </a:lnTo>
                  <a:lnTo>
                    <a:pt x="153" y="87"/>
                  </a:lnTo>
                  <a:lnTo>
                    <a:pt x="153" y="77"/>
                  </a:lnTo>
                  <a:lnTo>
                    <a:pt x="153" y="63"/>
                  </a:lnTo>
                  <a:lnTo>
                    <a:pt x="148" y="53"/>
                  </a:lnTo>
                  <a:lnTo>
                    <a:pt x="144" y="39"/>
                  </a:lnTo>
                  <a:lnTo>
                    <a:pt x="139" y="29"/>
                  </a:lnTo>
                  <a:lnTo>
                    <a:pt x="129" y="20"/>
                  </a:lnTo>
                  <a:lnTo>
                    <a:pt x="120" y="15"/>
                  </a:lnTo>
                  <a:lnTo>
                    <a:pt x="110" y="5"/>
                  </a:lnTo>
                  <a:lnTo>
                    <a:pt x="100" y="0"/>
                  </a:lnTo>
                  <a:lnTo>
                    <a:pt x="86" y="0"/>
                  </a:lnTo>
                  <a:lnTo>
                    <a:pt x="76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38" y="5"/>
                  </a:lnTo>
                  <a:lnTo>
                    <a:pt x="28" y="15"/>
                  </a:lnTo>
                  <a:lnTo>
                    <a:pt x="19" y="20"/>
                  </a:lnTo>
                  <a:lnTo>
                    <a:pt x="14" y="29"/>
                  </a:lnTo>
                  <a:lnTo>
                    <a:pt x="4" y="39"/>
                  </a:lnTo>
                  <a:lnTo>
                    <a:pt x="0" y="53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0" y="87"/>
                  </a:lnTo>
                  <a:lnTo>
                    <a:pt x="0" y="101"/>
                  </a:lnTo>
                  <a:lnTo>
                    <a:pt x="4" y="111"/>
                  </a:lnTo>
                  <a:lnTo>
                    <a:pt x="14" y="120"/>
                  </a:lnTo>
                  <a:lnTo>
                    <a:pt x="19" y="130"/>
                  </a:lnTo>
                  <a:lnTo>
                    <a:pt x="28" y="139"/>
                  </a:lnTo>
                  <a:lnTo>
                    <a:pt x="38" y="144"/>
                  </a:lnTo>
                  <a:lnTo>
                    <a:pt x="52" y="149"/>
                  </a:lnTo>
                  <a:lnTo>
                    <a:pt x="62" y="154"/>
                  </a:lnTo>
                  <a:lnTo>
                    <a:pt x="76" y="154"/>
                  </a:lnTo>
                  <a:lnTo>
                    <a:pt x="76" y="15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63" name="Line 55"/>
            <p:cNvSpPr>
              <a:spLocks noChangeShapeType="1"/>
            </p:cNvSpPr>
            <p:nvPr/>
          </p:nvSpPr>
          <p:spPr bwMode="auto">
            <a:xfrm flipV="1">
              <a:off x="2708" y="2387"/>
              <a:ext cx="893" cy="90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64" name="Freeform 56"/>
            <p:cNvSpPr>
              <a:spLocks/>
            </p:cNvSpPr>
            <p:nvPr/>
          </p:nvSpPr>
          <p:spPr bwMode="auto">
            <a:xfrm>
              <a:off x="3567" y="2325"/>
              <a:ext cx="106" cy="91"/>
            </a:xfrm>
            <a:custGeom>
              <a:avLst/>
              <a:gdLst/>
              <a:ahLst/>
              <a:cxnLst>
                <a:cxn ang="0">
                  <a:pos x="38" y="86"/>
                </a:cxn>
                <a:cxn ang="0">
                  <a:pos x="106" y="0"/>
                </a:cxn>
                <a:cxn ang="0">
                  <a:pos x="0" y="47"/>
                </a:cxn>
                <a:cxn ang="0">
                  <a:pos x="38" y="91"/>
                </a:cxn>
                <a:cxn ang="0">
                  <a:pos x="38" y="91"/>
                </a:cxn>
                <a:cxn ang="0">
                  <a:pos x="38" y="86"/>
                </a:cxn>
              </a:cxnLst>
              <a:rect l="0" t="0" r="r" b="b"/>
              <a:pathLst>
                <a:path w="106" h="91">
                  <a:moveTo>
                    <a:pt x="38" y="86"/>
                  </a:moveTo>
                  <a:lnTo>
                    <a:pt x="106" y="0"/>
                  </a:lnTo>
                  <a:lnTo>
                    <a:pt x="0" y="47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8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65" name="Line 57"/>
            <p:cNvSpPr>
              <a:spLocks noChangeShapeType="1"/>
            </p:cNvSpPr>
            <p:nvPr/>
          </p:nvSpPr>
          <p:spPr bwMode="auto">
            <a:xfrm flipV="1">
              <a:off x="3788" y="2387"/>
              <a:ext cx="916" cy="90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66" name="Freeform 58"/>
            <p:cNvSpPr>
              <a:spLocks/>
            </p:cNvSpPr>
            <p:nvPr/>
          </p:nvSpPr>
          <p:spPr bwMode="auto">
            <a:xfrm>
              <a:off x="4675" y="2325"/>
              <a:ext cx="101" cy="91"/>
            </a:xfrm>
            <a:custGeom>
              <a:avLst/>
              <a:gdLst/>
              <a:ahLst/>
              <a:cxnLst>
                <a:cxn ang="0">
                  <a:pos x="34" y="91"/>
                </a:cxn>
                <a:cxn ang="0">
                  <a:pos x="101" y="0"/>
                </a:cxn>
                <a:cxn ang="0">
                  <a:pos x="0" y="47"/>
                </a:cxn>
                <a:cxn ang="0">
                  <a:pos x="38" y="91"/>
                </a:cxn>
                <a:cxn ang="0">
                  <a:pos x="38" y="91"/>
                </a:cxn>
                <a:cxn ang="0">
                  <a:pos x="34" y="91"/>
                </a:cxn>
              </a:cxnLst>
              <a:rect l="0" t="0" r="r" b="b"/>
              <a:pathLst>
                <a:path w="101" h="91">
                  <a:moveTo>
                    <a:pt x="34" y="91"/>
                  </a:moveTo>
                  <a:lnTo>
                    <a:pt x="101" y="0"/>
                  </a:lnTo>
                  <a:lnTo>
                    <a:pt x="0" y="47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4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2406" y="3342"/>
              <a:ext cx="39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Cipher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68" name="Rectangle 60"/>
            <p:cNvSpPr>
              <a:spLocks noChangeArrowheads="1"/>
            </p:cNvSpPr>
            <p:nvPr/>
          </p:nvSpPr>
          <p:spPr bwMode="auto">
            <a:xfrm>
              <a:off x="2847" y="3418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2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69" name="Freeform 61"/>
            <p:cNvSpPr>
              <a:spLocks/>
            </p:cNvSpPr>
            <p:nvPr/>
          </p:nvSpPr>
          <p:spPr bwMode="auto">
            <a:xfrm>
              <a:off x="2339" y="3293"/>
              <a:ext cx="638" cy="307"/>
            </a:xfrm>
            <a:custGeom>
              <a:avLst/>
              <a:gdLst/>
              <a:ahLst/>
              <a:cxnLst>
                <a:cxn ang="0">
                  <a:pos x="633" y="302"/>
                </a:cxn>
                <a:cxn ang="0">
                  <a:pos x="638" y="0"/>
                </a:cxn>
                <a:cxn ang="0">
                  <a:pos x="0" y="0"/>
                </a:cxn>
                <a:cxn ang="0">
                  <a:pos x="0" y="307"/>
                </a:cxn>
                <a:cxn ang="0">
                  <a:pos x="638" y="307"/>
                </a:cxn>
                <a:cxn ang="0">
                  <a:pos x="638" y="307"/>
                </a:cxn>
              </a:cxnLst>
              <a:rect l="0" t="0" r="r" b="b"/>
              <a:pathLst>
                <a:path w="638" h="307">
                  <a:moveTo>
                    <a:pt x="633" y="302"/>
                  </a:moveTo>
                  <a:lnTo>
                    <a:pt x="638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638" y="307"/>
                  </a:lnTo>
                  <a:lnTo>
                    <a:pt x="638" y="30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70" name="Rectangle 62"/>
            <p:cNvSpPr>
              <a:spLocks noChangeArrowheads="1"/>
            </p:cNvSpPr>
            <p:nvPr/>
          </p:nvSpPr>
          <p:spPr bwMode="auto">
            <a:xfrm>
              <a:off x="3495" y="3346"/>
              <a:ext cx="398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Cipher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71" name="Rectangle 63"/>
            <p:cNvSpPr>
              <a:spLocks noChangeArrowheads="1"/>
            </p:cNvSpPr>
            <p:nvPr/>
          </p:nvSpPr>
          <p:spPr bwMode="auto">
            <a:xfrm>
              <a:off x="3936" y="3423"/>
              <a:ext cx="5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3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72" name="Freeform 64"/>
            <p:cNvSpPr>
              <a:spLocks/>
            </p:cNvSpPr>
            <p:nvPr/>
          </p:nvSpPr>
          <p:spPr bwMode="auto">
            <a:xfrm>
              <a:off x="3428" y="3298"/>
              <a:ext cx="633" cy="302"/>
            </a:xfrm>
            <a:custGeom>
              <a:avLst/>
              <a:gdLst/>
              <a:ahLst/>
              <a:cxnLst>
                <a:cxn ang="0">
                  <a:pos x="633" y="297"/>
                </a:cxn>
                <a:cxn ang="0">
                  <a:pos x="633" y="0"/>
                </a:cxn>
                <a:cxn ang="0">
                  <a:pos x="0" y="0"/>
                </a:cxn>
                <a:cxn ang="0">
                  <a:pos x="0" y="302"/>
                </a:cxn>
                <a:cxn ang="0">
                  <a:pos x="633" y="302"/>
                </a:cxn>
                <a:cxn ang="0">
                  <a:pos x="633" y="302"/>
                </a:cxn>
              </a:cxnLst>
              <a:rect l="0" t="0" r="r" b="b"/>
              <a:pathLst>
                <a:path w="633" h="302">
                  <a:moveTo>
                    <a:pt x="633" y="297"/>
                  </a:moveTo>
                  <a:lnTo>
                    <a:pt x="633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633" y="302"/>
                  </a:lnTo>
                  <a:lnTo>
                    <a:pt x="633" y="30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73" name="Rectangle 65"/>
            <p:cNvSpPr>
              <a:spLocks noChangeArrowheads="1"/>
            </p:cNvSpPr>
            <p:nvPr/>
          </p:nvSpPr>
          <p:spPr bwMode="auto">
            <a:xfrm>
              <a:off x="4603" y="3342"/>
              <a:ext cx="39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Cipher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74" name="Rectangle 66"/>
            <p:cNvSpPr>
              <a:spLocks noChangeArrowheads="1"/>
            </p:cNvSpPr>
            <p:nvPr/>
          </p:nvSpPr>
          <p:spPr bwMode="auto">
            <a:xfrm>
              <a:off x="5044" y="3418"/>
              <a:ext cx="6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4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75" name="Freeform 67"/>
            <p:cNvSpPr>
              <a:spLocks/>
            </p:cNvSpPr>
            <p:nvPr/>
          </p:nvSpPr>
          <p:spPr bwMode="auto">
            <a:xfrm>
              <a:off x="4536" y="3293"/>
              <a:ext cx="638" cy="307"/>
            </a:xfrm>
            <a:custGeom>
              <a:avLst/>
              <a:gdLst/>
              <a:ahLst/>
              <a:cxnLst>
                <a:cxn ang="0">
                  <a:pos x="633" y="302"/>
                </a:cxn>
                <a:cxn ang="0">
                  <a:pos x="638" y="0"/>
                </a:cxn>
                <a:cxn ang="0">
                  <a:pos x="0" y="0"/>
                </a:cxn>
                <a:cxn ang="0">
                  <a:pos x="0" y="307"/>
                </a:cxn>
                <a:cxn ang="0">
                  <a:pos x="638" y="307"/>
                </a:cxn>
                <a:cxn ang="0">
                  <a:pos x="638" y="307"/>
                </a:cxn>
              </a:cxnLst>
              <a:rect l="0" t="0" r="r" b="b"/>
              <a:pathLst>
                <a:path w="638" h="307">
                  <a:moveTo>
                    <a:pt x="633" y="302"/>
                  </a:moveTo>
                  <a:lnTo>
                    <a:pt x="638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638" y="307"/>
                  </a:lnTo>
                  <a:lnTo>
                    <a:pt x="638" y="30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76" name="Freeform 68"/>
            <p:cNvSpPr>
              <a:spLocks/>
            </p:cNvSpPr>
            <p:nvPr/>
          </p:nvSpPr>
          <p:spPr bwMode="auto">
            <a:xfrm>
              <a:off x="1279" y="1610"/>
              <a:ext cx="633" cy="307"/>
            </a:xfrm>
            <a:custGeom>
              <a:avLst/>
              <a:gdLst/>
              <a:ahLst/>
              <a:cxnLst>
                <a:cxn ang="0">
                  <a:pos x="633" y="302"/>
                </a:cxn>
                <a:cxn ang="0">
                  <a:pos x="633" y="0"/>
                </a:cxn>
                <a:cxn ang="0">
                  <a:pos x="0" y="0"/>
                </a:cxn>
                <a:cxn ang="0">
                  <a:pos x="0" y="307"/>
                </a:cxn>
                <a:cxn ang="0">
                  <a:pos x="633" y="307"/>
                </a:cxn>
                <a:cxn ang="0">
                  <a:pos x="633" y="307"/>
                </a:cxn>
              </a:cxnLst>
              <a:rect l="0" t="0" r="r" b="b"/>
              <a:pathLst>
                <a:path w="633" h="307">
                  <a:moveTo>
                    <a:pt x="633" y="302"/>
                  </a:moveTo>
                  <a:lnTo>
                    <a:pt x="633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633" y="307"/>
                  </a:lnTo>
                  <a:lnTo>
                    <a:pt x="633" y="30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77" name="Freeform 69"/>
            <p:cNvSpPr>
              <a:spLocks/>
            </p:cNvSpPr>
            <p:nvPr/>
          </p:nvSpPr>
          <p:spPr bwMode="auto">
            <a:xfrm>
              <a:off x="2363" y="1610"/>
              <a:ext cx="633" cy="307"/>
            </a:xfrm>
            <a:custGeom>
              <a:avLst/>
              <a:gdLst/>
              <a:ahLst/>
              <a:cxnLst>
                <a:cxn ang="0">
                  <a:pos x="633" y="302"/>
                </a:cxn>
                <a:cxn ang="0">
                  <a:pos x="633" y="0"/>
                </a:cxn>
                <a:cxn ang="0">
                  <a:pos x="0" y="0"/>
                </a:cxn>
                <a:cxn ang="0">
                  <a:pos x="0" y="307"/>
                </a:cxn>
                <a:cxn ang="0">
                  <a:pos x="633" y="307"/>
                </a:cxn>
                <a:cxn ang="0">
                  <a:pos x="633" y="307"/>
                </a:cxn>
              </a:cxnLst>
              <a:rect l="0" t="0" r="r" b="b"/>
              <a:pathLst>
                <a:path w="633" h="307">
                  <a:moveTo>
                    <a:pt x="633" y="302"/>
                  </a:moveTo>
                  <a:lnTo>
                    <a:pt x="633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633" y="307"/>
                  </a:lnTo>
                  <a:lnTo>
                    <a:pt x="633" y="30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78" name="Freeform 70"/>
            <p:cNvSpPr>
              <a:spLocks/>
            </p:cNvSpPr>
            <p:nvPr/>
          </p:nvSpPr>
          <p:spPr bwMode="auto">
            <a:xfrm>
              <a:off x="3442" y="1610"/>
              <a:ext cx="633" cy="307"/>
            </a:xfrm>
            <a:custGeom>
              <a:avLst/>
              <a:gdLst/>
              <a:ahLst/>
              <a:cxnLst>
                <a:cxn ang="0">
                  <a:pos x="633" y="302"/>
                </a:cxn>
                <a:cxn ang="0">
                  <a:pos x="633" y="0"/>
                </a:cxn>
                <a:cxn ang="0">
                  <a:pos x="0" y="0"/>
                </a:cxn>
                <a:cxn ang="0">
                  <a:pos x="0" y="307"/>
                </a:cxn>
                <a:cxn ang="0">
                  <a:pos x="633" y="307"/>
                </a:cxn>
                <a:cxn ang="0">
                  <a:pos x="633" y="307"/>
                </a:cxn>
              </a:cxnLst>
              <a:rect l="0" t="0" r="r" b="b"/>
              <a:pathLst>
                <a:path w="633" h="307">
                  <a:moveTo>
                    <a:pt x="633" y="302"/>
                  </a:moveTo>
                  <a:lnTo>
                    <a:pt x="633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633" y="307"/>
                  </a:lnTo>
                  <a:lnTo>
                    <a:pt x="633" y="30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79" name="Freeform 71"/>
            <p:cNvSpPr>
              <a:spLocks/>
            </p:cNvSpPr>
            <p:nvPr/>
          </p:nvSpPr>
          <p:spPr bwMode="auto">
            <a:xfrm>
              <a:off x="4550" y="1610"/>
              <a:ext cx="634" cy="307"/>
            </a:xfrm>
            <a:custGeom>
              <a:avLst/>
              <a:gdLst/>
              <a:ahLst/>
              <a:cxnLst>
                <a:cxn ang="0">
                  <a:pos x="634" y="302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0" y="307"/>
                </a:cxn>
                <a:cxn ang="0">
                  <a:pos x="634" y="307"/>
                </a:cxn>
                <a:cxn ang="0">
                  <a:pos x="634" y="307"/>
                </a:cxn>
              </a:cxnLst>
              <a:rect l="0" t="0" r="r" b="b"/>
              <a:pathLst>
                <a:path w="634" h="307">
                  <a:moveTo>
                    <a:pt x="634" y="302"/>
                  </a:moveTo>
                  <a:lnTo>
                    <a:pt x="634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634" y="307"/>
                  </a:lnTo>
                  <a:lnTo>
                    <a:pt x="634" y="30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80" name="Rectangle 72"/>
            <p:cNvSpPr>
              <a:spLocks noChangeArrowheads="1"/>
            </p:cNvSpPr>
            <p:nvPr/>
          </p:nvSpPr>
          <p:spPr bwMode="auto">
            <a:xfrm>
              <a:off x="3706" y="2205"/>
              <a:ext cx="79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+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81" name="Freeform 73"/>
            <p:cNvSpPr>
              <a:spLocks/>
            </p:cNvSpPr>
            <p:nvPr/>
          </p:nvSpPr>
          <p:spPr bwMode="auto">
            <a:xfrm>
              <a:off x="3673" y="2233"/>
              <a:ext cx="158" cy="154"/>
            </a:xfrm>
            <a:custGeom>
              <a:avLst/>
              <a:gdLst/>
              <a:ahLst/>
              <a:cxnLst>
                <a:cxn ang="0">
                  <a:pos x="76" y="154"/>
                </a:cxn>
                <a:cxn ang="0">
                  <a:pos x="91" y="154"/>
                </a:cxn>
                <a:cxn ang="0">
                  <a:pos x="105" y="149"/>
                </a:cxn>
                <a:cxn ang="0">
                  <a:pos x="115" y="144"/>
                </a:cxn>
                <a:cxn ang="0">
                  <a:pos x="124" y="139"/>
                </a:cxn>
                <a:cxn ang="0">
                  <a:pos x="134" y="130"/>
                </a:cxn>
                <a:cxn ang="0">
                  <a:pos x="143" y="120"/>
                </a:cxn>
                <a:cxn ang="0">
                  <a:pos x="148" y="111"/>
                </a:cxn>
                <a:cxn ang="0">
                  <a:pos x="153" y="101"/>
                </a:cxn>
                <a:cxn ang="0">
                  <a:pos x="153" y="92"/>
                </a:cxn>
                <a:cxn ang="0">
                  <a:pos x="158" y="77"/>
                </a:cxn>
                <a:cxn ang="0">
                  <a:pos x="153" y="63"/>
                </a:cxn>
                <a:cxn ang="0">
                  <a:pos x="153" y="53"/>
                </a:cxn>
                <a:cxn ang="0">
                  <a:pos x="148" y="39"/>
                </a:cxn>
                <a:cxn ang="0">
                  <a:pos x="143" y="29"/>
                </a:cxn>
                <a:cxn ang="0">
                  <a:pos x="134" y="20"/>
                </a:cxn>
                <a:cxn ang="0">
                  <a:pos x="124" y="15"/>
                </a:cxn>
                <a:cxn ang="0">
                  <a:pos x="115" y="5"/>
                </a:cxn>
                <a:cxn ang="0">
                  <a:pos x="105" y="0"/>
                </a:cxn>
                <a:cxn ang="0">
                  <a:pos x="91" y="0"/>
                </a:cxn>
                <a:cxn ang="0">
                  <a:pos x="76" y="0"/>
                </a:cxn>
                <a:cxn ang="0">
                  <a:pos x="67" y="0"/>
                </a:cxn>
                <a:cxn ang="0">
                  <a:pos x="52" y="0"/>
                </a:cxn>
                <a:cxn ang="0">
                  <a:pos x="43" y="5"/>
                </a:cxn>
                <a:cxn ang="0">
                  <a:pos x="33" y="15"/>
                </a:cxn>
                <a:cxn ang="0">
                  <a:pos x="24" y="20"/>
                </a:cxn>
                <a:cxn ang="0">
                  <a:pos x="14" y="29"/>
                </a:cxn>
                <a:cxn ang="0">
                  <a:pos x="9" y="39"/>
                </a:cxn>
                <a:cxn ang="0">
                  <a:pos x="4" y="53"/>
                </a:cxn>
                <a:cxn ang="0">
                  <a:pos x="0" y="63"/>
                </a:cxn>
                <a:cxn ang="0">
                  <a:pos x="0" y="77"/>
                </a:cxn>
                <a:cxn ang="0">
                  <a:pos x="0" y="92"/>
                </a:cxn>
                <a:cxn ang="0">
                  <a:pos x="4" y="101"/>
                </a:cxn>
                <a:cxn ang="0">
                  <a:pos x="9" y="111"/>
                </a:cxn>
                <a:cxn ang="0">
                  <a:pos x="14" y="120"/>
                </a:cxn>
                <a:cxn ang="0">
                  <a:pos x="24" y="130"/>
                </a:cxn>
                <a:cxn ang="0">
                  <a:pos x="33" y="139"/>
                </a:cxn>
                <a:cxn ang="0">
                  <a:pos x="43" y="144"/>
                </a:cxn>
                <a:cxn ang="0">
                  <a:pos x="52" y="149"/>
                </a:cxn>
                <a:cxn ang="0">
                  <a:pos x="67" y="154"/>
                </a:cxn>
                <a:cxn ang="0">
                  <a:pos x="76" y="154"/>
                </a:cxn>
                <a:cxn ang="0">
                  <a:pos x="76" y="154"/>
                </a:cxn>
              </a:cxnLst>
              <a:rect l="0" t="0" r="r" b="b"/>
              <a:pathLst>
                <a:path w="158" h="154">
                  <a:moveTo>
                    <a:pt x="76" y="154"/>
                  </a:moveTo>
                  <a:lnTo>
                    <a:pt x="91" y="154"/>
                  </a:lnTo>
                  <a:lnTo>
                    <a:pt x="105" y="149"/>
                  </a:lnTo>
                  <a:lnTo>
                    <a:pt x="115" y="144"/>
                  </a:lnTo>
                  <a:lnTo>
                    <a:pt x="124" y="139"/>
                  </a:lnTo>
                  <a:lnTo>
                    <a:pt x="134" y="130"/>
                  </a:lnTo>
                  <a:lnTo>
                    <a:pt x="143" y="120"/>
                  </a:lnTo>
                  <a:lnTo>
                    <a:pt x="148" y="111"/>
                  </a:lnTo>
                  <a:lnTo>
                    <a:pt x="153" y="101"/>
                  </a:lnTo>
                  <a:lnTo>
                    <a:pt x="153" y="92"/>
                  </a:lnTo>
                  <a:lnTo>
                    <a:pt x="158" y="77"/>
                  </a:lnTo>
                  <a:lnTo>
                    <a:pt x="153" y="63"/>
                  </a:lnTo>
                  <a:lnTo>
                    <a:pt x="153" y="53"/>
                  </a:lnTo>
                  <a:lnTo>
                    <a:pt x="148" y="39"/>
                  </a:lnTo>
                  <a:lnTo>
                    <a:pt x="143" y="29"/>
                  </a:lnTo>
                  <a:lnTo>
                    <a:pt x="134" y="20"/>
                  </a:lnTo>
                  <a:lnTo>
                    <a:pt x="124" y="15"/>
                  </a:lnTo>
                  <a:lnTo>
                    <a:pt x="115" y="5"/>
                  </a:lnTo>
                  <a:lnTo>
                    <a:pt x="105" y="0"/>
                  </a:lnTo>
                  <a:lnTo>
                    <a:pt x="91" y="0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43" y="5"/>
                  </a:lnTo>
                  <a:lnTo>
                    <a:pt x="33" y="15"/>
                  </a:lnTo>
                  <a:lnTo>
                    <a:pt x="24" y="20"/>
                  </a:lnTo>
                  <a:lnTo>
                    <a:pt x="14" y="29"/>
                  </a:lnTo>
                  <a:lnTo>
                    <a:pt x="9" y="39"/>
                  </a:lnTo>
                  <a:lnTo>
                    <a:pt x="4" y="53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0" y="92"/>
                  </a:lnTo>
                  <a:lnTo>
                    <a:pt x="4" y="101"/>
                  </a:lnTo>
                  <a:lnTo>
                    <a:pt x="9" y="111"/>
                  </a:lnTo>
                  <a:lnTo>
                    <a:pt x="14" y="120"/>
                  </a:lnTo>
                  <a:lnTo>
                    <a:pt x="24" y="130"/>
                  </a:lnTo>
                  <a:lnTo>
                    <a:pt x="33" y="139"/>
                  </a:lnTo>
                  <a:lnTo>
                    <a:pt x="43" y="144"/>
                  </a:lnTo>
                  <a:lnTo>
                    <a:pt x="52" y="149"/>
                  </a:lnTo>
                  <a:lnTo>
                    <a:pt x="67" y="154"/>
                  </a:lnTo>
                  <a:lnTo>
                    <a:pt x="76" y="154"/>
                  </a:lnTo>
                  <a:lnTo>
                    <a:pt x="76" y="15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82" name="Rectangle 74"/>
            <p:cNvSpPr>
              <a:spLocks noChangeArrowheads="1"/>
            </p:cNvSpPr>
            <p:nvPr/>
          </p:nvSpPr>
          <p:spPr bwMode="auto">
            <a:xfrm>
              <a:off x="2617" y="2205"/>
              <a:ext cx="79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+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83" name="Freeform 75"/>
            <p:cNvSpPr>
              <a:spLocks/>
            </p:cNvSpPr>
            <p:nvPr/>
          </p:nvSpPr>
          <p:spPr bwMode="auto">
            <a:xfrm>
              <a:off x="2584" y="2233"/>
              <a:ext cx="158" cy="154"/>
            </a:xfrm>
            <a:custGeom>
              <a:avLst/>
              <a:gdLst/>
              <a:ahLst/>
              <a:cxnLst>
                <a:cxn ang="0">
                  <a:pos x="76" y="154"/>
                </a:cxn>
                <a:cxn ang="0">
                  <a:pos x="91" y="154"/>
                </a:cxn>
                <a:cxn ang="0">
                  <a:pos x="105" y="149"/>
                </a:cxn>
                <a:cxn ang="0">
                  <a:pos x="115" y="144"/>
                </a:cxn>
                <a:cxn ang="0">
                  <a:pos x="124" y="139"/>
                </a:cxn>
                <a:cxn ang="0">
                  <a:pos x="134" y="130"/>
                </a:cxn>
                <a:cxn ang="0">
                  <a:pos x="143" y="120"/>
                </a:cxn>
                <a:cxn ang="0">
                  <a:pos x="148" y="111"/>
                </a:cxn>
                <a:cxn ang="0">
                  <a:pos x="153" y="101"/>
                </a:cxn>
                <a:cxn ang="0">
                  <a:pos x="158" y="92"/>
                </a:cxn>
                <a:cxn ang="0">
                  <a:pos x="158" y="77"/>
                </a:cxn>
                <a:cxn ang="0">
                  <a:pos x="158" y="63"/>
                </a:cxn>
                <a:cxn ang="0">
                  <a:pos x="153" y="53"/>
                </a:cxn>
                <a:cxn ang="0">
                  <a:pos x="148" y="39"/>
                </a:cxn>
                <a:cxn ang="0">
                  <a:pos x="143" y="29"/>
                </a:cxn>
                <a:cxn ang="0">
                  <a:pos x="134" y="20"/>
                </a:cxn>
                <a:cxn ang="0">
                  <a:pos x="124" y="15"/>
                </a:cxn>
                <a:cxn ang="0">
                  <a:pos x="115" y="5"/>
                </a:cxn>
                <a:cxn ang="0">
                  <a:pos x="105" y="0"/>
                </a:cxn>
                <a:cxn ang="0">
                  <a:pos x="91" y="0"/>
                </a:cxn>
                <a:cxn ang="0">
                  <a:pos x="81" y="0"/>
                </a:cxn>
                <a:cxn ang="0">
                  <a:pos x="67" y="0"/>
                </a:cxn>
                <a:cxn ang="0">
                  <a:pos x="52" y="0"/>
                </a:cxn>
                <a:cxn ang="0">
                  <a:pos x="43" y="5"/>
                </a:cxn>
                <a:cxn ang="0">
                  <a:pos x="33" y="15"/>
                </a:cxn>
                <a:cxn ang="0">
                  <a:pos x="24" y="20"/>
                </a:cxn>
                <a:cxn ang="0">
                  <a:pos x="19" y="29"/>
                </a:cxn>
                <a:cxn ang="0">
                  <a:pos x="9" y="39"/>
                </a:cxn>
                <a:cxn ang="0">
                  <a:pos x="4" y="53"/>
                </a:cxn>
                <a:cxn ang="0">
                  <a:pos x="4" y="63"/>
                </a:cxn>
                <a:cxn ang="0">
                  <a:pos x="0" y="77"/>
                </a:cxn>
                <a:cxn ang="0">
                  <a:pos x="4" y="92"/>
                </a:cxn>
                <a:cxn ang="0">
                  <a:pos x="4" y="101"/>
                </a:cxn>
                <a:cxn ang="0">
                  <a:pos x="9" y="111"/>
                </a:cxn>
                <a:cxn ang="0">
                  <a:pos x="19" y="120"/>
                </a:cxn>
                <a:cxn ang="0">
                  <a:pos x="24" y="130"/>
                </a:cxn>
                <a:cxn ang="0">
                  <a:pos x="33" y="139"/>
                </a:cxn>
                <a:cxn ang="0">
                  <a:pos x="43" y="144"/>
                </a:cxn>
                <a:cxn ang="0">
                  <a:pos x="52" y="149"/>
                </a:cxn>
                <a:cxn ang="0">
                  <a:pos x="67" y="154"/>
                </a:cxn>
                <a:cxn ang="0">
                  <a:pos x="81" y="154"/>
                </a:cxn>
                <a:cxn ang="0">
                  <a:pos x="81" y="154"/>
                </a:cxn>
              </a:cxnLst>
              <a:rect l="0" t="0" r="r" b="b"/>
              <a:pathLst>
                <a:path w="158" h="154">
                  <a:moveTo>
                    <a:pt x="76" y="154"/>
                  </a:moveTo>
                  <a:lnTo>
                    <a:pt x="91" y="154"/>
                  </a:lnTo>
                  <a:lnTo>
                    <a:pt x="105" y="149"/>
                  </a:lnTo>
                  <a:lnTo>
                    <a:pt x="115" y="144"/>
                  </a:lnTo>
                  <a:lnTo>
                    <a:pt x="124" y="139"/>
                  </a:lnTo>
                  <a:lnTo>
                    <a:pt x="134" y="130"/>
                  </a:lnTo>
                  <a:lnTo>
                    <a:pt x="143" y="120"/>
                  </a:lnTo>
                  <a:lnTo>
                    <a:pt x="148" y="111"/>
                  </a:lnTo>
                  <a:lnTo>
                    <a:pt x="153" y="101"/>
                  </a:lnTo>
                  <a:lnTo>
                    <a:pt x="158" y="92"/>
                  </a:lnTo>
                  <a:lnTo>
                    <a:pt x="158" y="77"/>
                  </a:lnTo>
                  <a:lnTo>
                    <a:pt x="158" y="63"/>
                  </a:lnTo>
                  <a:lnTo>
                    <a:pt x="153" y="53"/>
                  </a:lnTo>
                  <a:lnTo>
                    <a:pt x="148" y="39"/>
                  </a:lnTo>
                  <a:lnTo>
                    <a:pt x="143" y="29"/>
                  </a:lnTo>
                  <a:lnTo>
                    <a:pt x="134" y="20"/>
                  </a:lnTo>
                  <a:lnTo>
                    <a:pt x="124" y="15"/>
                  </a:lnTo>
                  <a:lnTo>
                    <a:pt x="115" y="5"/>
                  </a:lnTo>
                  <a:lnTo>
                    <a:pt x="105" y="0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43" y="5"/>
                  </a:lnTo>
                  <a:lnTo>
                    <a:pt x="33" y="15"/>
                  </a:lnTo>
                  <a:lnTo>
                    <a:pt x="24" y="20"/>
                  </a:lnTo>
                  <a:lnTo>
                    <a:pt x="19" y="29"/>
                  </a:lnTo>
                  <a:lnTo>
                    <a:pt x="9" y="39"/>
                  </a:lnTo>
                  <a:lnTo>
                    <a:pt x="4" y="53"/>
                  </a:lnTo>
                  <a:lnTo>
                    <a:pt x="4" y="63"/>
                  </a:lnTo>
                  <a:lnTo>
                    <a:pt x="0" y="77"/>
                  </a:lnTo>
                  <a:lnTo>
                    <a:pt x="4" y="92"/>
                  </a:lnTo>
                  <a:lnTo>
                    <a:pt x="4" y="101"/>
                  </a:lnTo>
                  <a:lnTo>
                    <a:pt x="9" y="111"/>
                  </a:lnTo>
                  <a:lnTo>
                    <a:pt x="19" y="120"/>
                  </a:lnTo>
                  <a:lnTo>
                    <a:pt x="24" y="130"/>
                  </a:lnTo>
                  <a:lnTo>
                    <a:pt x="33" y="139"/>
                  </a:lnTo>
                  <a:lnTo>
                    <a:pt x="43" y="144"/>
                  </a:lnTo>
                  <a:lnTo>
                    <a:pt x="52" y="149"/>
                  </a:lnTo>
                  <a:lnTo>
                    <a:pt x="67" y="154"/>
                  </a:lnTo>
                  <a:lnTo>
                    <a:pt x="81" y="154"/>
                  </a:lnTo>
                  <a:lnTo>
                    <a:pt x="81" y="15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84" name="Rectangle 76"/>
            <p:cNvSpPr>
              <a:spLocks noChangeArrowheads="1"/>
            </p:cNvSpPr>
            <p:nvPr/>
          </p:nvSpPr>
          <p:spPr bwMode="auto">
            <a:xfrm>
              <a:off x="1533" y="2205"/>
              <a:ext cx="79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>
                  <a:solidFill>
                    <a:srgbClr val="000000"/>
                  </a:solidFill>
                </a:rPr>
                <a:t>+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485" name="Freeform 77"/>
            <p:cNvSpPr>
              <a:spLocks/>
            </p:cNvSpPr>
            <p:nvPr/>
          </p:nvSpPr>
          <p:spPr bwMode="auto">
            <a:xfrm>
              <a:off x="1499" y="2233"/>
              <a:ext cx="159" cy="154"/>
            </a:xfrm>
            <a:custGeom>
              <a:avLst/>
              <a:gdLst/>
              <a:ahLst/>
              <a:cxnLst>
                <a:cxn ang="0">
                  <a:pos x="77" y="154"/>
                </a:cxn>
                <a:cxn ang="0">
                  <a:pos x="92" y="154"/>
                </a:cxn>
                <a:cxn ang="0">
                  <a:pos x="106" y="149"/>
                </a:cxn>
                <a:cxn ang="0">
                  <a:pos x="116" y="144"/>
                </a:cxn>
                <a:cxn ang="0">
                  <a:pos x="125" y="139"/>
                </a:cxn>
                <a:cxn ang="0">
                  <a:pos x="135" y="130"/>
                </a:cxn>
                <a:cxn ang="0">
                  <a:pos x="144" y="120"/>
                </a:cxn>
                <a:cxn ang="0">
                  <a:pos x="149" y="111"/>
                </a:cxn>
                <a:cxn ang="0">
                  <a:pos x="154" y="101"/>
                </a:cxn>
                <a:cxn ang="0">
                  <a:pos x="154" y="92"/>
                </a:cxn>
                <a:cxn ang="0">
                  <a:pos x="159" y="77"/>
                </a:cxn>
                <a:cxn ang="0">
                  <a:pos x="154" y="63"/>
                </a:cxn>
                <a:cxn ang="0">
                  <a:pos x="154" y="53"/>
                </a:cxn>
                <a:cxn ang="0">
                  <a:pos x="149" y="39"/>
                </a:cxn>
                <a:cxn ang="0">
                  <a:pos x="144" y="29"/>
                </a:cxn>
                <a:cxn ang="0">
                  <a:pos x="135" y="20"/>
                </a:cxn>
                <a:cxn ang="0">
                  <a:pos x="125" y="15"/>
                </a:cxn>
                <a:cxn ang="0">
                  <a:pos x="116" y="5"/>
                </a:cxn>
                <a:cxn ang="0">
                  <a:pos x="106" y="0"/>
                </a:cxn>
                <a:cxn ang="0">
                  <a:pos x="92" y="0"/>
                </a:cxn>
                <a:cxn ang="0">
                  <a:pos x="77" y="0"/>
                </a:cxn>
                <a:cxn ang="0">
                  <a:pos x="68" y="0"/>
                </a:cxn>
                <a:cxn ang="0">
                  <a:pos x="53" y="0"/>
                </a:cxn>
                <a:cxn ang="0">
                  <a:pos x="44" y="5"/>
                </a:cxn>
                <a:cxn ang="0">
                  <a:pos x="34" y="15"/>
                </a:cxn>
                <a:cxn ang="0">
                  <a:pos x="24" y="20"/>
                </a:cxn>
                <a:cxn ang="0">
                  <a:pos x="15" y="29"/>
                </a:cxn>
                <a:cxn ang="0">
                  <a:pos x="10" y="39"/>
                </a:cxn>
                <a:cxn ang="0">
                  <a:pos x="5" y="53"/>
                </a:cxn>
                <a:cxn ang="0">
                  <a:pos x="0" y="63"/>
                </a:cxn>
                <a:cxn ang="0">
                  <a:pos x="0" y="77"/>
                </a:cxn>
                <a:cxn ang="0">
                  <a:pos x="0" y="92"/>
                </a:cxn>
                <a:cxn ang="0">
                  <a:pos x="5" y="101"/>
                </a:cxn>
                <a:cxn ang="0">
                  <a:pos x="10" y="111"/>
                </a:cxn>
                <a:cxn ang="0">
                  <a:pos x="15" y="120"/>
                </a:cxn>
                <a:cxn ang="0">
                  <a:pos x="24" y="130"/>
                </a:cxn>
                <a:cxn ang="0">
                  <a:pos x="34" y="139"/>
                </a:cxn>
                <a:cxn ang="0">
                  <a:pos x="44" y="144"/>
                </a:cxn>
                <a:cxn ang="0">
                  <a:pos x="53" y="149"/>
                </a:cxn>
                <a:cxn ang="0">
                  <a:pos x="68" y="154"/>
                </a:cxn>
                <a:cxn ang="0">
                  <a:pos x="77" y="154"/>
                </a:cxn>
                <a:cxn ang="0">
                  <a:pos x="77" y="154"/>
                </a:cxn>
              </a:cxnLst>
              <a:rect l="0" t="0" r="r" b="b"/>
              <a:pathLst>
                <a:path w="159" h="154">
                  <a:moveTo>
                    <a:pt x="77" y="154"/>
                  </a:moveTo>
                  <a:lnTo>
                    <a:pt x="92" y="154"/>
                  </a:lnTo>
                  <a:lnTo>
                    <a:pt x="106" y="149"/>
                  </a:lnTo>
                  <a:lnTo>
                    <a:pt x="116" y="144"/>
                  </a:lnTo>
                  <a:lnTo>
                    <a:pt x="125" y="139"/>
                  </a:lnTo>
                  <a:lnTo>
                    <a:pt x="135" y="130"/>
                  </a:lnTo>
                  <a:lnTo>
                    <a:pt x="144" y="120"/>
                  </a:lnTo>
                  <a:lnTo>
                    <a:pt x="149" y="111"/>
                  </a:lnTo>
                  <a:lnTo>
                    <a:pt x="154" y="101"/>
                  </a:lnTo>
                  <a:lnTo>
                    <a:pt x="154" y="92"/>
                  </a:lnTo>
                  <a:lnTo>
                    <a:pt x="159" y="77"/>
                  </a:lnTo>
                  <a:lnTo>
                    <a:pt x="154" y="63"/>
                  </a:lnTo>
                  <a:lnTo>
                    <a:pt x="154" y="53"/>
                  </a:lnTo>
                  <a:lnTo>
                    <a:pt x="149" y="39"/>
                  </a:lnTo>
                  <a:lnTo>
                    <a:pt x="144" y="29"/>
                  </a:lnTo>
                  <a:lnTo>
                    <a:pt x="135" y="20"/>
                  </a:lnTo>
                  <a:lnTo>
                    <a:pt x="125" y="15"/>
                  </a:lnTo>
                  <a:lnTo>
                    <a:pt x="116" y="5"/>
                  </a:lnTo>
                  <a:lnTo>
                    <a:pt x="106" y="0"/>
                  </a:lnTo>
                  <a:lnTo>
                    <a:pt x="92" y="0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53" y="0"/>
                  </a:lnTo>
                  <a:lnTo>
                    <a:pt x="44" y="5"/>
                  </a:lnTo>
                  <a:lnTo>
                    <a:pt x="34" y="15"/>
                  </a:lnTo>
                  <a:lnTo>
                    <a:pt x="24" y="20"/>
                  </a:lnTo>
                  <a:lnTo>
                    <a:pt x="15" y="29"/>
                  </a:lnTo>
                  <a:lnTo>
                    <a:pt x="10" y="39"/>
                  </a:lnTo>
                  <a:lnTo>
                    <a:pt x="5" y="53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0" y="92"/>
                  </a:lnTo>
                  <a:lnTo>
                    <a:pt x="5" y="101"/>
                  </a:lnTo>
                  <a:lnTo>
                    <a:pt x="10" y="111"/>
                  </a:lnTo>
                  <a:lnTo>
                    <a:pt x="15" y="120"/>
                  </a:lnTo>
                  <a:lnTo>
                    <a:pt x="24" y="130"/>
                  </a:lnTo>
                  <a:lnTo>
                    <a:pt x="34" y="139"/>
                  </a:lnTo>
                  <a:lnTo>
                    <a:pt x="44" y="144"/>
                  </a:lnTo>
                  <a:lnTo>
                    <a:pt x="53" y="149"/>
                  </a:lnTo>
                  <a:lnTo>
                    <a:pt x="68" y="154"/>
                  </a:lnTo>
                  <a:lnTo>
                    <a:pt x="77" y="154"/>
                  </a:lnTo>
                  <a:lnTo>
                    <a:pt x="77" y="15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486" name="Rectangle 7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Verschlüsselung längerer Nachrichten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3EE3-5E71-4B4D-B89E-A8B845ABA4F4}" type="slidenum">
              <a:rPr lang="en-US"/>
              <a:pPr/>
              <a:t>67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Sicherheit von DES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/>
              <a:t>Es gibt keinen mathematischen Beweis der Sicherheit von DES</a:t>
            </a:r>
          </a:p>
          <a:p>
            <a:pPr>
              <a:lnSpc>
                <a:spcPct val="80000"/>
              </a:lnSpc>
            </a:pPr>
            <a:r>
              <a:rPr lang="de-DE"/>
              <a:t>DES basiert auf „Konfusion und Diffusion“</a:t>
            </a:r>
          </a:p>
          <a:p>
            <a:pPr>
              <a:lnSpc>
                <a:spcPct val="80000"/>
              </a:lnSpc>
            </a:pPr>
            <a:r>
              <a:rPr lang="de-DE"/>
              <a:t>Offensichtlich Attacke</a:t>
            </a:r>
          </a:p>
          <a:p>
            <a:pPr lvl="1">
              <a:lnSpc>
                <a:spcPct val="80000"/>
              </a:lnSpc>
            </a:pPr>
            <a:r>
              <a:rPr lang="de-DE"/>
              <a:t>Versuche alle 2</a:t>
            </a:r>
            <a:r>
              <a:rPr lang="de-DE" baseline="30000"/>
              <a:t>56</a:t>
            </a:r>
            <a:r>
              <a:rPr lang="de-DE"/>
              <a:t> möglichen Schlüssel</a:t>
            </a:r>
          </a:p>
          <a:p>
            <a:pPr lvl="1">
              <a:lnSpc>
                <a:spcPct val="80000"/>
              </a:lnSpc>
            </a:pPr>
            <a:r>
              <a:rPr lang="de-DE"/>
              <a:t>Eine Verschlüsselung auf moderner Workstation dauert ca 4µs</a:t>
            </a:r>
          </a:p>
          <a:p>
            <a:pPr lvl="1">
              <a:lnSpc>
                <a:spcPct val="80000"/>
              </a:lnSpc>
            </a:pPr>
            <a:r>
              <a:rPr lang="de-DE"/>
              <a:t>Für die Hälfte aller 2</a:t>
            </a:r>
            <a:r>
              <a:rPr lang="de-DE" baseline="30000"/>
              <a:t>56</a:t>
            </a:r>
            <a:r>
              <a:rPr lang="de-DE"/>
              <a:t> möglichen Schlüssel benötigt man dann also ca 4500 Jahre</a:t>
            </a:r>
          </a:p>
          <a:p>
            <a:pPr lvl="2">
              <a:lnSpc>
                <a:spcPct val="80000"/>
              </a:lnSpc>
            </a:pPr>
            <a:r>
              <a:rPr lang="de-DE"/>
              <a:t>Mit 900 Computern aber nur 6 Monate</a:t>
            </a:r>
          </a:p>
          <a:p>
            <a:pPr>
              <a:lnSpc>
                <a:spcPct val="80000"/>
              </a:lnSpc>
            </a:pPr>
            <a:r>
              <a:rPr lang="de-DE"/>
              <a:t>Erhöhung der Sicherheit durch Triple-DES</a:t>
            </a:r>
          </a:p>
          <a:p>
            <a:pPr lvl="1">
              <a:lnSpc>
                <a:spcPct val="80000"/>
              </a:lnSpc>
            </a:pPr>
            <a:r>
              <a:rPr lang="de-DE"/>
              <a:t>2 Schlüssel: erster und dritter DES-Durchgang mit demsleben Schlüssel</a:t>
            </a:r>
          </a:p>
          <a:p>
            <a:pPr lvl="1">
              <a:lnSpc>
                <a:spcPct val="80000"/>
              </a:lnSpc>
            </a:pPr>
            <a:r>
              <a:rPr lang="de-DE"/>
              <a:t>3 unteschiedliche Schlüssel</a:t>
            </a:r>
          </a:p>
          <a:p>
            <a:pPr lvl="1">
              <a:lnSpc>
                <a:spcPct val="80000"/>
              </a:lnSpc>
            </a:pPr>
            <a:r>
              <a:rPr lang="de-DE"/>
              <a:t>Wird heute schon eingesetzt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14D1-4347-436E-96B9-E91D0D4ED50D}" type="slidenum">
              <a:rPr lang="en-US"/>
              <a:pPr/>
              <a:t>68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/>
              <a:t>Public Key (RSA)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48150"/>
            <a:ext cx="9144000" cy="2087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Encryption &amp; Decryption</a:t>
            </a:r>
            <a:r>
              <a:rPr lang="en-US" sz="2800"/>
              <a:t> </a:t>
            </a:r>
          </a:p>
          <a:p>
            <a:pPr lvl="1">
              <a:lnSpc>
                <a:spcPct val="80000"/>
              </a:lnSpc>
              <a:buFont typeface="Webdings" pitchFamily="18" charset="2"/>
              <a:buNone/>
            </a:pPr>
            <a:r>
              <a:rPr lang="en-US" sz="2000" i="1"/>
              <a:t>				</a:t>
            </a:r>
            <a:r>
              <a:rPr lang="en-US" sz="2800" i="1"/>
              <a:t>c </a:t>
            </a:r>
            <a:r>
              <a:rPr lang="en-US" sz="2800"/>
              <a:t>= </a:t>
            </a:r>
            <a:r>
              <a:rPr lang="en-US" sz="2800" i="1"/>
              <a:t>m</a:t>
            </a:r>
            <a:r>
              <a:rPr lang="en-US" sz="2800" i="1" baseline="30000"/>
              <a:t>e</a:t>
            </a:r>
            <a:r>
              <a:rPr lang="en-US" sz="2800" i="1"/>
              <a:t>mod n</a:t>
            </a:r>
          </a:p>
          <a:p>
            <a:pPr lvl="1">
              <a:lnSpc>
                <a:spcPct val="80000"/>
              </a:lnSpc>
              <a:buFont typeface="Webdings" pitchFamily="18" charset="2"/>
              <a:buNone/>
            </a:pPr>
            <a:r>
              <a:rPr lang="en-US" sz="2800" i="1"/>
              <a:t>				m </a:t>
            </a:r>
            <a:r>
              <a:rPr lang="en-US" sz="2800"/>
              <a:t>= </a:t>
            </a:r>
            <a:r>
              <a:rPr lang="en-US" sz="2800" i="1"/>
              <a:t> c</a:t>
            </a:r>
            <a:r>
              <a:rPr lang="en-US" sz="2800" i="1" baseline="30000"/>
              <a:t>d</a:t>
            </a:r>
            <a:r>
              <a:rPr lang="en-US" sz="2800" i="1"/>
              <a:t>mod n</a:t>
            </a:r>
            <a:endParaRPr lang="en-US" sz="2800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295400" y="1219200"/>
            <a:ext cx="6553200" cy="2438400"/>
            <a:chOff x="773" y="672"/>
            <a:chExt cx="4139" cy="1222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19" y="672"/>
              <a:ext cx="55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Plaintext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997" y="1243"/>
              <a:ext cx="78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Encrypt with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088" y="1429"/>
              <a:ext cx="64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public key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791" y="1429"/>
              <a:ext cx="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de-DE" sz="1800">
                <a:latin typeface="Times New Roman" pitchFamily="18" charset="0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508" y="1645"/>
              <a:ext cx="65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Ciphertext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950" y="672"/>
              <a:ext cx="55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Plaintext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3813" y="1243"/>
              <a:ext cx="79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Decrypt with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3884" y="1429"/>
              <a:ext cx="69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private key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4649" y="1429"/>
              <a:ext cx="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de-DE" sz="1800">
                <a:latin typeface="Times New Roman" pitchFamily="18" charset="0"/>
              </a:endParaRPr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auto">
            <a:xfrm>
              <a:off x="773" y="1185"/>
              <a:ext cx="1308" cy="486"/>
            </a:xfrm>
            <a:custGeom>
              <a:avLst/>
              <a:gdLst/>
              <a:ahLst/>
              <a:cxnLst>
                <a:cxn ang="0">
                  <a:pos x="656" y="0"/>
                </a:cxn>
                <a:cxn ang="0">
                  <a:pos x="552" y="5"/>
                </a:cxn>
                <a:cxn ang="0">
                  <a:pos x="447" y="15"/>
                </a:cxn>
                <a:cxn ang="0">
                  <a:pos x="357" y="29"/>
                </a:cxn>
                <a:cxn ang="0">
                  <a:pos x="271" y="48"/>
                </a:cxn>
                <a:cxn ang="0">
                  <a:pos x="195" y="72"/>
                </a:cxn>
                <a:cxn ang="0">
                  <a:pos x="128" y="100"/>
                </a:cxn>
                <a:cxn ang="0">
                  <a:pos x="76" y="134"/>
                </a:cxn>
                <a:cxn ang="0">
                  <a:pos x="33" y="167"/>
                </a:cxn>
                <a:cxn ang="0">
                  <a:pos x="9" y="205"/>
                </a:cxn>
                <a:cxn ang="0">
                  <a:pos x="0" y="243"/>
                </a:cxn>
                <a:cxn ang="0">
                  <a:pos x="9" y="286"/>
                </a:cxn>
                <a:cxn ang="0">
                  <a:pos x="33" y="324"/>
                </a:cxn>
                <a:cxn ang="0">
                  <a:pos x="76" y="357"/>
                </a:cxn>
                <a:cxn ang="0">
                  <a:pos x="128" y="391"/>
                </a:cxn>
                <a:cxn ang="0">
                  <a:pos x="195" y="419"/>
                </a:cxn>
                <a:cxn ang="0">
                  <a:pos x="271" y="443"/>
                </a:cxn>
                <a:cxn ang="0">
                  <a:pos x="357" y="462"/>
                </a:cxn>
                <a:cxn ang="0">
                  <a:pos x="447" y="476"/>
                </a:cxn>
                <a:cxn ang="0">
                  <a:pos x="552" y="486"/>
                </a:cxn>
                <a:cxn ang="0">
                  <a:pos x="656" y="486"/>
                </a:cxn>
                <a:cxn ang="0">
                  <a:pos x="761" y="486"/>
                </a:cxn>
                <a:cxn ang="0">
                  <a:pos x="861" y="476"/>
                </a:cxn>
                <a:cxn ang="0">
                  <a:pos x="956" y="462"/>
                </a:cxn>
                <a:cxn ang="0">
                  <a:pos x="1042" y="443"/>
                </a:cxn>
                <a:cxn ang="0">
                  <a:pos x="1118" y="419"/>
                </a:cxn>
                <a:cxn ang="0">
                  <a:pos x="1184" y="391"/>
                </a:cxn>
                <a:cxn ang="0">
                  <a:pos x="1237" y="357"/>
                </a:cxn>
                <a:cxn ang="0">
                  <a:pos x="1275" y="324"/>
                </a:cxn>
                <a:cxn ang="0">
                  <a:pos x="1303" y="286"/>
                </a:cxn>
                <a:cxn ang="0">
                  <a:pos x="1308" y="243"/>
                </a:cxn>
                <a:cxn ang="0">
                  <a:pos x="1303" y="205"/>
                </a:cxn>
                <a:cxn ang="0">
                  <a:pos x="1275" y="167"/>
                </a:cxn>
                <a:cxn ang="0">
                  <a:pos x="1237" y="134"/>
                </a:cxn>
                <a:cxn ang="0">
                  <a:pos x="1184" y="100"/>
                </a:cxn>
                <a:cxn ang="0">
                  <a:pos x="1118" y="72"/>
                </a:cxn>
                <a:cxn ang="0">
                  <a:pos x="1042" y="48"/>
                </a:cxn>
                <a:cxn ang="0">
                  <a:pos x="956" y="29"/>
                </a:cxn>
                <a:cxn ang="0">
                  <a:pos x="861" y="15"/>
                </a:cxn>
                <a:cxn ang="0">
                  <a:pos x="761" y="5"/>
                </a:cxn>
                <a:cxn ang="0">
                  <a:pos x="656" y="0"/>
                </a:cxn>
                <a:cxn ang="0">
                  <a:pos x="656" y="0"/>
                </a:cxn>
              </a:cxnLst>
              <a:rect l="0" t="0" r="r" b="b"/>
              <a:pathLst>
                <a:path w="1308" h="486">
                  <a:moveTo>
                    <a:pt x="656" y="0"/>
                  </a:moveTo>
                  <a:lnTo>
                    <a:pt x="552" y="5"/>
                  </a:lnTo>
                  <a:lnTo>
                    <a:pt x="447" y="15"/>
                  </a:lnTo>
                  <a:lnTo>
                    <a:pt x="357" y="29"/>
                  </a:lnTo>
                  <a:lnTo>
                    <a:pt x="271" y="48"/>
                  </a:lnTo>
                  <a:lnTo>
                    <a:pt x="195" y="72"/>
                  </a:lnTo>
                  <a:lnTo>
                    <a:pt x="128" y="100"/>
                  </a:lnTo>
                  <a:lnTo>
                    <a:pt x="76" y="134"/>
                  </a:lnTo>
                  <a:lnTo>
                    <a:pt x="33" y="167"/>
                  </a:lnTo>
                  <a:lnTo>
                    <a:pt x="9" y="205"/>
                  </a:lnTo>
                  <a:lnTo>
                    <a:pt x="0" y="243"/>
                  </a:lnTo>
                  <a:lnTo>
                    <a:pt x="9" y="286"/>
                  </a:lnTo>
                  <a:lnTo>
                    <a:pt x="33" y="324"/>
                  </a:lnTo>
                  <a:lnTo>
                    <a:pt x="76" y="357"/>
                  </a:lnTo>
                  <a:lnTo>
                    <a:pt x="128" y="391"/>
                  </a:lnTo>
                  <a:lnTo>
                    <a:pt x="195" y="419"/>
                  </a:lnTo>
                  <a:lnTo>
                    <a:pt x="271" y="443"/>
                  </a:lnTo>
                  <a:lnTo>
                    <a:pt x="357" y="462"/>
                  </a:lnTo>
                  <a:lnTo>
                    <a:pt x="447" y="476"/>
                  </a:lnTo>
                  <a:lnTo>
                    <a:pt x="552" y="486"/>
                  </a:lnTo>
                  <a:lnTo>
                    <a:pt x="656" y="486"/>
                  </a:lnTo>
                  <a:lnTo>
                    <a:pt x="761" y="486"/>
                  </a:lnTo>
                  <a:lnTo>
                    <a:pt x="861" y="476"/>
                  </a:lnTo>
                  <a:lnTo>
                    <a:pt x="956" y="462"/>
                  </a:lnTo>
                  <a:lnTo>
                    <a:pt x="1042" y="443"/>
                  </a:lnTo>
                  <a:lnTo>
                    <a:pt x="1118" y="419"/>
                  </a:lnTo>
                  <a:lnTo>
                    <a:pt x="1184" y="391"/>
                  </a:lnTo>
                  <a:lnTo>
                    <a:pt x="1237" y="357"/>
                  </a:lnTo>
                  <a:lnTo>
                    <a:pt x="1275" y="324"/>
                  </a:lnTo>
                  <a:lnTo>
                    <a:pt x="1303" y="286"/>
                  </a:lnTo>
                  <a:lnTo>
                    <a:pt x="1308" y="243"/>
                  </a:lnTo>
                  <a:lnTo>
                    <a:pt x="1303" y="205"/>
                  </a:lnTo>
                  <a:lnTo>
                    <a:pt x="1275" y="167"/>
                  </a:lnTo>
                  <a:lnTo>
                    <a:pt x="1237" y="134"/>
                  </a:lnTo>
                  <a:lnTo>
                    <a:pt x="1184" y="100"/>
                  </a:lnTo>
                  <a:lnTo>
                    <a:pt x="1118" y="72"/>
                  </a:lnTo>
                  <a:lnTo>
                    <a:pt x="1042" y="48"/>
                  </a:lnTo>
                  <a:lnTo>
                    <a:pt x="956" y="29"/>
                  </a:lnTo>
                  <a:lnTo>
                    <a:pt x="861" y="15"/>
                  </a:lnTo>
                  <a:lnTo>
                    <a:pt x="761" y="5"/>
                  </a:lnTo>
                  <a:lnTo>
                    <a:pt x="656" y="0"/>
                  </a:lnTo>
                  <a:lnTo>
                    <a:pt x="656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auto">
            <a:xfrm>
              <a:off x="3604" y="1185"/>
              <a:ext cx="1308" cy="486"/>
            </a:xfrm>
            <a:custGeom>
              <a:avLst/>
              <a:gdLst/>
              <a:ahLst/>
              <a:cxnLst>
                <a:cxn ang="0">
                  <a:pos x="651" y="0"/>
                </a:cxn>
                <a:cxn ang="0">
                  <a:pos x="547" y="5"/>
                </a:cxn>
                <a:cxn ang="0">
                  <a:pos x="447" y="15"/>
                </a:cxn>
                <a:cxn ang="0">
                  <a:pos x="352" y="29"/>
                </a:cxn>
                <a:cxn ang="0">
                  <a:pos x="266" y="48"/>
                </a:cxn>
                <a:cxn ang="0">
                  <a:pos x="190" y="72"/>
                </a:cxn>
                <a:cxn ang="0">
                  <a:pos x="123" y="100"/>
                </a:cxn>
                <a:cxn ang="0">
                  <a:pos x="71" y="134"/>
                </a:cxn>
                <a:cxn ang="0">
                  <a:pos x="33" y="167"/>
                </a:cxn>
                <a:cxn ang="0">
                  <a:pos x="9" y="205"/>
                </a:cxn>
                <a:cxn ang="0">
                  <a:pos x="0" y="243"/>
                </a:cxn>
                <a:cxn ang="0">
                  <a:pos x="9" y="286"/>
                </a:cxn>
                <a:cxn ang="0">
                  <a:pos x="33" y="324"/>
                </a:cxn>
                <a:cxn ang="0">
                  <a:pos x="71" y="357"/>
                </a:cxn>
                <a:cxn ang="0">
                  <a:pos x="123" y="391"/>
                </a:cxn>
                <a:cxn ang="0">
                  <a:pos x="190" y="419"/>
                </a:cxn>
                <a:cxn ang="0">
                  <a:pos x="266" y="443"/>
                </a:cxn>
                <a:cxn ang="0">
                  <a:pos x="352" y="462"/>
                </a:cxn>
                <a:cxn ang="0">
                  <a:pos x="447" y="476"/>
                </a:cxn>
                <a:cxn ang="0">
                  <a:pos x="547" y="486"/>
                </a:cxn>
                <a:cxn ang="0">
                  <a:pos x="651" y="486"/>
                </a:cxn>
                <a:cxn ang="0">
                  <a:pos x="761" y="486"/>
                </a:cxn>
                <a:cxn ang="0">
                  <a:pos x="861" y="476"/>
                </a:cxn>
                <a:cxn ang="0">
                  <a:pos x="956" y="462"/>
                </a:cxn>
                <a:cxn ang="0">
                  <a:pos x="1042" y="443"/>
                </a:cxn>
                <a:cxn ang="0">
                  <a:pos x="1118" y="419"/>
                </a:cxn>
                <a:cxn ang="0">
                  <a:pos x="1180" y="391"/>
                </a:cxn>
                <a:cxn ang="0">
                  <a:pos x="1237" y="357"/>
                </a:cxn>
                <a:cxn ang="0">
                  <a:pos x="1275" y="324"/>
                </a:cxn>
                <a:cxn ang="0">
                  <a:pos x="1298" y="286"/>
                </a:cxn>
                <a:cxn ang="0">
                  <a:pos x="1308" y="243"/>
                </a:cxn>
                <a:cxn ang="0">
                  <a:pos x="1298" y="205"/>
                </a:cxn>
                <a:cxn ang="0">
                  <a:pos x="1275" y="167"/>
                </a:cxn>
                <a:cxn ang="0">
                  <a:pos x="1237" y="134"/>
                </a:cxn>
                <a:cxn ang="0">
                  <a:pos x="1180" y="100"/>
                </a:cxn>
                <a:cxn ang="0">
                  <a:pos x="1118" y="72"/>
                </a:cxn>
                <a:cxn ang="0">
                  <a:pos x="1042" y="48"/>
                </a:cxn>
                <a:cxn ang="0">
                  <a:pos x="956" y="29"/>
                </a:cxn>
                <a:cxn ang="0">
                  <a:pos x="861" y="15"/>
                </a:cxn>
                <a:cxn ang="0">
                  <a:pos x="761" y="5"/>
                </a:cxn>
                <a:cxn ang="0">
                  <a:pos x="651" y="0"/>
                </a:cxn>
                <a:cxn ang="0">
                  <a:pos x="651" y="0"/>
                </a:cxn>
              </a:cxnLst>
              <a:rect l="0" t="0" r="r" b="b"/>
              <a:pathLst>
                <a:path w="1308" h="486">
                  <a:moveTo>
                    <a:pt x="651" y="0"/>
                  </a:moveTo>
                  <a:lnTo>
                    <a:pt x="547" y="5"/>
                  </a:lnTo>
                  <a:lnTo>
                    <a:pt x="447" y="15"/>
                  </a:lnTo>
                  <a:lnTo>
                    <a:pt x="352" y="29"/>
                  </a:lnTo>
                  <a:lnTo>
                    <a:pt x="266" y="48"/>
                  </a:lnTo>
                  <a:lnTo>
                    <a:pt x="190" y="72"/>
                  </a:lnTo>
                  <a:lnTo>
                    <a:pt x="123" y="100"/>
                  </a:lnTo>
                  <a:lnTo>
                    <a:pt x="71" y="134"/>
                  </a:lnTo>
                  <a:lnTo>
                    <a:pt x="33" y="167"/>
                  </a:lnTo>
                  <a:lnTo>
                    <a:pt x="9" y="205"/>
                  </a:lnTo>
                  <a:lnTo>
                    <a:pt x="0" y="243"/>
                  </a:lnTo>
                  <a:lnTo>
                    <a:pt x="9" y="286"/>
                  </a:lnTo>
                  <a:lnTo>
                    <a:pt x="33" y="324"/>
                  </a:lnTo>
                  <a:lnTo>
                    <a:pt x="71" y="357"/>
                  </a:lnTo>
                  <a:lnTo>
                    <a:pt x="123" y="391"/>
                  </a:lnTo>
                  <a:lnTo>
                    <a:pt x="190" y="419"/>
                  </a:lnTo>
                  <a:lnTo>
                    <a:pt x="266" y="443"/>
                  </a:lnTo>
                  <a:lnTo>
                    <a:pt x="352" y="462"/>
                  </a:lnTo>
                  <a:lnTo>
                    <a:pt x="447" y="476"/>
                  </a:lnTo>
                  <a:lnTo>
                    <a:pt x="547" y="486"/>
                  </a:lnTo>
                  <a:lnTo>
                    <a:pt x="651" y="486"/>
                  </a:lnTo>
                  <a:lnTo>
                    <a:pt x="761" y="486"/>
                  </a:lnTo>
                  <a:lnTo>
                    <a:pt x="861" y="476"/>
                  </a:lnTo>
                  <a:lnTo>
                    <a:pt x="956" y="462"/>
                  </a:lnTo>
                  <a:lnTo>
                    <a:pt x="1042" y="443"/>
                  </a:lnTo>
                  <a:lnTo>
                    <a:pt x="1118" y="419"/>
                  </a:lnTo>
                  <a:lnTo>
                    <a:pt x="1180" y="391"/>
                  </a:lnTo>
                  <a:lnTo>
                    <a:pt x="1237" y="357"/>
                  </a:lnTo>
                  <a:lnTo>
                    <a:pt x="1275" y="324"/>
                  </a:lnTo>
                  <a:lnTo>
                    <a:pt x="1298" y="286"/>
                  </a:lnTo>
                  <a:lnTo>
                    <a:pt x="1308" y="243"/>
                  </a:lnTo>
                  <a:lnTo>
                    <a:pt x="1298" y="205"/>
                  </a:lnTo>
                  <a:lnTo>
                    <a:pt x="1275" y="167"/>
                  </a:lnTo>
                  <a:lnTo>
                    <a:pt x="1237" y="134"/>
                  </a:lnTo>
                  <a:lnTo>
                    <a:pt x="1180" y="100"/>
                  </a:lnTo>
                  <a:lnTo>
                    <a:pt x="1118" y="72"/>
                  </a:lnTo>
                  <a:lnTo>
                    <a:pt x="1042" y="48"/>
                  </a:lnTo>
                  <a:lnTo>
                    <a:pt x="956" y="29"/>
                  </a:lnTo>
                  <a:lnTo>
                    <a:pt x="861" y="15"/>
                  </a:lnTo>
                  <a:lnTo>
                    <a:pt x="761" y="5"/>
                  </a:lnTo>
                  <a:lnTo>
                    <a:pt x="651" y="0"/>
                  </a:lnTo>
                  <a:lnTo>
                    <a:pt x="65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 flipH="1">
              <a:off x="1440" y="859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auto">
            <a:xfrm>
              <a:off x="1396" y="1076"/>
              <a:ext cx="62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109"/>
                </a:cxn>
                <a:cxn ang="0">
                  <a:pos x="62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62" h="109">
                  <a:moveTo>
                    <a:pt x="0" y="0"/>
                  </a:moveTo>
                  <a:lnTo>
                    <a:pt x="33" y="109"/>
                  </a:lnTo>
                  <a:lnTo>
                    <a:pt x="6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V="1">
              <a:off x="4255" y="967"/>
              <a:ext cx="1" cy="20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auto">
            <a:xfrm>
              <a:off x="4227" y="881"/>
              <a:ext cx="57" cy="105"/>
            </a:xfrm>
            <a:custGeom>
              <a:avLst/>
              <a:gdLst/>
              <a:ahLst/>
              <a:cxnLst>
                <a:cxn ang="0">
                  <a:pos x="57" y="105"/>
                </a:cxn>
                <a:cxn ang="0">
                  <a:pos x="28" y="0"/>
                </a:cxn>
                <a:cxn ang="0">
                  <a:pos x="0" y="105"/>
                </a:cxn>
                <a:cxn ang="0">
                  <a:pos x="57" y="105"/>
                </a:cxn>
                <a:cxn ang="0">
                  <a:pos x="57" y="105"/>
                </a:cxn>
              </a:cxnLst>
              <a:rect l="0" t="0" r="r" b="b"/>
              <a:pathLst>
                <a:path w="57" h="105">
                  <a:moveTo>
                    <a:pt x="57" y="105"/>
                  </a:moveTo>
                  <a:lnTo>
                    <a:pt x="28" y="0"/>
                  </a:lnTo>
                  <a:lnTo>
                    <a:pt x="0" y="105"/>
                  </a:lnTo>
                  <a:lnTo>
                    <a:pt x="57" y="105"/>
                  </a:lnTo>
                  <a:lnTo>
                    <a:pt x="57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auto">
            <a:xfrm>
              <a:off x="1425" y="1671"/>
              <a:ext cx="2830" cy="2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23"/>
                </a:cxn>
                <a:cxn ang="0">
                  <a:pos x="2830" y="223"/>
                </a:cxn>
                <a:cxn ang="0">
                  <a:pos x="2830" y="109"/>
                </a:cxn>
              </a:cxnLst>
              <a:rect l="0" t="0" r="r" b="b"/>
              <a:pathLst>
                <a:path w="2830" h="223">
                  <a:moveTo>
                    <a:pt x="0" y="0"/>
                  </a:moveTo>
                  <a:lnTo>
                    <a:pt x="4" y="223"/>
                  </a:lnTo>
                  <a:lnTo>
                    <a:pt x="2830" y="223"/>
                  </a:lnTo>
                  <a:lnTo>
                    <a:pt x="2830" y="10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4227" y="1675"/>
              <a:ext cx="57" cy="110"/>
            </a:xfrm>
            <a:custGeom>
              <a:avLst/>
              <a:gdLst/>
              <a:ahLst/>
              <a:cxnLst>
                <a:cxn ang="0">
                  <a:pos x="57" y="105"/>
                </a:cxn>
                <a:cxn ang="0">
                  <a:pos x="28" y="0"/>
                </a:cxn>
                <a:cxn ang="0">
                  <a:pos x="0" y="110"/>
                </a:cxn>
                <a:cxn ang="0">
                  <a:pos x="57" y="110"/>
                </a:cxn>
                <a:cxn ang="0">
                  <a:pos x="57" y="110"/>
                </a:cxn>
                <a:cxn ang="0">
                  <a:pos x="57" y="105"/>
                </a:cxn>
              </a:cxnLst>
              <a:rect l="0" t="0" r="r" b="b"/>
              <a:pathLst>
                <a:path w="57" h="110">
                  <a:moveTo>
                    <a:pt x="57" y="105"/>
                  </a:moveTo>
                  <a:lnTo>
                    <a:pt x="28" y="0"/>
                  </a:lnTo>
                  <a:lnTo>
                    <a:pt x="0" y="110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57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2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C1DB-3918-4792-9061-9AE4D3CF1A6C}" type="slidenum">
              <a:rPr lang="en-US"/>
              <a:pPr/>
              <a:t>69</a:t>
            </a:fld>
            <a:endParaRPr lang="en-US"/>
          </a:p>
        </p:txBody>
      </p:sp>
      <p:sp>
        <p:nvSpPr>
          <p:cNvPr id="55299" name="Rectangle 20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Public Key Kryptographie: RSA</a:t>
            </a:r>
            <a:br>
              <a:rPr lang="de-DE"/>
            </a:br>
            <a:endParaRPr lang="de-DE"/>
          </a:p>
        </p:txBody>
      </p:sp>
      <p:sp>
        <p:nvSpPr>
          <p:cNvPr id="55298" name="AutoShape 2050"/>
          <p:cNvSpPr>
            <a:spLocks noChangeArrowheads="1"/>
          </p:cNvSpPr>
          <p:nvPr/>
        </p:nvSpPr>
        <p:spPr bwMode="auto">
          <a:xfrm>
            <a:off x="381000" y="4191000"/>
            <a:ext cx="2438400" cy="1676400"/>
          </a:xfrm>
          <a:prstGeom prst="wedgeRoundRectCallout">
            <a:avLst>
              <a:gd name="adj1" fmla="val 84310"/>
              <a:gd name="adj2" fmla="val -13921"/>
              <a:gd name="adj3" fmla="val 16667"/>
            </a:avLst>
          </a:prstGeom>
          <a:solidFill>
            <a:schemeClr val="accent2"/>
          </a:solidFill>
          <a:ln w="762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de-DE" sz="2800">
                <a:latin typeface="Times New Roman" pitchFamily="18" charset="0"/>
              </a:rPr>
              <a:t>Secret key</a:t>
            </a:r>
          </a:p>
          <a:p>
            <a:pPr>
              <a:lnSpc>
                <a:spcPct val="70000"/>
              </a:lnSpc>
            </a:pPr>
            <a:r>
              <a:rPr lang="de-DE" sz="2800">
                <a:latin typeface="Times New Roman" pitchFamily="18" charset="0"/>
              </a:rPr>
              <a:t>des Empfängers</a:t>
            </a: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</p:txBody>
      </p:sp>
      <p:sp>
        <p:nvSpPr>
          <p:cNvPr id="55310" name="AutoShape 2062"/>
          <p:cNvSpPr>
            <a:spLocks noChangeArrowheads="1"/>
          </p:cNvSpPr>
          <p:nvPr/>
        </p:nvSpPr>
        <p:spPr bwMode="auto">
          <a:xfrm>
            <a:off x="3429000" y="914400"/>
            <a:ext cx="1676400" cy="533400"/>
          </a:xfrm>
          <a:prstGeom prst="flowChartDocumen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Dokument</a:t>
            </a:r>
          </a:p>
        </p:txBody>
      </p:sp>
      <p:sp>
        <p:nvSpPr>
          <p:cNvPr id="55311" name="Oval 2063"/>
          <p:cNvSpPr>
            <a:spLocks noChangeArrowheads="1"/>
          </p:cNvSpPr>
          <p:nvPr/>
        </p:nvSpPr>
        <p:spPr bwMode="auto">
          <a:xfrm>
            <a:off x="3124200" y="1981200"/>
            <a:ext cx="2362200" cy="1066800"/>
          </a:xfrm>
          <a:prstGeom prst="ellipse">
            <a:avLst/>
          </a:prstGeom>
          <a:solidFill>
            <a:srgbClr val="66FF66"/>
          </a:solidFill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Mit </a:t>
            </a:r>
            <a:r>
              <a:rPr lang="de-DE">
                <a:solidFill>
                  <a:srgbClr val="3333CC"/>
                </a:solidFill>
                <a:latin typeface="Times New Roman" pitchFamily="18" charset="0"/>
              </a:rPr>
              <a:t>öffent-</a:t>
            </a:r>
          </a:p>
          <a:p>
            <a:pPr>
              <a:lnSpc>
                <a:spcPct val="80000"/>
              </a:lnSpc>
            </a:pPr>
            <a:r>
              <a:rPr lang="de-DE">
                <a:solidFill>
                  <a:srgbClr val="3333CC"/>
                </a:solidFill>
                <a:latin typeface="Times New Roman" pitchFamily="18" charset="0"/>
              </a:rPr>
              <a:t>Lichem Schlüssel</a:t>
            </a:r>
            <a:r>
              <a:rPr lang="de-DE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verschlüsseln</a:t>
            </a:r>
          </a:p>
        </p:txBody>
      </p:sp>
      <p:sp>
        <p:nvSpPr>
          <p:cNvPr id="55312" name="Oval 2064"/>
          <p:cNvSpPr>
            <a:spLocks noChangeArrowheads="1"/>
          </p:cNvSpPr>
          <p:nvPr/>
        </p:nvSpPr>
        <p:spPr bwMode="auto">
          <a:xfrm>
            <a:off x="3200400" y="4343400"/>
            <a:ext cx="2362200" cy="1066800"/>
          </a:xfrm>
          <a:prstGeom prst="ellipse">
            <a:avLst/>
          </a:prstGeom>
          <a:solidFill>
            <a:srgbClr val="66FF66"/>
          </a:solidFill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Mit</a:t>
            </a:r>
            <a:r>
              <a:rPr lang="de-DE" b="1">
                <a:solidFill>
                  <a:schemeClr val="accent1"/>
                </a:solidFill>
                <a:latin typeface="Times New Roman" pitchFamily="18" charset="0"/>
              </a:rPr>
              <a:t>Geheim-</a:t>
            </a:r>
          </a:p>
          <a:p>
            <a:pPr>
              <a:lnSpc>
                <a:spcPct val="80000"/>
              </a:lnSpc>
            </a:pPr>
            <a:r>
              <a:rPr lang="de-DE" b="1">
                <a:solidFill>
                  <a:schemeClr val="accent1"/>
                </a:solidFill>
                <a:latin typeface="Times New Roman" pitchFamily="18" charset="0"/>
              </a:rPr>
              <a:t>Schlüssel</a:t>
            </a:r>
            <a:endParaRPr lang="de-DE">
              <a:solidFill>
                <a:srgbClr val="3333CC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entschlüsseln</a:t>
            </a:r>
          </a:p>
        </p:txBody>
      </p:sp>
      <p:sp>
        <p:nvSpPr>
          <p:cNvPr id="55313" name="AutoShape 2065"/>
          <p:cNvSpPr>
            <a:spLocks noChangeArrowheads="1"/>
          </p:cNvSpPr>
          <p:nvPr/>
        </p:nvSpPr>
        <p:spPr bwMode="auto">
          <a:xfrm>
            <a:off x="3505200" y="5867400"/>
            <a:ext cx="1676400" cy="533400"/>
          </a:xfrm>
          <a:prstGeom prst="flowChartDocumen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Dokument</a:t>
            </a:r>
          </a:p>
        </p:txBody>
      </p:sp>
      <p:cxnSp>
        <p:nvCxnSpPr>
          <p:cNvPr id="55314" name="AutoShape 2066"/>
          <p:cNvCxnSpPr>
            <a:cxnSpLocks noChangeShapeType="1"/>
            <a:stCxn id="55310" idx="2"/>
            <a:endCxn id="55311" idx="0"/>
          </p:cNvCxnSpPr>
          <p:nvPr/>
        </p:nvCxnSpPr>
        <p:spPr bwMode="auto">
          <a:xfrm>
            <a:off x="4267200" y="1427163"/>
            <a:ext cx="38100" cy="515937"/>
          </a:xfrm>
          <a:prstGeom prst="straightConnector1">
            <a:avLst/>
          </a:prstGeom>
          <a:noFill/>
          <a:ln w="76200">
            <a:solidFill>
              <a:srgbClr val="CC66FF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15" name="AutoShape 2067"/>
          <p:cNvCxnSpPr>
            <a:cxnSpLocks noChangeShapeType="1"/>
            <a:stCxn id="55312" idx="4"/>
            <a:endCxn id="55313" idx="0"/>
          </p:cNvCxnSpPr>
          <p:nvPr/>
        </p:nvCxnSpPr>
        <p:spPr bwMode="auto">
          <a:xfrm flipH="1">
            <a:off x="4343400" y="5448300"/>
            <a:ext cx="38100" cy="409575"/>
          </a:xfrm>
          <a:prstGeom prst="straightConnector1">
            <a:avLst/>
          </a:prstGeom>
          <a:noFill/>
          <a:ln w="76200">
            <a:solidFill>
              <a:srgbClr val="CC66FF"/>
            </a:solidFill>
            <a:round/>
            <a:headEnd/>
            <a:tailEnd type="triangle" w="med" len="med"/>
          </a:ln>
          <a:effectLst/>
        </p:spPr>
      </p:cxnSp>
      <p:sp>
        <p:nvSpPr>
          <p:cNvPr id="55316" name="Freeform 2068"/>
          <p:cNvSpPr>
            <a:spLocks/>
          </p:cNvSpPr>
          <p:nvPr/>
        </p:nvSpPr>
        <p:spPr bwMode="auto">
          <a:xfrm>
            <a:off x="4013200" y="3048000"/>
            <a:ext cx="444500" cy="1295400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256" y="144"/>
              </a:cxn>
              <a:cxn ang="0">
                <a:pos x="16" y="240"/>
              </a:cxn>
              <a:cxn ang="0">
                <a:pos x="160" y="432"/>
              </a:cxn>
              <a:cxn ang="0">
                <a:pos x="16" y="528"/>
              </a:cxn>
              <a:cxn ang="0">
                <a:pos x="208" y="720"/>
              </a:cxn>
              <a:cxn ang="0">
                <a:pos x="160" y="816"/>
              </a:cxn>
            </a:cxnLst>
            <a:rect l="0" t="0" r="r" b="b"/>
            <a:pathLst>
              <a:path w="280" h="816">
                <a:moveTo>
                  <a:pt x="160" y="0"/>
                </a:moveTo>
                <a:cubicBezTo>
                  <a:pt x="220" y="52"/>
                  <a:pt x="280" y="104"/>
                  <a:pt x="256" y="144"/>
                </a:cubicBezTo>
                <a:cubicBezTo>
                  <a:pt x="232" y="184"/>
                  <a:pt x="32" y="192"/>
                  <a:pt x="16" y="240"/>
                </a:cubicBezTo>
                <a:cubicBezTo>
                  <a:pt x="0" y="288"/>
                  <a:pt x="160" y="384"/>
                  <a:pt x="160" y="432"/>
                </a:cubicBezTo>
                <a:cubicBezTo>
                  <a:pt x="160" y="480"/>
                  <a:pt x="8" y="480"/>
                  <a:pt x="16" y="528"/>
                </a:cubicBezTo>
                <a:cubicBezTo>
                  <a:pt x="24" y="576"/>
                  <a:pt x="184" y="672"/>
                  <a:pt x="208" y="720"/>
                </a:cubicBezTo>
                <a:cubicBezTo>
                  <a:pt x="232" y="768"/>
                  <a:pt x="196" y="792"/>
                  <a:pt x="160" y="816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5317" name="Text Box 2069"/>
          <p:cNvSpPr txBox="1">
            <a:spLocks noChangeArrowheads="1"/>
          </p:cNvSpPr>
          <p:nvPr/>
        </p:nvSpPr>
        <p:spPr bwMode="auto">
          <a:xfrm>
            <a:off x="4343400" y="3429000"/>
            <a:ext cx="1682750" cy="519113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Ciphertext</a:t>
            </a:r>
          </a:p>
        </p:txBody>
      </p:sp>
      <p:sp>
        <p:nvSpPr>
          <p:cNvPr id="55318" name="AutoShape 2070"/>
          <p:cNvSpPr>
            <a:spLocks noChangeArrowheads="1"/>
          </p:cNvSpPr>
          <p:nvPr/>
        </p:nvSpPr>
        <p:spPr bwMode="auto">
          <a:xfrm>
            <a:off x="0" y="914400"/>
            <a:ext cx="2743200" cy="1981200"/>
          </a:xfrm>
          <a:prstGeom prst="wedgeRoundRectCallout">
            <a:avLst>
              <a:gd name="adj1" fmla="val 71991"/>
              <a:gd name="adj2" fmla="val 22194"/>
              <a:gd name="adj3" fmla="val 16667"/>
            </a:avLst>
          </a:prstGeom>
          <a:solidFill>
            <a:schemeClr val="accent2"/>
          </a:solidFill>
          <a:ln w="762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de-DE" sz="2800">
                <a:latin typeface="Times New Roman" pitchFamily="18" charset="0"/>
              </a:rPr>
              <a:t>Public key</a:t>
            </a:r>
          </a:p>
          <a:p>
            <a:pPr>
              <a:lnSpc>
                <a:spcPct val="70000"/>
              </a:lnSpc>
            </a:pPr>
            <a:r>
              <a:rPr lang="de-DE" sz="2800">
                <a:latin typeface="Times New Roman" pitchFamily="18" charset="0"/>
              </a:rPr>
              <a:t>des Empfängers</a:t>
            </a: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18" charset="0"/>
            </a:endParaRPr>
          </a:p>
        </p:txBody>
      </p:sp>
      <p:pic>
        <p:nvPicPr>
          <p:cNvPr id="55319" name="Picture 2071" descr="j01781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806450" cy="990600"/>
          </a:xfrm>
          <a:prstGeom prst="rect">
            <a:avLst/>
          </a:prstGeom>
          <a:noFill/>
        </p:spPr>
      </p:pic>
      <p:pic>
        <p:nvPicPr>
          <p:cNvPr id="55320" name="Picture 2072" descr="bs0074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214938"/>
            <a:ext cx="995363" cy="487362"/>
          </a:xfrm>
          <a:prstGeom prst="rect">
            <a:avLst/>
          </a:prstGeom>
          <a:noFill/>
        </p:spPr>
      </p:pic>
      <p:sp>
        <p:nvSpPr>
          <p:cNvPr id="55322" name="Rectangle 2074"/>
          <p:cNvSpPr>
            <a:spLocks noChangeArrowheads="1"/>
          </p:cNvSpPr>
          <p:nvPr/>
        </p:nvSpPr>
        <p:spPr bwMode="auto">
          <a:xfrm>
            <a:off x="2895600" y="762000"/>
            <a:ext cx="4724400" cy="2438400"/>
          </a:xfrm>
          <a:prstGeom prst="rect">
            <a:avLst/>
          </a:prstGeom>
          <a:noFill/>
          <a:ln w="76200">
            <a:solidFill>
              <a:srgbClr val="CC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                                      Alice</a:t>
            </a:r>
          </a:p>
        </p:txBody>
      </p:sp>
      <p:sp>
        <p:nvSpPr>
          <p:cNvPr id="55323" name="Rectangle 2075"/>
          <p:cNvSpPr>
            <a:spLocks noChangeArrowheads="1"/>
          </p:cNvSpPr>
          <p:nvPr/>
        </p:nvSpPr>
        <p:spPr bwMode="auto">
          <a:xfrm>
            <a:off x="2971800" y="4038600"/>
            <a:ext cx="4724400" cy="2514600"/>
          </a:xfrm>
          <a:prstGeom prst="rect">
            <a:avLst/>
          </a:prstGeom>
          <a:noFill/>
          <a:ln w="76200">
            <a:solidFill>
              <a:srgbClr val="CC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                                      Bob</a:t>
            </a:r>
          </a:p>
        </p:txBody>
      </p:sp>
      <p:pic>
        <p:nvPicPr>
          <p:cNvPr id="55324" name="Picture 2076" descr="j01781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191000"/>
            <a:ext cx="771525" cy="947738"/>
          </a:xfrm>
          <a:prstGeom prst="rect">
            <a:avLst/>
          </a:prstGeom>
          <a:noFill/>
        </p:spPr>
      </p:pic>
      <p:pic>
        <p:nvPicPr>
          <p:cNvPr id="55326" name="Picture 2078" descr="bs0074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791200"/>
            <a:ext cx="842963" cy="412750"/>
          </a:xfrm>
          <a:prstGeom prst="rect">
            <a:avLst/>
          </a:prstGeom>
          <a:noFill/>
        </p:spPr>
      </p:pic>
      <p:pic>
        <p:nvPicPr>
          <p:cNvPr id="55327" name="Picture 2079" descr="bd0516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838200"/>
            <a:ext cx="649288" cy="914400"/>
          </a:xfrm>
          <a:prstGeom prst="rect">
            <a:avLst/>
          </a:prstGeom>
          <a:noFill/>
        </p:spPr>
      </p:pic>
      <p:pic>
        <p:nvPicPr>
          <p:cNvPr id="55328" name="Picture 2080" descr="bs00740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438400"/>
            <a:ext cx="842963" cy="412750"/>
          </a:xfrm>
          <a:prstGeom prst="rect">
            <a:avLst/>
          </a:prstGeom>
          <a:noFill/>
        </p:spPr>
      </p:pic>
      <p:sp>
        <p:nvSpPr>
          <p:cNvPr id="55331" name="Freeform 2083"/>
          <p:cNvSpPr>
            <a:spLocks/>
          </p:cNvSpPr>
          <p:nvPr/>
        </p:nvSpPr>
        <p:spPr bwMode="auto">
          <a:xfrm>
            <a:off x="5486400" y="2667000"/>
            <a:ext cx="1600200" cy="1524000"/>
          </a:xfrm>
          <a:custGeom>
            <a:avLst/>
            <a:gdLst/>
            <a:ahLst/>
            <a:cxnLst>
              <a:cxn ang="0">
                <a:pos x="1008" y="960"/>
              </a:cxn>
              <a:cxn ang="0">
                <a:pos x="816" y="576"/>
              </a:cxn>
              <a:cxn ang="0">
                <a:pos x="0" y="0"/>
              </a:cxn>
            </a:cxnLst>
            <a:rect l="0" t="0" r="r" b="b"/>
            <a:pathLst>
              <a:path w="1008" h="960">
                <a:moveTo>
                  <a:pt x="1008" y="960"/>
                </a:moveTo>
                <a:cubicBezTo>
                  <a:pt x="996" y="848"/>
                  <a:pt x="984" y="736"/>
                  <a:pt x="816" y="576"/>
                </a:cubicBezTo>
                <a:cubicBezTo>
                  <a:pt x="648" y="416"/>
                  <a:pt x="324" y="208"/>
                  <a:pt x="0" y="0"/>
                </a:cubicBezTo>
              </a:path>
            </a:pathLst>
          </a:custGeom>
          <a:noFill/>
          <a:ln w="76200" cap="flat" cmpd="sng">
            <a:solidFill>
              <a:srgbClr val="3333CC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5333" name="Freeform 2085"/>
          <p:cNvSpPr>
            <a:spLocks/>
          </p:cNvSpPr>
          <p:nvPr/>
        </p:nvSpPr>
        <p:spPr bwMode="auto">
          <a:xfrm>
            <a:off x="5562600" y="4953000"/>
            <a:ext cx="1371600" cy="838200"/>
          </a:xfrm>
          <a:custGeom>
            <a:avLst/>
            <a:gdLst/>
            <a:ahLst/>
            <a:cxnLst>
              <a:cxn ang="0">
                <a:pos x="864" y="528"/>
              </a:cxn>
              <a:cxn ang="0">
                <a:pos x="624" y="288"/>
              </a:cxn>
              <a:cxn ang="0">
                <a:pos x="0" y="0"/>
              </a:cxn>
            </a:cxnLst>
            <a:rect l="0" t="0" r="r" b="b"/>
            <a:pathLst>
              <a:path w="864" h="528">
                <a:moveTo>
                  <a:pt x="864" y="528"/>
                </a:moveTo>
                <a:cubicBezTo>
                  <a:pt x="816" y="452"/>
                  <a:pt x="768" y="376"/>
                  <a:pt x="624" y="288"/>
                </a:cubicBezTo>
                <a:cubicBezTo>
                  <a:pt x="480" y="200"/>
                  <a:pt x="240" y="100"/>
                  <a:pt x="0" y="0"/>
                </a:cubicBezTo>
              </a:path>
            </a:pathLst>
          </a:custGeom>
          <a:noFill/>
          <a:ln w="76200" cap="flat" cmpd="sng">
            <a:solidFill>
              <a:srgbClr val="3333CC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1" grpId="0" animBg="1"/>
      <p:bldP spid="553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Peer to Peer-Informationssysteme</a:t>
            </a:r>
          </a:p>
        </p:txBody>
      </p:sp>
      <p:sp>
        <p:nvSpPr>
          <p:cNvPr id="93187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Seti@Home</a:t>
            </a:r>
          </a:p>
          <a:p>
            <a:pPr lvl="1"/>
            <a:r>
              <a:rPr lang="de-DE" smtClean="0"/>
              <a:t>P2P number crunching</a:t>
            </a:r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r>
              <a:rPr lang="de-DE" smtClean="0"/>
              <a:t>Napster</a:t>
            </a:r>
          </a:p>
          <a:p>
            <a:pPr lvl="1"/>
            <a:r>
              <a:rPr lang="de-DE" smtClean="0"/>
              <a:t>P2P file sharing / Informationsmanagement</a:t>
            </a:r>
          </a:p>
        </p:txBody>
      </p:sp>
      <p:sp>
        <p:nvSpPr>
          <p:cNvPr id="93188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4E2AE0-B22F-464F-9952-B117070CFD15}" type="slidenum">
              <a:rPr lang="en-US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E77B-721E-4523-BB84-902E07A4005D}" type="slidenum">
              <a:rPr lang="en-US"/>
              <a:pPr/>
              <a:t>70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8594" t="10417" r="8594" b="11536"/>
          <a:stretch>
            <a:fillRect/>
          </a:stretch>
        </p:blipFill>
        <p:spPr bwMode="auto">
          <a:xfrm>
            <a:off x="304800" y="228600"/>
            <a:ext cx="8839200" cy="6248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CF3E-6961-4EB6-8AD8-F2D6F02CFFB2}" type="slidenum">
              <a:rPr lang="en-US"/>
              <a:pPr/>
              <a:t>71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1676400" y="1600200"/>
            <a:ext cx="4953000" cy="1447800"/>
          </a:xfrm>
          <a:prstGeom prst="line">
            <a:avLst/>
          </a:prstGeom>
          <a:noFill/>
          <a:ln w="38100">
            <a:solidFill>
              <a:srgbClr val="3333CC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22" name="Freeform 6"/>
          <p:cNvSpPr>
            <a:spLocks/>
          </p:cNvSpPr>
          <p:nvPr/>
        </p:nvSpPr>
        <p:spPr bwMode="auto">
          <a:xfrm>
            <a:off x="2209800" y="2959100"/>
            <a:ext cx="4191000" cy="2667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288" y="104"/>
              </a:cxn>
              <a:cxn ang="0">
                <a:pos x="576" y="8"/>
              </a:cxn>
              <a:cxn ang="0">
                <a:pos x="720" y="152"/>
              </a:cxn>
              <a:cxn ang="0">
                <a:pos x="1104" y="8"/>
              </a:cxn>
              <a:cxn ang="0">
                <a:pos x="1296" y="152"/>
              </a:cxn>
              <a:cxn ang="0">
                <a:pos x="1680" y="8"/>
              </a:cxn>
              <a:cxn ang="0">
                <a:pos x="1920" y="152"/>
              </a:cxn>
              <a:cxn ang="0">
                <a:pos x="2640" y="104"/>
              </a:cxn>
            </a:cxnLst>
            <a:rect l="0" t="0" r="r" b="b"/>
            <a:pathLst>
              <a:path w="2640" h="168">
                <a:moveTo>
                  <a:pt x="0" y="104"/>
                </a:moveTo>
                <a:cubicBezTo>
                  <a:pt x="96" y="112"/>
                  <a:pt x="192" y="120"/>
                  <a:pt x="288" y="104"/>
                </a:cubicBezTo>
                <a:cubicBezTo>
                  <a:pt x="384" y="88"/>
                  <a:pt x="504" y="0"/>
                  <a:pt x="576" y="8"/>
                </a:cubicBezTo>
                <a:cubicBezTo>
                  <a:pt x="648" y="16"/>
                  <a:pt x="632" y="152"/>
                  <a:pt x="720" y="152"/>
                </a:cubicBezTo>
                <a:cubicBezTo>
                  <a:pt x="808" y="152"/>
                  <a:pt x="1008" y="8"/>
                  <a:pt x="1104" y="8"/>
                </a:cubicBezTo>
                <a:cubicBezTo>
                  <a:pt x="1200" y="8"/>
                  <a:pt x="1200" y="152"/>
                  <a:pt x="1296" y="152"/>
                </a:cubicBezTo>
                <a:cubicBezTo>
                  <a:pt x="1392" y="152"/>
                  <a:pt x="1576" y="8"/>
                  <a:pt x="1680" y="8"/>
                </a:cubicBezTo>
                <a:cubicBezTo>
                  <a:pt x="1784" y="8"/>
                  <a:pt x="1760" y="136"/>
                  <a:pt x="1920" y="152"/>
                </a:cubicBezTo>
                <a:cubicBezTo>
                  <a:pt x="2080" y="168"/>
                  <a:pt x="2360" y="136"/>
                  <a:pt x="2640" y="104"/>
                </a:cubicBezTo>
              </a:path>
            </a:pathLst>
          </a:custGeom>
          <a:noFill/>
          <a:ln w="76200" cap="flat" cmpd="sng">
            <a:solidFill>
              <a:srgbClr val="CC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1600200" y="1600200"/>
            <a:ext cx="4953000" cy="39624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24" name="Freeform 8"/>
          <p:cNvSpPr>
            <a:spLocks/>
          </p:cNvSpPr>
          <p:nvPr/>
        </p:nvSpPr>
        <p:spPr bwMode="auto">
          <a:xfrm>
            <a:off x="2209800" y="5562600"/>
            <a:ext cx="4191000" cy="3048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288" y="104"/>
              </a:cxn>
              <a:cxn ang="0">
                <a:pos x="576" y="8"/>
              </a:cxn>
              <a:cxn ang="0">
                <a:pos x="720" y="152"/>
              </a:cxn>
              <a:cxn ang="0">
                <a:pos x="1104" y="8"/>
              </a:cxn>
              <a:cxn ang="0">
                <a:pos x="1296" y="152"/>
              </a:cxn>
              <a:cxn ang="0">
                <a:pos x="1680" y="8"/>
              </a:cxn>
              <a:cxn ang="0">
                <a:pos x="1920" y="152"/>
              </a:cxn>
              <a:cxn ang="0">
                <a:pos x="2640" y="104"/>
              </a:cxn>
            </a:cxnLst>
            <a:rect l="0" t="0" r="r" b="b"/>
            <a:pathLst>
              <a:path w="2640" h="168">
                <a:moveTo>
                  <a:pt x="0" y="104"/>
                </a:moveTo>
                <a:cubicBezTo>
                  <a:pt x="96" y="112"/>
                  <a:pt x="192" y="120"/>
                  <a:pt x="288" y="104"/>
                </a:cubicBezTo>
                <a:cubicBezTo>
                  <a:pt x="384" y="88"/>
                  <a:pt x="504" y="0"/>
                  <a:pt x="576" y="8"/>
                </a:cubicBezTo>
                <a:cubicBezTo>
                  <a:pt x="648" y="16"/>
                  <a:pt x="632" y="152"/>
                  <a:pt x="720" y="152"/>
                </a:cubicBezTo>
                <a:cubicBezTo>
                  <a:pt x="808" y="152"/>
                  <a:pt x="1008" y="8"/>
                  <a:pt x="1104" y="8"/>
                </a:cubicBezTo>
                <a:cubicBezTo>
                  <a:pt x="1200" y="8"/>
                  <a:pt x="1200" y="152"/>
                  <a:pt x="1296" y="152"/>
                </a:cubicBezTo>
                <a:cubicBezTo>
                  <a:pt x="1392" y="152"/>
                  <a:pt x="1576" y="8"/>
                  <a:pt x="1680" y="8"/>
                </a:cubicBezTo>
                <a:cubicBezTo>
                  <a:pt x="1784" y="8"/>
                  <a:pt x="1760" y="136"/>
                  <a:pt x="1920" y="152"/>
                </a:cubicBezTo>
                <a:cubicBezTo>
                  <a:pt x="2080" y="168"/>
                  <a:pt x="2360" y="136"/>
                  <a:pt x="2640" y="104"/>
                </a:cubicBezTo>
              </a:path>
            </a:pathLst>
          </a:custGeom>
          <a:noFill/>
          <a:ln w="76200" cap="flat" cmpd="sng">
            <a:solidFill>
              <a:srgbClr val="CC66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762000" y="609600"/>
            <a:ext cx="2133600" cy="62484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5791200" y="609600"/>
            <a:ext cx="2133600" cy="6248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34827" name="Picture 11" descr="bd0516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19200"/>
            <a:ext cx="379413" cy="533400"/>
          </a:xfrm>
          <a:prstGeom prst="rect">
            <a:avLst/>
          </a:prstGeom>
          <a:noFill/>
        </p:spPr>
      </p:pic>
      <p:pic>
        <p:nvPicPr>
          <p:cNvPr id="34828" name="Picture 12" descr="bs0074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295400"/>
            <a:ext cx="533400" cy="261938"/>
          </a:xfrm>
          <a:prstGeom prst="rect">
            <a:avLst/>
          </a:prstGeom>
          <a:noFill/>
        </p:spPr>
      </p:pic>
      <p:pic>
        <p:nvPicPr>
          <p:cNvPr id="34829" name="Picture 13" descr="bd05162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143000"/>
            <a:ext cx="379413" cy="533400"/>
          </a:xfrm>
          <a:prstGeom prst="rect">
            <a:avLst/>
          </a:prstGeom>
          <a:noFill/>
        </p:spPr>
      </p:pic>
      <p:pic>
        <p:nvPicPr>
          <p:cNvPr id="34830" name="Picture 14" descr="bs0074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295400"/>
            <a:ext cx="533400" cy="261938"/>
          </a:xfrm>
          <a:prstGeom prst="rect">
            <a:avLst/>
          </a:prstGeom>
          <a:noFill/>
        </p:spPr>
      </p:pic>
      <p:pic>
        <p:nvPicPr>
          <p:cNvPr id="34832" name="Picture 16" descr="bd05162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1295400"/>
            <a:ext cx="379413" cy="533400"/>
          </a:xfrm>
          <a:prstGeom prst="rect">
            <a:avLst/>
          </a:prstGeom>
          <a:noFill/>
        </p:spPr>
      </p:pic>
      <p:pic>
        <p:nvPicPr>
          <p:cNvPr id="34833" name="Picture 17" descr="bd0516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1447800"/>
            <a:ext cx="379413" cy="533400"/>
          </a:xfrm>
          <a:prstGeom prst="rect">
            <a:avLst/>
          </a:prstGeom>
          <a:noFill/>
        </p:spPr>
      </p:pic>
      <p:pic>
        <p:nvPicPr>
          <p:cNvPr id="34834" name="Picture 18" descr="bd05162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1600200"/>
            <a:ext cx="379413" cy="533400"/>
          </a:xfrm>
          <a:prstGeom prst="rect">
            <a:avLst/>
          </a:prstGeom>
          <a:noFill/>
        </p:spPr>
      </p:pic>
      <p:pic>
        <p:nvPicPr>
          <p:cNvPr id="34838" name="Picture 22" descr="bd05162_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1371600"/>
            <a:ext cx="379413" cy="533400"/>
          </a:xfrm>
          <a:prstGeom prst="rect">
            <a:avLst/>
          </a:prstGeom>
          <a:noFill/>
        </p:spPr>
      </p:pic>
      <p:pic>
        <p:nvPicPr>
          <p:cNvPr id="34839" name="Picture 23" descr="bd05162_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19200" y="1524000"/>
            <a:ext cx="379413" cy="533400"/>
          </a:xfrm>
          <a:prstGeom prst="rect">
            <a:avLst/>
          </a:prstGeom>
          <a:noFill/>
        </p:spPr>
      </p:pic>
      <p:pic>
        <p:nvPicPr>
          <p:cNvPr id="34840" name="Picture 24" descr="bd05162_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71600" y="1676400"/>
            <a:ext cx="379413" cy="533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2" grpId="0" animBg="1"/>
      <p:bldP spid="34823" grpId="0" animBg="1"/>
      <p:bldP spid="3482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F4E6-3956-4239-9835-01CCFE909A49}" type="slidenum">
              <a:rPr lang="en-US"/>
              <a:pPr/>
              <a:t>72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8594" t="3125" r="7031" b="17708"/>
          <a:stretch>
            <a:fillRect/>
          </a:stretch>
        </p:blipFill>
        <p:spPr bwMode="auto">
          <a:xfrm>
            <a:off x="228600" y="304800"/>
            <a:ext cx="8915400" cy="6273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04800" y="990600"/>
            <a:ext cx="2895600" cy="54864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486400" y="990600"/>
            <a:ext cx="2895600" cy="5486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1600200" y="1905000"/>
            <a:ext cx="4953000" cy="685800"/>
          </a:xfrm>
          <a:prstGeom prst="line">
            <a:avLst/>
          </a:prstGeom>
          <a:noFill/>
          <a:ln w="76200">
            <a:solidFill>
              <a:srgbClr val="3333CC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2133600" y="2590800"/>
            <a:ext cx="4191000" cy="2667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288" y="104"/>
              </a:cxn>
              <a:cxn ang="0">
                <a:pos x="576" y="8"/>
              </a:cxn>
              <a:cxn ang="0">
                <a:pos x="720" y="152"/>
              </a:cxn>
              <a:cxn ang="0">
                <a:pos x="1104" y="8"/>
              </a:cxn>
              <a:cxn ang="0">
                <a:pos x="1296" y="152"/>
              </a:cxn>
              <a:cxn ang="0">
                <a:pos x="1680" y="8"/>
              </a:cxn>
              <a:cxn ang="0">
                <a:pos x="1920" y="152"/>
              </a:cxn>
              <a:cxn ang="0">
                <a:pos x="2640" y="104"/>
              </a:cxn>
            </a:cxnLst>
            <a:rect l="0" t="0" r="r" b="b"/>
            <a:pathLst>
              <a:path w="2640" h="168">
                <a:moveTo>
                  <a:pt x="0" y="104"/>
                </a:moveTo>
                <a:cubicBezTo>
                  <a:pt x="96" y="112"/>
                  <a:pt x="192" y="120"/>
                  <a:pt x="288" y="104"/>
                </a:cubicBezTo>
                <a:cubicBezTo>
                  <a:pt x="384" y="88"/>
                  <a:pt x="504" y="0"/>
                  <a:pt x="576" y="8"/>
                </a:cubicBezTo>
                <a:cubicBezTo>
                  <a:pt x="648" y="16"/>
                  <a:pt x="632" y="152"/>
                  <a:pt x="720" y="152"/>
                </a:cubicBezTo>
                <a:cubicBezTo>
                  <a:pt x="808" y="152"/>
                  <a:pt x="1008" y="8"/>
                  <a:pt x="1104" y="8"/>
                </a:cubicBezTo>
                <a:cubicBezTo>
                  <a:pt x="1200" y="8"/>
                  <a:pt x="1200" y="152"/>
                  <a:pt x="1296" y="152"/>
                </a:cubicBezTo>
                <a:cubicBezTo>
                  <a:pt x="1392" y="152"/>
                  <a:pt x="1576" y="8"/>
                  <a:pt x="1680" y="8"/>
                </a:cubicBezTo>
                <a:cubicBezTo>
                  <a:pt x="1784" y="8"/>
                  <a:pt x="1760" y="136"/>
                  <a:pt x="1920" y="152"/>
                </a:cubicBezTo>
                <a:cubicBezTo>
                  <a:pt x="2080" y="168"/>
                  <a:pt x="2360" y="136"/>
                  <a:pt x="2640" y="104"/>
                </a:cubicBezTo>
              </a:path>
            </a:pathLst>
          </a:custGeom>
          <a:noFill/>
          <a:ln w="76200" cap="flat" cmpd="sng">
            <a:solidFill>
              <a:srgbClr val="CC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990600" y="3733800"/>
            <a:ext cx="1905000" cy="1371600"/>
          </a:xfrm>
          <a:prstGeom prst="flowChartDocumen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791200" y="3657600"/>
            <a:ext cx="1905000" cy="1371600"/>
          </a:xfrm>
          <a:prstGeom prst="flowChartDocumen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5715000" y="5181600"/>
            <a:ext cx="1905000" cy="1143000"/>
          </a:xfrm>
          <a:prstGeom prst="flowChartDocumen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200400" y="0"/>
            <a:ext cx="226695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Motivation für</a:t>
            </a:r>
          </a:p>
        </p:txBody>
      </p:sp>
      <p:pic>
        <p:nvPicPr>
          <p:cNvPr id="35851" name="Picture 11" descr="j0103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343400"/>
            <a:ext cx="785813" cy="1328738"/>
          </a:xfrm>
          <a:prstGeom prst="rect">
            <a:avLst/>
          </a:prstGeom>
          <a:noFill/>
        </p:spPr>
      </p:pic>
      <p:cxnSp>
        <p:nvCxnSpPr>
          <p:cNvPr id="35852" name="AutoShape 12"/>
          <p:cNvCxnSpPr>
            <a:cxnSpLocks noChangeShapeType="1"/>
            <a:stCxn id="35848" idx="1"/>
            <a:endCxn id="0" idx="0"/>
          </p:cNvCxnSpPr>
          <p:nvPr/>
        </p:nvCxnSpPr>
        <p:spPr bwMode="auto">
          <a:xfrm rot="10800000" flipV="1">
            <a:off x="4508500" y="4343400"/>
            <a:ext cx="1268413" cy="1588"/>
          </a:xfrm>
          <a:prstGeom prst="curvedConnector4">
            <a:avLst>
              <a:gd name="adj1" fmla="val 23403"/>
              <a:gd name="adj2" fmla="val -2400000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5853" name="AutoShape 13"/>
          <p:cNvCxnSpPr>
            <a:cxnSpLocks noChangeShapeType="1"/>
            <a:stCxn id="0" idx="3"/>
            <a:endCxn id="35849" idx="1"/>
          </p:cNvCxnSpPr>
          <p:nvPr/>
        </p:nvCxnSpPr>
        <p:spPr bwMode="auto">
          <a:xfrm>
            <a:off x="4900613" y="5008563"/>
            <a:ext cx="800100" cy="744537"/>
          </a:xfrm>
          <a:prstGeom prst="curvedConnector3">
            <a:avLst>
              <a:gd name="adj1" fmla="val 50792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D834-2096-4CBB-9788-ACFDF6014DDC}" type="slidenum">
              <a:rPr lang="en-US"/>
              <a:pPr/>
              <a:t>73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l="3125" t="9375" r="1563" b="12500"/>
          <a:stretch>
            <a:fillRect/>
          </a:stretch>
        </p:blipFill>
        <p:spPr bwMode="auto">
          <a:xfrm>
            <a:off x="-152400" y="838200"/>
            <a:ext cx="9296400" cy="5715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 l="13402" t="11778" r="19290" b="72836"/>
          <a:stretch>
            <a:fillRect/>
          </a:stretch>
        </p:blipFill>
        <p:spPr bwMode="auto">
          <a:xfrm>
            <a:off x="0" y="685800"/>
            <a:ext cx="9144000" cy="1219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pic>
        <p:nvPicPr>
          <p:cNvPr id="36868" name="Picture 4" descr="bd0516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95400"/>
            <a:ext cx="379413" cy="533400"/>
          </a:xfrm>
          <a:prstGeom prst="rect">
            <a:avLst/>
          </a:prstGeom>
          <a:noFill/>
        </p:spPr>
      </p:pic>
      <p:pic>
        <p:nvPicPr>
          <p:cNvPr id="36869" name="Picture 5" descr="bs00740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447800"/>
            <a:ext cx="533400" cy="261938"/>
          </a:xfrm>
          <a:prstGeom prst="rect">
            <a:avLst/>
          </a:prstGeom>
          <a:noFill/>
        </p:spPr>
      </p:pic>
      <p:pic>
        <p:nvPicPr>
          <p:cNvPr id="36870" name="Picture 6" descr="bd05162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295400"/>
            <a:ext cx="379413" cy="533400"/>
          </a:xfrm>
          <a:prstGeom prst="rect">
            <a:avLst/>
          </a:prstGeom>
          <a:noFill/>
        </p:spPr>
      </p:pic>
      <p:pic>
        <p:nvPicPr>
          <p:cNvPr id="36871" name="Picture 7" descr="bs00740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10600" y="1447800"/>
            <a:ext cx="533400" cy="261938"/>
          </a:xfrm>
          <a:prstGeom prst="rect">
            <a:avLst/>
          </a:prstGeom>
          <a:noFill/>
        </p:spPr>
      </p:pic>
      <p:pic>
        <p:nvPicPr>
          <p:cNvPr id="36872" name="Picture 8" descr="bd0516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590800"/>
            <a:ext cx="379413" cy="533400"/>
          </a:xfrm>
          <a:prstGeom prst="rect">
            <a:avLst/>
          </a:prstGeom>
          <a:noFill/>
        </p:spPr>
      </p:pic>
      <p:pic>
        <p:nvPicPr>
          <p:cNvPr id="36873" name="Picture 9" descr="bs00740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2743200"/>
            <a:ext cx="533400" cy="261938"/>
          </a:xfrm>
          <a:prstGeom prst="rect">
            <a:avLst/>
          </a:prstGeom>
          <a:noFill/>
        </p:spPr>
      </p:pic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762000" y="2590800"/>
            <a:ext cx="1295400" cy="6096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1524000" y="2667000"/>
            <a:ext cx="457200" cy="4572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S</a:t>
            </a:r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2362200" y="2209800"/>
            <a:ext cx="4191000" cy="2667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288" y="104"/>
              </a:cxn>
              <a:cxn ang="0">
                <a:pos x="576" y="8"/>
              </a:cxn>
              <a:cxn ang="0">
                <a:pos x="720" y="152"/>
              </a:cxn>
              <a:cxn ang="0">
                <a:pos x="1104" y="8"/>
              </a:cxn>
              <a:cxn ang="0">
                <a:pos x="1296" y="152"/>
              </a:cxn>
              <a:cxn ang="0">
                <a:pos x="1680" y="8"/>
              </a:cxn>
              <a:cxn ang="0">
                <a:pos x="1920" y="152"/>
              </a:cxn>
              <a:cxn ang="0">
                <a:pos x="2640" y="104"/>
              </a:cxn>
            </a:cxnLst>
            <a:rect l="0" t="0" r="r" b="b"/>
            <a:pathLst>
              <a:path w="2640" h="168">
                <a:moveTo>
                  <a:pt x="0" y="104"/>
                </a:moveTo>
                <a:cubicBezTo>
                  <a:pt x="96" y="112"/>
                  <a:pt x="192" y="120"/>
                  <a:pt x="288" y="104"/>
                </a:cubicBezTo>
                <a:cubicBezTo>
                  <a:pt x="384" y="88"/>
                  <a:pt x="504" y="0"/>
                  <a:pt x="576" y="8"/>
                </a:cubicBezTo>
                <a:cubicBezTo>
                  <a:pt x="648" y="16"/>
                  <a:pt x="632" y="152"/>
                  <a:pt x="720" y="152"/>
                </a:cubicBezTo>
                <a:cubicBezTo>
                  <a:pt x="808" y="152"/>
                  <a:pt x="1008" y="8"/>
                  <a:pt x="1104" y="8"/>
                </a:cubicBezTo>
                <a:cubicBezTo>
                  <a:pt x="1200" y="8"/>
                  <a:pt x="1200" y="152"/>
                  <a:pt x="1296" y="152"/>
                </a:cubicBezTo>
                <a:cubicBezTo>
                  <a:pt x="1392" y="152"/>
                  <a:pt x="1576" y="8"/>
                  <a:pt x="1680" y="8"/>
                </a:cubicBezTo>
                <a:cubicBezTo>
                  <a:pt x="1784" y="8"/>
                  <a:pt x="1760" y="136"/>
                  <a:pt x="1920" y="152"/>
                </a:cubicBezTo>
                <a:cubicBezTo>
                  <a:pt x="2080" y="168"/>
                  <a:pt x="2360" y="136"/>
                  <a:pt x="2640" y="104"/>
                </a:cubicBezTo>
              </a:path>
            </a:pathLst>
          </a:custGeom>
          <a:noFill/>
          <a:ln w="76200" cap="flat" cmpd="sng">
            <a:solidFill>
              <a:srgbClr val="CC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762000"/>
            <a:ext cx="2743200" cy="35814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6172200" y="762000"/>
            <a:ext cx="2971800" cy="3581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879" name="Freeform 15"/>
          <p:cNvSpPr>
            <a:spLocks/>
          </p:cNvSpPr>
          <p:nvPr/>
        </p:nvSpPr>
        <p:spPr bwMode="auto">
          <a:xfrm>
            <a:off x="762000" y="1562100"/>
            <a:ext cx="6248400" cy="647700"/>
          </a:xfrm>
          <a:custGeom>
            <a:avLst/>
            <a:gdLst/>
            <a:ahLst/>
            <a:cxnLst>
              <a:cxn ang="0">
                <a:pos x="3936" y="24"/>
              </a:cxn>
              <a:cxn ang="0">
                <a:pos x="3216" y="24"/>
              </a:cxn>
              <a:cxn ang="0">
                <a:pos x="1392" y="168"/>
              </a:cxn>
              <a:cxn ang="0">
                <a:pos x="0" y="408"/>
              </a:cxn>
            </a:cxnLst>
            <a:rect l="0" t="0" r="r" b="b"/>
            <a:pathLst>
              <a:path w="3936" h="408">
                <a:moveTo>
                  <a:pt x="3936" y="24"/>
                </a:moveTo>
                <a:cubicBezTo>
                  <a:pt x="3788" y="12"/>
                  <a:pt x="3640" y="0"/>
                  <a:pt x="3216" y="24"/>
                </a:cubicBezTo>
                <a:cubicBezTo>
                  <a:pt x="2792" y="48"/>
                  <a:pt x="1928" y="104"/>
                  <a:pt x="1392" y="168"/>
                </a:cubicBezTo>
                <a:cubicBezTo>
                  <a:pt x="856" y="232"/>
                  <a:pt x="232" y="368"/>
                  <a:pt x="0" y="408"/>
                </a:cubicBezTo>
              </a:path>
            </a:pathLst>
          </a:custGeom>
          <a:noFill/>
          <a:ln w="76200" cap="flat" cmpd="sng">
            <a:solidFill>
              <a:srgbClr val="3333CC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/>
              <a:t>Digitale Signatur: </a:t>
            </a:r>
            <a:r>
              <a:rPr lang="de-DE" sz="2800">
                <a:solidFill>
                  <a:srgbClr val="3333CC"/>
                </a:solidFill>
              </a:rPr>
              <a:t>Dokumenten-Integrität</a:t>
            </a:r>
            <a:br>
              <a:rPr lang="de-DE" sz="2800">
                <a:solidFill>
                  <a:srgbClr val="3333CC"/>
                </a:solidFill>
              </a:rPr>
            </a:br>
            <a:endParaRPr lang="de-DE" sz="2800">
              <a:solidFill>
                <a:srgbClr val="3333CC"/>
              </a:solidFill>
            </a:endParaRPr>
          </a:p>
        </p:txBody>
      </p:sp>
      <p:sp>
        <p:nvSpPr>
          <p:cNvPr id="36881" name="Freeform 17"/>
          <p:cNvSpPr>
            <a:spLocks/>
          </p:cNvSpPr>
          <p:nvPr/>
        </p:nvSpPr>
        <p:spPr bwMode="auto">
          <a:xfrm>
            <a:off x="914400" y="1752600"/>
            <a:ext cx="5778500" cy="1765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48" y="576"/>
              </a:cxn>
              <a:cxn ang="0">
                <a:pos x="2208" y="864"/>
              </a:cxn>
              <a:cxn ang="0">
                <a:pos x="3408" y="1104"/>
              </a:cxn>
              <a:cxn ang="0">
                <a:pos x="3600" y="912"/>
              </a:cxn>
            </a:cxnLst>
            <a:rect l="0" t="0" r="r" b="b"/>
            <a:pathLst>
              <a:path w="3640" h="1112">
                <a:moveTo>
                  <a:pt x="0" y="0"/>
                </a:moveTo>
                <a:cubicBezTo>
                  <a:pt x="440" y="216"/>
                  <a:pt x="880" y="432"/>
                  <a:pt x="1248" y="576"/>
                </a:cubicBezTo>
                <a:cubicBezTo>
                  <a:pt x="1616" y="720"/>
                  <a:pt x="1848" y="776"/>
                  <a:pt x="2208" y="864"/>
                </a:cubicBezTo>
                <a:cubicBezTo>
                  <a:pt x="2568" y="952"/>
                  <a:pt x="3176" y="1096"/>
                  <a:pt x="3408" y="1104"/>
                </a:cubicBezTo>
                <a:cubicBezTo>
                  <a:pt x="3640" y="1112"/>
                  <a:pt x="3620" y="1012"/>
                  <a:pt x="3600" y="912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 animBg="1"/>
      <p:bldP spid="36879" grpId="0" animBg="1"/>
      <p:bldP spid="3688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283E-669E-4144-A694-FED9FC79A7A1}" type="slidenum">
              <a:rPr lang="en-US"/>
              <a:pPr/>
              <a:t>74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3124200"/>
            <a:ext cx="1905000" cy="37338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257800" y="3124200"/>
            <a:ext cx="2514600" cy="3733800"/>
          </a:xfrm>
          <a:prstGeom prst="rect">
            <a:avLst/>
          </a:prstGeom>
          <a:noFill/>
          <a:ln w="76200">
            <a:solidFill>
              <a:srgbClr val="66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514600" y="0"/>
            <a:ext cx="3657600" cy="20574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37894" name="Picture 6" descr="bd0516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371600"/>
            <a:ext cx="379413" cy="533400"/>
          </a:xfrm>
          <a:prstGeom prst="rect">
            <a:avLst/>
          </a:prstGeom>
          <a:noFill/>
        </p:spPr>
      </p:pic>
      <p:pic>
        <p:nvPicPr>
          <p:cNvPr id="37895" name="Picture 7" descr="bs0074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886200"/>
            <a:ext cx="533400" cy="261938"/>
          </a:xfrm>
          <a:prstGeom prst="rect">
            <a:avLst/>
          </a:prstGeom>
          <a:noFill/>
        </p:spPr>
      </p:pic>
      <p:pic>
        <p:nvPicPr>
          <p:cNvPr id="37896" name="Picture 8" descr="bd05162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447800"/>
            <a:ext cx="379413" cy="533400"/>
          </a:xfrm>
          <a:prstGeom prst="rect">
            <a:avLst/>
          </a:prstGeom>
          <a:noFill/>
        </p:spPr>
      </p:pic>
      <p:pic>
        <p:nvPicPr>
          <p:cNvPr id="37897" name="Picture 9" descr="bs0074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962400"/>
            <a:ext cx="533400" cy="261938"/>
          </a:xfrm>
          <a:prstGeom prst="rect">
            <a:avLst/>
          </a:prstGeom>
          <a:noFill/>
        </p:spPr>
      </p:pic>
      <p:sp>
        <p:nvSpPr>
          <p:cNvPr id="37898" name="Freeform 10"/>
          <p:cNvSpPr>
            <a:spLocks/>
          </p:cNvSpPr>
          <p:nvPr/>
        </p:nvSpPr>
        <p:spPr bwMode="auto">
          <a:xfrm>
            <a:off x="1447800" y="1828800"/>
            <a:ext cx="3759200" cy="3048000"/>
          </a:xfrm>
          <a:custGeom>
            <a:avLst/>
            <a:gdLst/>
            <a:ahLst/>
            <a:cxnLst>
              <a:cxn ang="0">
                <a:pos x="2112" y="0"/>
              </a:cxn>
              <a:cxn ang="0">
                <a:pos x="2016" y="672"/>
              </a:cxn>
              <a:cxn ang="0">
                <a:pos x="0" y="1920"/>
              </a:cxn>
            </a:cxnLst>
            <a:rect l="0" t="0" r="r" b="b"/>
            <a:pathLst>
              <a:path w="2368" h="1920">
                <a:moveTo>
                  <a:pt x="2112" y="0"/>
                </a:moveTo>
                <a:cubicBezTo>
                  <a:pt x="2240" y="176"/>
                  <a:pt x="2368" y="352"/>
                  <a:pt x="2016" y="672"/>
                </a:cubicBezTo>
                <a:cubicBezTo>
                  <a:pt x="1664" y="992"/>
                  <a:pt x="832" y="1456"/>
                  <a:pt x="0" y="1920"/>
                </a:cubicBezTo>
              </a:path>
            </a:pathLst>
          </a:custGeom>
          <a:noFill/>
          <a:ln w="76200" cap="flat" cmpd="sng">
            <a:solidFill>
              <a:srgbClr val="3333CC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7899" name="Freeform 11"/>
          <p:cNvSpPr>
            <a:spLocks/>
          </p:cNvSpPr>
          <p:nvPr/>
        </p:nvSpPr>
        <p:spPr bwMode="auto">
          <a:xfrm>
            <a:off x="1676400" y="5638800"/>
            <a:ext cx="4191000" cy="2667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288" y="104"/>
              </a:cxn>
              <a:cxn ang="0">
                <a:pos x="576" y="8"/>
              </a:cxn>
              <a:cxn ang="0">
                <a:pos x="720" y="152"/>
              </a:cxn>
              <a:cxn ang="0">
                <a:pos x="1104" y="8"/>
              </a:cxn>
              <a:cxn ang="0">
                <a:pos x="1296" y="152"/>
              </a:cxn>
              <a:cxn ang="0">
                <a:pos x="1680" y="8"/>
              </a:cxn>
              <a:cxn ang="0">
                <a:pos x="1920" y="152"/>
              </a:cxn>
              <a:cxn ang="0">
                <a:pos x="2640" y="104"/>
              </a:cxn>
            </a:cxnLst>
            <a:rect l="0" t="0" r="r" b="b"/>
            <a:pathLst>
              <a:path w="2640" h="168">
                <a:moveTo>
                  <a:pt x="0" y="104"/>
                </a:moveTo>
                <a:cubicBezTo>
                  <a:pt x="96" y="112"/>
                  <a:pt x="192" y="120"/>
                  <a:pt x="288" y="104"/>
                </a:cubicBezTo>
                <a:cubicBezTo>
                  <a:pt x="384" y="88"/>
                  <a:pt x="504" y="0"/>
                  <a:pt x="576" y="8"/>
                </a:cubicBezTo>
                <a:cubicBezTo>
                  <a:pt x="648" y="16"/>
                  <a:pt x="632" y="152"/>
                  <a:pt x="720" y="152"/>
                </a:cubicBezTo>
                <a:cubicBezTo>
                  <a:pt x="808" y="152"/>
                  <a:pt x="1008" y="8"/>
                  <a:pt x="1104" y="8"/>
                </a:cubicBezTo>
                <a:cubicBezTo>
                  <a:pt x="1200" y="8"/>
                  <a:pt x="1200" y="152"/>
                  <a:pt x="1296" y="152"/>
                </a:cubicBezTo>
                <a:cubicBezTo>
                  <a:pt x="1392" y="152"/>
                  <a:pt x="1576" y="8"/>
                  <a:pt x="1680" y="8"/>
                </a:cubicBezTo>
                <a:cubicBezTo>
                  <a:pt x="1784" y="8"/>
                  <a:pt x="1760" y="136"/>
                  <a:pt x="1920" y="152"/>
                </a:cubicBezTo>
                <a:cubicBezTo>
                  <a:pt x="2080" y="168"/>
                  <a:pt x="2360" y="136"/>
                  <a:pt x="2640" y="104"/>
                </a:cubicBezTo>
              </a:path>
            </a:pathLst>
          </a:custGeom>
          <a:noFill/>
          <a:ln w="76200" cap="flat" cmpd="sng">
            <a:solidFill>
              <a:srgbClr val="CC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7FEC-1BE5-4AE7-BC9E-8FEB5F880F13}" type="slidenum">
              <a:rPr lang="en-US"/>
              <a:pPr/>
              <a:t>75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39940" name="AutoShape 4"/>
          <p:cNvSpPr>
            <a:spLocks/>
          </p:cNvSpPr>
          <p:nvPr/>
        </p:nvSpPr>
        <p:spPr bwMode="auto">
          <a:xfrm>
            <a:off x="609600" y="0"/>
            <a:ext cx="1703388" cy="609600"/>
          </a:xfrm>
          <a:prstGeom prst="borderCallout1">
            <a:avLst>
              <a:gd name="adj1" fmla="val 18750"/>
              <a:gd name="adj2" fmla="val 104472"/>
              <a:gd name="adj3" fmla="val 29949"/>
              <a:gd name="adj4" fmla="val 162162"/>
            </a:avLst>
          </a:prstGeom>
          <a:solidFill>
            <a:schemeClr val="accent1"/>
          </a:solidFill>
          <a:ln w="76200">
            <a:solidFill>
              <a:srgbClr val="CC66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r>
              <a:rPr lang="de-DE" sz="2800">
                <a:latin typeface="Times New Roman" pitchFamily="18" charset="0"/>
              </a:rPr>
              <a:t>sicherer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819400" y="0"/>
            <a:ext cx="3429000" cy="2209800"/>
          </a:xfrm>
          <a:prstGeom prst="rect">
            <a:avLst/>
          </a:prstGeom>
          <a:noFill/>
          <a:ln w="762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2438400" y="1905000"/>
            <a:ext cx="2667000" cy="2667000"/>
          </a:xfrm>
          <a:custGeom>
            <a:avLst/>
            <a:gdLst/>
            <a:ahLst/>
            <a:cxnLst>
              <a:cxn ang="0">
                <a:pos x="1440" y="0"/>
              </a:cxn>
              <a:cxn ang="0">
                <a:pos x="1440" y="528"/>
              </a:cxn>
              <a:cxn ang="0">
                <a:pos x="0" y="1680"/>
              </a:cxn>
            </a:cxnLst>
            <a:rect l="0" t="0" r="r" b="b"/>
            <a:pathLst>
              <a:path w="1680" h="1680">
                <a:moveTo>
                  <a:pt x="1440" y="0"/>
                </a:moveTo>
                <a:cubicBezTo>
                  <a:pt x="1560" y="124"/>
                  <a:pt x="1680" y="248"/>
                  <a:pt x="1440" y="528"/>
                </a:cubicBezTo>
                <a:cubicBezTo>
                  <a:pt x="1200" y="808"/>
                  <a:pt x="600" y="1244"/>
                  <a:pt x="0" y="1680"/>
                </a:cubicBezTo>
              </a:path>
            </a:pathLst>
          </a:custGeom>
          <a:noFill/>
          <a:ln w="76200" cap="flat" cmpd="sng">
            <a:solidFill>
              <a:srgbClr val="3333CC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09600" y="3352800"/>
            <a:ext cx="2895600" cy="36576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5562600" y="3352800"/>
            <a:ext cx="2895600" cy="3657600"/>
          </a:xfrm>
          <a:prstGeom prst="rect">
            <a:avLst/>
          </a:prstGeom>
          <a:noFill/>
          <a:ln w="57150">
            <a:solidFill>
              <a:srgbClr val="66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39945" name="Picture 9" descr="bd0516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04800"/>
            <a:ext cx="379413" cy="533400"/>
          </a:xfrm>
          <a:prstGeom prst="rect">
            <a:avLst/>
          </a:prstGeom>
          <a:noFill/>
        </p:spPr>
      </p:pic>
      <p:pic>
        <p:nvPicPr>
          <p:cNvPr id="39946" name="Picture 10" descr="bs0074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57200"/>
            <a:ext cx="533400" cy="261938"/>
          </a:xfrm>
          <a:prstGeom prst="rect">
            <a:avLst/>
          </a:prstGeom>
          <a:noFill/>
        </p:spPr>
      </p:pic>
      <p:sp>
        <p:nvSpPr>
          <p:cNvPr id="39947" name="Freeform 11"/>
          <p:cNvSpPr>
            <a:spLocks/>
          </p:cNvSpPr>
          <p:nvPr/>
        </p:nvSpPr>
        <p:spPr bwMode="auto">
          <a:xfrm>
            <a:off x="927100" y="609600"/>
            <a:ext cx="2425700" cy="4343400"/>
          </a:xfrm>
          <a:custGeom>
            <a:avLst/>
            <a:gdLst/>
            <a:ahLst/>
            <a:cxnLst>
              <a:cxn ang="0">
                <a:pos x="1528" y="0"/>
              </a:cxn>
              <a:cxn ang="0">
                <a:pos x="856" y="288"/>
              </a:cxn>
              <a:cxn ang="0">
                <a:pos x="136" y="1152"/>
              </a:cxn>
              <a:cxn ang="0">
                <a:pos x="40" y="2256"/>
              </a:cxn>
              <a:cxn ang="0">
                <a:pos x="328" y="2736"/>
              </a:cxn>
            </a:cxnLst>
            <a:rect l="0" t="0" r="r" b="b"/>
            <a:pathLst>
              <a:path w="1528" h="2736">
                <a:moveTo>
                  <a:pt x="1528" y="0"/>
                </a:moveTo>
                <a:cubicBezTo>
                  <a:pt x="1308" y="48"/>
                  <a:pt x="1088" y="96"/>
                  <a:pt x="856" y="288"/>
                </a:cubicBezTo>
                <a:cubicBezTo>
                  <a:pt x="624" y="480"/>
                  <a:pt x="272" y="824"/>
                  <a:pt x="136" y="1152"/>
                </a:cubicBezTo>
                <a:cubicBezTo>
                  <a:pt x="0" y="1480"/>
                  <a:pt x="8" y="1992"/>
                  <a:pt x="40" y="2256"/>
                </a:cubicBezTo>
                <a:cubicBezTo>
                  <a:pt x="72" y="2520"/>
                  <a:pt x="200" y="2628"/>
                  <a:pt x="328" y="2736"/>
                </a:cubicBezTo>
              </a:path>
            </a:pathLst>
          </a:custGeom>
          <a:noFill/>
          <a:ln w="76200" cap="flat" cmpd="sng">
            <a:solidFill>
              <a:srgbClr val="3333CC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2362200" y="6172200"/>
            <a:ext cx="4191000" cy="2667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288" y="104"/>
              </a:cxn>
              <a:cxn ang="0">
                <a:pos x="576" y="8"/>
              </a:cxn>
              <a:cxn ang="0">
                <a:pos x="720" y="152"/>
              </a:cxn>
              <a:cxn ang="0">
                <a:pos x="1104" y="8"/>
              </a:cxn>
              <a:cxn ang="0">
                <a:pos x="1296" y="152"/>
              </a:cxn>
              <a:cxn ang="0">
                <a:pos x="1680" y="8"/>
              </a:cxn>
              <a:cxn ang="0">
                <a:pos x="1920" y="152"/>
              </a:cxn>
              <a:cxn ang="0">
                <a:pos x="2640" y="104"/>
              </a:cxn>
            </a:cxnLst>
            <a:rect l="0" t="0" r="r" b="b"/>
            <a:pathLst>
              <a:path w="2640" h="168">
                <a:moveTo>
                  <a:pt x="0" y="104"/>
                </a:moveTo>
                <a:cubicBezTo>
                  <a:pt x="96" y="112"/>
                  <a:pt x="192" y="120"/>
                  <a:pt x="288" y="104"/>
                </a:cubicBezTo>
                <a:cubicBezTo>
                  <a:pt x="384" y="88"/>
                  <a:pt x="504" y="0"/>
                  <a:pt x="576" y="8"/>
                </a:cubicBezTo>
                <a:cubicBezTo>
                  <a:pt x="648" y="16"/>
                  <a:pt x="632" y="152"/>
                  <a:pt x="720" y="152"/>
                </a:cubicBezTo>
                <a:cubicBezTo>
                  <a:pt x="808" y="152"/>
                  <a:pt x="1008" y="8"/>
                  <a:pt x="1104" y="8"/>
                </a:cubicBezTo>
                <a:cubicBezTo>
                  <a:pt x="1200" y="8"/>
                  <a:pt x="1200" y="152"/>
                  <a:pt x="1296" y="152"/>
                </a:cubicBezTo>
                <a:cubicBezTo>
                  <a:pt x="1392" y="152"/>
                  <a:pt x="1576" y="8"/>
                  <a:pt x="1680" y="8"/>
                </a:cubicBezTo>
                <a:cubicBezTo>
                  <a:pt x="1784" y="8"/>
                  <a:pt x="1760" y="136"/>
                  <a:pt x="1920" y="152"/>
                </a:cubicBezTo>
                <a:cubicBezTo>
                  <a:pt x="2080" y="168"/>
                  <a:pt x="2360" y="136"/>
                  <a:pt x="2640" y="104"/>
                </a:cubicBezTo>
              </a:path>
            </a:pathLst>
          </a:custGeom>
          <a:noFill/>
          <a:ln w="76200" cap="flat" cmpd="sng">
            <a:solidFill>
              <a:srgbClr val="CC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7" grpId="0" animBg="1"/>
      <p:bldP spid="3994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2F8D-5BCB-4380-AF69-097788B68A94}" type="slidenum">
              <a:rPr lang="en-US"/>
              <a:pPr/>
              <a:t>76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Verwaltung und Verteilung der öffentlichen Schlüssel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000"/>
              <a:t>X.509 – Standard</a:t>
            </a:r>
          </a:p>
          <a:p>
            <a:pPr>
              <a:lnSpc>
                <a:spcPct val="80000"/>
              </a:lnSpc>
            </a:pPr>
            <a:r>
              <a:rPr lang="de-DE" sz="2000"/>
              <a:t>Digitale Zertifikate</a:t>
            </a:r>
          </a:p>
          <a:p>
            <a:pPr>
              <a:lnSpc>
                <a:spcPct val="80000"/>
              </a:lnSpc>
            </a:pPr>
            <a:r>
              <a:rPr lang="de-DE" sz="2000"/>
              <a:t>Certification Authorities (CA)</a:t>
            </a:r>
          </a:p>
          <a:p>
            <a:pPr lvl="1">
              <a:lnSpc>
                <a:spcPct val="80000"/>
              </a:lnSpc>
            </a:pPr>
            <a:r>
              <a:rPr lang="de-DE" sz="2000"/>
              <a:t>Banken,Telekom,Firmen (Verisign, ...)</a:t>
            </a:r>
          </a:p>
          <a:p>
            <a:pPr lvl="1">
              <a:lnSpc>
                <a:spcPct val="80000"/>
              </a:lnSpc>
            </a:pPr>
            <a:r>
              <a:rPr lang="de-DE" sz="2000"/>
              <a:t>Ein Zertifikat von CA X ist nur für den sinnvoll, der den öffentlichen Schlüsssel von X kennt</a:t>
            </a:r>
          </a:p>
          <a:p>
            <a:pPr>
              <a:lnSpc>
                <a:spcPct val="80000"/>
              </a:lnSpc>
            </a:pPr>
            <a:r>
              <a:rPr lang="de-DE" sz="2000"/>
              <a:t>Ein X.509 – Zertifikat enthält</a:t>
            </a:r>
          </a:p>
          <a:p>
            <a:pPr lvl="1">
              <a:lnSpc>
                <a:spcPct val="80000"/>
              </a:lnSpc>
            </a:pPr>
            <a:r>
              <a:rPr lang="de-DE" sz="2000"/>
              <a:t>Name der Organisation/Person: </a:t>
            </a:r>
            <a:r>
              <a:rPr lang="de-DE" sz="2000">
                <a:solidFill>
                  <a:srgbClr val="3333CC"/>
                </a:solidFill>
              </a:rPr>
              <a:t>Conny</a:t>
            </a:r>
          </a:p>
          <a:p>
            <a:pPr lvl="1">
              <a:lnSpc>
                <a:spcPct val="80000"/>
              </a:lnSpc>
            </a:pPr>
            <a:r>
              <a:rPr lang="de-DE" sz="2000"/>
              <a:t>Öffentlichen Schlüssel: </a:t>
            </a:r>
            <a:r>
              <a:rPr lang="de-DE" sz="2000">
                <a:solidFill>
                  <a:srgbClr val="3333CC"/>
                </a:solidFill>
              </a:rPr>
              <a:t>E</a:t>
            </a:r>
            <a:r>
              <a:rPr lang="de-DE" sz="2000" baseline="-25000">
                <a:solidFill>
                  <a:srgbClr val="3333CC"/>
                </a:solidFill>
              </a:rPr>
              <a:t>C</a:t>
            </a:r>
          </a:p>
          <a:p>
            <a:pPr lvl="1">
              <a:lnSpc>
                <a:spcPct val="80000"/>
              </a:lnSpc>
            </a:pPr>
            <a:r>
              <a:rPr lang="de-DE" sz="2000"/>
              <a:t>Name der Zertifizierungsautorität: </a:t>
            </a:r>
            <a:r>
              <a:rPr lang="de-DE" sz="2000">
                <a:solidFill>
                  <a:srgbClr val="3333CC"/>
                </a:solidFill>
              </a:rPr>
              <a:t>SV</a:t>
            </a:r>
          </a:p>
          <a:p>
            <a:pPr lvl="1">
              <a:lnSpc>
                <a:spcPct val="80000"/>
              </a:lnSpc>
            </a:pPr>
            <a:r>
              <a:rPr lang="de-DE" sz="2000"/>
              <a:t>Digitale Signatur der CA: </a:t>
            </a:r>
            <a:r>
              <a:rPr lang="de-DE" sz="2000">
                <a:solidFill>
                  <a:srgbClr val="3333CC"/>
                </a:solidFill>
              </a:rPr>
              <a:t>D</a:t>
            </a:r>
            <a:r>
              <a:rPr lang="de-DE" sz="2000" baseline="-25000">
                <a:solidFill>
                  <a:srgbClr val="3333CC"/>
                </a:solidFill>
              </a:rPr>
              <a:t>SV</a:t>
            </a:r>
            <a:r>
              <a:rPr lang="de-DE" sz="2000">
                <a:solidFill>
                  <a:srgbClr val="3333CC"/>
                </a:solidFill>
              </a:rPr>
              <a:t>(E</a:t>
            </a:r>
            <a:r>
              <a:rPr lang="de-DE" sz="2000" baseline="-25000">
                <a:solidFill>
                  <a:srgbClr val="3333CC"/>
                </a:solidFill>
              </a:rPr>
              <a:t>C</a:t>
            </a:r>
            <a:r>
              <a:rPr lang="de-DE" sz="2000">
                <a:solidFill>
                  <a:srgbClr val="3333CC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de-DE" sz="2000"/>
              <a:t>Besitz eines Zertifikats sagt gar nichts aus</a:t>
            </a:r>
          </a:p>
          <a:p>
            <a:pPr lvl="1">
              <a:lnSpc>
                <a:spcPct val="80000"/>
              </a:lnSpc>
            </a:pPr>
            <a:r>
              <a:rPr lang="de-DE" sz="2000"/>
              <a:t>Zertifikate werden kopiert, gepuffert, etc.</a:t>
            </a:r>
          </a:p>
          <a:p>
            <a:pPr lvl="1">
              <a:lnSpc>
                <a:spcPct val="80000"/>
              </a:lnSpc>
            </a:pPr>
            <a:r>
              <a:rPr lang="de-DE" sz="2000"/>
              <a:t>Nur der Besitz des zugehörigen geheimen Schlüssels authentifiziert den rechtmäßigen Besitzer</a:t>
            </a:r>
          </a:p>
          <a:p>
            <a:pPr>
              <a:lnSpc>
                <a:spcPct val="80000"/>
              </a:lnSpc>
            </a:pPr>
            <a:r>
              <a:rPr lang="de-DE" sz="2000"/>
              <a:t>Hierarchie von CAs: X zertifiziert Y zertifiziert Z</a:t>
            </a:r>
          </a:p>
          <a:p>
            <a:pPr lvl="1">
              <a:lnSpc>
                <a:spcPct val="80000"/>
              </a:lnSpc>
            </a:pPr>
            <a:r>
              <a:rPr lang="de-DE" sz="2000"/>
              <a:t>Wenn ich X kenne kann ich dem Zertifikat für Z trauen, ohne Y zu kennen</a:t>
            </a:r>
          </a:p>
          <a:p>
            <a:pPr lvl="1">
              <a:lnSpc>
                <a:spcPct val="80000"/>
              </a:lnSpc>
            </a:pPr>
            <a:endParaRPr lang="de-DE" sz="20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010400" y="2819400"/>
            <a:ext cx="1219200" cy="167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solidFill>
                  <a:srgbClr val="3333CC"/>
                </a:solidFill>
                <a:latin typeface="Times New Roman" pitchFamily="18" charset="0"/>
              </a:rPr>
              <a:t>Conny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E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34" charset="0"/>
              </a:rPr>
              <a:t>C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SV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D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34" charset="0"/>
              </a:rPr>
              <a:t>SV</a:t>
            </a:r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(E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34" charset="0"/>
              </a:rPr>
              <a:t>C</a:t>
            </a:r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)</a:t>
            </a:r>
          </a:p>
          <a:p>
            <a:endParaRPr kumimoji="1" lang="de-DE" sz="2000" baseline="-25000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7239000" y="3048000"/>
            <a:ext cx="1219200" cy="167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solidFill>
                  <a:srgbClr val="3333CC"/>
                </a:solidFill>
                <a:latin typeface="Times New Roman" pitchFamily="18" charset="0"/>
              </a:rPr>
              <a:t>Conny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E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34" charset="0"/>
              </a:rPr>
              <a:t>C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SV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D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34" charset="0"/>
              </a:rPr>
              <a:t>SV</a:t>
            </a:r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(E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34" charset="0"/>
              </a:rPr>
              <a:t>C</a:t>
            </a:r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)</a:t>
            </a:r>
          </a:p>
          <a:p>
            <a:endParaRPr kumimoji="1" lang="de-DE" sz="2000" baseline="-25000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7467600" y="3200400"/>
            <a:ext cx="1219200" cy="167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solidFill>
                  <a:srgbClr val="3333CC"/>
                </a:solidFill>
                <a:latin typeface="Times New Roman" pitchFamily="18" charset="0"/>
              </a:rPr>
              <a:t>Conny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E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34" charset="0"/>
              </a:rPr>
              <a:t>C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SV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D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34" charset="0"/>
              </a:rPr>
              <a:t>SV</a:t>
            </a:r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(E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34" charset="0"/>
              </a:rPr>
              <a:t>C</a:t>
            </a:r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)</a:t>
            </a:r>
          </a:p>
          <a:p>
            <a:endParaRPr kumimoji="1" lang="de-DE" sz="2000" baseline="-25000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7696200" y="3352800"/>
            <a:ext cx="1219200" cy="167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solidFill>
                  <a:srgbClr val="3333CC"/>
                </a:solidFill>
                <a:latin typeface="Times New Roman" pitchFamily="18" charset="0"/>
              </a:rPr>
              <a:t>Conny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E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34" charset="0"/>
              </a:rPr>
              <a:t>C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SV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D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34" charset="0"/>
              </a:rPr>
              <a:t>SV</a:t>
            </a:r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(E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34" charset="0"/>
              </a:rPr>
              <a:t>C</a:t>
            </a:r>
            <a:r>
              <a:rPr kumimoji="1" lang="de-DE" sz="2000">
                <a:solidFill>
                  <a:srgbClr val="3333CC"/>
                </a:solidFill>
                <a:latin typeface="Tahoma" pitchFamily="34" charset="0"/>
              </a:rPr>
              <a:t>)</a:t>
            </a:r>
          </a:p>
          <a:p>
            <a:endParaRPr kumimoji="1" lang="de-DE" sz="2000" baseline="-25000">
              <a:solidFill>
                <a:srgbClr val="3333CC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 autoUpdateAnimBg="0"/>
      <p:bldP spid="62469" grpId="0" animBg="1" autoUpdateAnimBg="0"/>
      <p:bldP spid="62470" grpId="0" animBg="1" autoUpdateAnimBg="0"/>
      <p:bldP spid="62471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5CAB-B2F3-4FE9-8678-E29CDB5A83CB}" type="slidenum">
              <a:rPr lang="en-US"/>
              <a:pPr/>
              <a:t>77</a:t>
            </a:fld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732-0A50-463E-B403-D23008FBF1F4}" type="slidenum">
              <a:rPr lang="en-US"/>
              <a:pPr/>
              <a:t>78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graphicFrame>
        <p:nvGraphicFramePr>
          <p:cNvPr id="110592" name="Object 0"/>
          <p:cNvGraphicFramePr>
            <a:graphicFrameLocks noChangeAspect="1"/>
          </p:cNvGraphicFramePr>
          <p:nvPr/>
        </p:nvGraphicFramePr>
        <p:xfrm>
          <a:off x="6400800" y="3486150"/>
          <a:ext cx="274320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Formel" r:id="rId5" imgW="2869920" imgH="3581280" progId="Equation.3">
                  <p:embed/>
                </p:oleObj>
              </mc:Choice>
              <mc:Fallback>
                <p:oleObj name="Formel" r:id="rId5" imgW="2869920" imgH="358128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486150"/>
                        <a:ext cx="2743200" cy="33718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103D-CED2-4CB8-91A9-7B4E29A5FC5C}" type="slidenum">
              <a:rPr lang="en-US"/>
              <a:pPr/>
              <a:t>79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48800" cy="7010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556125" y="66675"/>
            <a:ext cx="3421063" cy="519113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800">
                <a:latin typeface="Times New Roman" pitchFamily="18" charset="0"/>
              </a:rPr>
              <a:t>Auswahl der Schlüssel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Napster-Architektur</a:t>
            </a:r>
          </a:p>
        </p:txBody>
      </p:sp>
      <p:sp>
        <p:nvSpPr>
          <p:cNvPr id="9421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B33BB7-8265-4AB3-92A1-78BE53D439AA}" type="slidenum">
              <a:rPr lang="en-US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pic>
        <p:nvPicPr>
          <p:cNvPr id="942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9338" y="1196975"/>
            <a:ext cx="7180262" cy="5576888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D074-0AD3-45D0-A5AB-B3145E90BCFE}" type="slidenum">
              <a:rPr lang="en-US"/>
              <a:pPr/>
              <a:t>80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0"/>
            <a:ext cx="9753600" cy="7086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334000" y="0"/>
            <a:ext cx="184150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953000" y="0"/>
            <a:ext cx="3557588" cy="457200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imes New Roman" pitchFamily="18" charset="0"/>
              </a:rPr>
              <a:t>Mathematische Grundlagen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4501-0682-438B-AF7B-5EEB94DB130F}" type="slidenum">
              <a:rPr lang="en-US"/>
              <a:pPr/>
              <a:t>81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D3-F053-44E8-878B-19663A50D7DE}" type="slidenum">
              <a:rPr lang="en-US"/>
              <a:pPr/>
              <a:t>82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Seien folgende Primzahlen gewählt</a:t>
            </a:r>
          </a:p>
          <a:p>
            <a:pPr lvl="1"/>
            <a:r>
              <a:rPr lang="de-DE"/>
              <a:t>p=5</a:t>
            </a:r>
          </a:p>
          <a:p>
            <a:pPr lvl="1"/>
            <a:r>
              <a:rPr lang="de-DE"/>
              <a:t>q=7</a:t>
            </a:r>
          </a:p>
          <a:p>
            <a:r>
              <a:rPr lang="de-DE">
                <a:sym typeface="Symbol" pitchFamily="18" charset="2"/>
              </a:rPr>
              <a:t>(p*q) = (n) = 4*6 = 24</a:t>
            </a:r>
          </a:p>
          <a:p>
            <a:r>
              <a:rPr lang="de-DE">
                <a:sym typeface="Symbol" pitchFamily="18" charset="2"/>
              </a:rPr>
              <a:t> Z *</a:t>
            </a:r>
            <a:r>
              <a:rPr lang="de-DE" baseline="-25000">
                <a:sym typeface="Symbol" pitchFamily="18" charset="2"/>
              </a:rPr>
              <a:t>(n)</a:t>
            </a:r>
            <a:r>
              <a:rPr lang="de-DE">
                <a:sym typeface="Symbol" pitchFamily="18" charset="2"/>
              </a:rPr>
              <a:t> </a:t>
            </a:r>
            <a:r>
              <a:rPr lang="de-DE"/>
              <a:t>ist dann wie folgt:</a:t>
            </a:r>
          </a:p>
        </p:txBody>
      </p:sp>
      <p:sp>
        <p:nvSpPr>
          <p:cNvPr id="93197" name="Oval 13"/>
          <p:cNvSpPr>
            <a:spLocks noChangeArrowheads="1"/>
          </p:cNvSpPr>
          <p:nvPr/>
        </p:nvSpPr>
        <p:spPr bwMode="auto">
          <a:xfrm>
            <a:off x="990600" y="3657600"/>
            <a:ext cx="2667000" cy="2743200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209800" y="35052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0</a:t>
            </a:r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3048000" y="38862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1</a:t>
            </a:r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3429000" y="52578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7</a:t>
            </a:r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2819400" y="60198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11</a:t>
            </a: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3429000" y="44958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5</a:t>
            </a: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371600" y="37338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23</a:t>
            </a:r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838200" y="44196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19</a:t>
            </a: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914400" y="54102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17</a:t>
            </a:r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1600200" y="6096000"/>
            <a:ext cx="381000" cy="3810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13</a:t>
            </a: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2133600" y="5257800"/>
            <a:ext cx="457200" cy="381000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d</a:t>
            </a:r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2590800" y="5257800"/>
            <a:ext cx="457200" cy="381000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e</a:t>
            </a:r>
          </a:p>
        </p:txBody>
      </p:sp>
      <p:cxnSp>
        <p:nvCxnSpPr>
          <p:cNvPr id="93200" name="AutoShape 16"/>
          <p:cNvCxnSpPr>
            <a:cxnSpLocks noChangeShapeType="1"/>
            <a:stCxn id="93198" idx="2"/>
            <a:endCxn id="93196" idx="1"/>
          </p:cNvCxnSpPr>
          <p:nvPr/>
        </p:nvCxnSpPr>
        <p:spPr bwMode="auto">
          <a:xfrm rot="5400000">
            <a:off x="1771650" y="5541963"/>
            <a:ext cx="474663" cy="706437"/>
          </a:xfrm>
          <a:prstGeom prst="curvedConnector3">
            <a:avLst>
              <a:gd name="adj1" fmla="val 44148"/>
            </a:avLst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93201" name="AutoShape 17"/>
          <p:cNvCxnSpPr>
            <a:cxnSpLocks noChangeShapeType="1"/>
            <a:stCxn id="93199" idx="2"/>
            <a:endCxn id="93196" idx="7"/>
          </p:cNvCxnSpPr>
          <p:nvPr/>
        </p:nvCxnSpPr>
        <p:spPr bwMode="auto">
          <a:xfrm rot="5400000">
            <a:off x="2135187" y="5448301"/>
            <a:ext cx="474663" cy="893762"/>
          </a:xfrm>
          <a:prstGeom prst="curvedConnector3">
            <a:avLst>
              <a:gd name="adj1" fmla="val 44148"/>
            </a:avLst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93202" name="AutoShape 18"/>
          <p:cNvCxnSpPr>
            <a:cxnSpLocks noChangeShapeType="1"/>
            <a:stCxn id="93198" idx="1"/>
            <a:endCxn id="93195" idx="6"/>
          </p:cNvCxnSpPr>
          <p:nvPr/>
        </p:nvCxnSpPr>
        <p:spPr bwMode="auto">
          <a:xfrm rot="10800000" flipV="1">
            <a:off x="1314450" y="5448300"/>
            <a:ext cx="800100" cy="152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</p:spPr>
      </p:cxnSp>
      <p:cxnSp>
        <p:nvCxnSpPr>
          <p:cNvPr id="93203" name="AutoShape 19"/>
          <p:cNvCxnSpPr>
            <a:cxnSpLocks noChangeShapeType="1"/>
            <a:stCxn id="93199" idx="0"/>
            <a:endCxn id="93195" idx="7"/>
          </p:cNvCxnSpPr>
          <p:nvPr/>
        </p:nvCxnSpPr>
        <p:spPr bwMode="auto">
          <a:xfrm rot="16200000" flipH="1" flipV="1">
            <a:off x="1925637" y="4552951"/>
            <a:ext cx="207963" cy="1579562"/>
          </a:xfrm>
          <a:prstGeom prst="curvedConnector3">
            <a:avLst>
              <a:gd name="adj1" fmla="val -100764"/>
            </a:avLst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</p:spPr>
      </p:cxn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4724400" y="3505200"/>
            <a:ext cx="27940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solidFill>
                  <a:srgbClr val="CC00FF"/>
                </a:solidFill>
                <a:latin typeface="Times New Roman" pitchFamily="18" charset="0"/>
              </a:rPr>
              <a:t>13*13 = 1 mod 24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4724400" y="4191000"/>
            <a:ext cx="27940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solidFill>
                  <a:srgbClr val="3333CC"/>
                </a:solidFill>
                <a:latin typeface="Times New Roman" pitchFamily="18" charset="0"/>
              </a:rPr>
              <a:t>17*17 = 1 mod 24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4" grpId="0" autoUpdateAnimBg="0"/>
      <p:bldP spid="93205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83E5-80EA-409F-8C88-7F0DBE61803E}" type="slidenum">
              <a:rPr lang="en-US"/>
              <a:pPr/>
              <a:t>83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172200" y="0"/>
            <a:ext cx="184150" cy="396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2000">
              <a:latin typeface="Times New Roman" pitchFamily="18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19800" y="0"/>
            <a:ext cx="1989138" cy="946150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Berechnung </a:t>
            </a:r>
          </a:p>
          <a:p>
            <a:r>
              <a:rPr lang="de-DE" sz="2800">
                <a:latin typeface="Times New Roman" pitchFamily="18" charset="0"/>
              </a:rPr>
              <a:t>von 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7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AB06-27B5-4004-95B6-DFB06AF3F8D7}" type="slidenum">
              <a:rPr lang="en-US"/>
              <a:pPr/>
              <a:t>84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Beispielberechnung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/>
              <a:t>Folgende Werte seien gewählt</a:t>
            </a:r>
          </a:p>
          <a:p>
            <a:pPr lvl="1">
              <a:lnSpc>
                <a:spcPct val="80000"/>
              </a:lnSpc>
            </a:pPr>
            <a:r>
              <a:rPr lang="de-DE"/>
              <a:t>p=47</a:t>
            </a:r>
          </a:p>
          <a:p>
            <a:pPr lvl="1">
              <a:lnSpc>
                <a:spcPct val="80000"/>
              </a:lnSpc>
            </a:pPr>
            <a:r>
              <a:rPr lang="de-DE"/>
              <a:t>q=59</a:t>
            </a:r>
          </a:p>
          <a:p>
            <a:pPr lvl="1">
              <a:lnSpc>
                <a:spcPct val="80000"/>
              </a:lnSpc>
            </a:pPr>
            <a:r>
              <a:rPr lang="de-DE"/>
              <a:t>n=p*q=2773</a:t>
            </a:r>
          </a:p>
          <a:p>
            <a:pPr lvl="1">
              <a:lnSpc>
                <a:spcPct val="80000"/>
              </a:lnSpc>
            </a:pPr>
            <a:r>
              <a:rPr lang="de-DE">
                <a:sym typeface="Symbol" pitchFamily="18" charset="2"/>
              </a:rPr>
              <a:t>(n)=46*58=2668</a:t>
            </a:r>
          </a:p>
          <a:p>
            <a:pPr lvl="1">
              <a:lnSpc>
                <a:spcPct val="80000"/>
              </a:lnSpc>
            </a:pPr>
            <a:r>
              <a:rPr lang="de-DE">
                <a:sym typeface="Symbol" pitchFamily="18" charset="2"/>
              </a:rPr>
              <a:t>d=157</a:t>
            </a:r>
          </a:p>
          <a:p>
            <a:pPr lvl="1">
              <a:lnSpc>
                <a:spcPct val="80000"/>
              </a:lnSpc>
            </a:pPr>
            <a:endParaRPr lang="de-DE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endParaRPr lang="de-DE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endParaRPr lang="de-DE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endParaRPr lang="de-DE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de-DE">
                <a:sym typeface="Symbol" pitchFamily="18" charset="2"/>
              </a:rPr>
              <a:t>-1 * 2668 + 17*157 = 1</a:t>
            </a:r>
          </a:p>
          <a:p>
            <a:pPr lvl="2">
              <a:lnSpc>
                <a:spcPct val="80000"/>
              </a:lnSpc>
            </a:pPr>
            <a:r>
              <a:rPr lang="de-DE">
                <a:sym typeface="Symbol" pitchFamily="18" charset="2"/>
              </a:rPr>
              <a:t>17*157 = 1 + 2668</a:t>
            </a:r>
          </a:p>
          <a:p>
            <a:pPr lvl="2">
              <a:lnSpc>
                <a:spcPct val="80000"/>
              </a:lnSpc>
            </a:pPr>
            <a:r>
              <a:rPr lang="de-DE">
                <a:sym typeface="Symbol" pitchFamily="18" charset="2"/>
              </a:rPr>
              <a:t>17*157 = 1 mod 2668</a:t>
            </a:r>
          </a:p>
          <a:p>
            <a:pPr lvl="2">
              <a:lnSpc>
                <a:spcPct val="80000"/>
              </a:lnSpc>
            </a:pPr>
            <a:r>
              <a:rPr lang="de-DE">
                <a:sym typeface="Symbol" pitchFamily="18" charset="2"/>
              </a:rPr>
              <a:t>Also ist 17 das multiplikative Inverse von 157 im Zahlenring</a:t>
            </a:r>
          </a:p>
        </p:txBody>
      </p:sp>
      <p:graphicFrame>
        <p:nvGraphicFramePr>
          <p:cNvPr id="94372" name="Group 164"/>
          <p:cNvGraphicFramePr>
            <a:graphicFrameLocks noGrp="1"/>
          </p:cNvGraphicFramePr>
          <p:nvPr/>
        </p:nvGraphicFramePr>
        <p:xfrm>
          <a:off x="3657600" y="1981200"/>
          <a:ext cx="5791200" cy="2886076"/>
        </p:xfrm>
        <a:graphic>
          <a:graphicData uri="http://schemas.openxmlformats.org/drawingml/2006/table">
            <a:tbl>
              <a:tblPr/>
              <a:tblGrid>
                <a:gridCol w="857250"/>
                <a:gridCol w="704850"/>
                <a:gridCol w="704850"/>
                <a:gridCol w="704850"/>
                <a:gridCol w="704850"/>
                <a:gridCol w="704850"/>
                <a:gridCol w="704850"/>
                <a:gridCol w="70485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r´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x´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y´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2668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157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4375" name="Text Box 167"/>
          <p:cNvSpPr txBox="1">
            <a:spLocks noChangeArrowheads="1"/>
          </p:cNvSpPr>
          <p:nvPr/>
        </p:nvSpPr>
        <p:spPr bwMode="auto">
          <a:xfrm>
            <a:off x="5257800" y="1371600"/>
            <a:ext cx="2767013" cy="519113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Euklid „in action“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D96A-1F06-41AB-AF5B-5F0DCEB07354}" type="slidenum">
              <a:rPr lang="en-US"/>
              <a:pPr/>
              <a:t>85</a:t>
            </a:fld>
            <a:endParaRPr lang="en-US"/>
          </a:p>
        </p:txBody>
      </p:sp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Illustration von e=157 und d=17 im Zahlenring Z*</a:t>
            </a:r>
            <a:r>
              <a:rPr lang="de-DE" baseline="-25000"/>
              <a:t>2668</a:t>
            </a:r>
          </a:p>
        </p:txBody>
      </p:sp>
      <p:sp>
        <p:nvSpPr>
          <p:cNvPr id="96259" name="Oval 1027"/>
          <p:cNvSpPr>
            <a:spLocks noChangeArrowheads="1"/>
          </p:cNvSpPr>
          <p:nvPr/>
        </p:nvSpPr>
        <p:spPr bwMode="auto">
          <a:xfrm>
            <a:off x="2667000" y="2286000"/>
            <a:ext cx="3581400" cy="3352800"/>
          </a:xfrm>
          <a:prstGeom prst="ellipse">
            <a:avLst/>
          </a:prstGeom>
          <a:noFill/>
          <a:ln w="76200">
            <a:solidFill>
              <a:srgbClr val="3333C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260" name="Oval 1028"/>
          <p:cNvSpPr>
            <a:spLocks noChangeArrowheads="1"/>
          </p:cNvSpPr>
          <p:nvPr/>
        </p:nvSpPr>
        <p:spPr bwMode="auto">
          <a:xfrm>
            <a:off x="4038600" y="2057400"/>
            <a:ext cx="762000" cy="5334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0</a:t>
            </a:r>
          </a:p>
        </p:txBody>
      </p:sp>
      <p:sp>
        <p:nvSpPr>
          <p:cNvPr id="96262" name="Oval 1030"/>
          <p:cNvSpPr>
            <a:spLocks noChangeArrowheads="1"/>
          </p:cNvSpPr>
          <p:nvPr/>
        </p:nvSpPr>
        <p:spPr bwMode="auto">
          <a:xfrm>
            <a:off x="4876800" y="2209800"/>
            <a:ext cx="762000" cy="5334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1</a:t>
            </a:r>
          </a:p>
        </p:txBody>
      </p:sp>
      <p:sp>
        <p:nvSpPr>
          <p:cNvPr id="96263" name="Oval 1031"/>
          <p:cNvSpPr>
            <a:spLocks noChangeArrowheads="1"/>
          </p:cNvSpPr>
          <p:nvPr/>
        </p:nvSpPr>
        <p:spPr bwMode="auto">
          <a:xfrm>
            <a:off x="5638800" y="4419600"/>
            <a:ext cx="762000" cy="5334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17</a:t>
            </a:r>
          </a:p>
        </p:txBody>
      </p:sp>
      <p:sp>
        <p:nvSpPr>
          <p:cNvPr id="96264" name="Oval 1032"/>
          <p:cNvSpPr>
            <a:spLocks noChangeArrowheads="1"/>
          </p:cNvSpPr>
          <p:nvPr/>
        </p:nvSpPr>
        <p:spPr bwMode="auto">
          <a:xfrm>
            <a:off x="2590800" y="4648200"/>
            <a:ext cx="762000" cy="5334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157</a:t>
            </a:r>
          </a:p>
        </p:txBody>
      </p:sp>
      <p:sp>
        <p:nvSpPr>
          <p:cNvPr id="96265" name="Oval 1033"/>
          <p:cNvSpPr>
            <a:spLocks noChangeArrowheads="1"/>
          </p:cNvSpPr>
          <p:nvPr/>
        </p:nvSpPr>
        <p:spPr bwMode="auto">
          <a:xfrm>
            <a:off x="3200400" y="2209800"/>
            <a:ext cx="762000" cy="5334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2667</a:t>
            </a:r>
          </a:p>
        </p:txBody>
      </p:sp>
      <p:sp>
        <p:nvSpPr>
          <p:cNvPr id="96266" name="Rectangle 1034"/>
          <p:cNvSpPr>
            <a:spLocks noChangeArrowheads="1"/>
          </p:cNvSpPr>
          <p:nvPr/>
        </p:nvSpPr>
        <p:spPr bwMode="auto">
          <a:xfrm>
            <a:off x="4267200" y="4876800"/>
            <a:ext cx="381000" cy="304800"/>
          </a:xfrm>
          <a:prstGeom prst="rect">
            <a:avLst/>
          </a:prstGeom>
          <a:solidFill>
            <a:srgbClr val="FFFFFF"/>
          </a:soli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*</a:t>
            </a:r>
          </a:p>
        </p:txBody>
      </p:sp>
      <p:sp>
        <p:nvSpPr>
          <p:cNvPr id="96267" name="Freeform 1035"/>
          <p:cNvSpPr>
            <a:spLocks/>
          </p:cNvSpPr>
          <p:nvPr/>
        </p:nvSpPr>
        <p:spPr bwMode="auto">
          <a:xfrm>
            <a:off x="3022600" y="2667000"/>
            <a:ext cx="2857500" cy="2501900"/>
          </a:xfrm>
          <a:custGeom>
            <a:avLst/>
            <a:gdLst/>
            <a:ahLst/>
            <a:cxnLst>
              <a:cxn ang="0">
                <a:pos x="1648" y="1296"/>
              </a:cxn>
              <a:cxn ang="0">
                <a:pos x="1024" y="1488"/>
              </a:cxn>
              <a:cxn ang="0">
                <a:pos x="208" y="1440"/>
              </a:cxn>
              <a:cxn ang="0">
                <a:pos x="16" y="672"/>
              </a:cxn>
              <a:cxn ang="0">
                <a:pos x="304" y="144"/>
              </a:cxn>
              <a:cxn ang="0">
                <a:pos x="976" y="48"/>
              </a:cxn>
              <a:cxn ang="0">
                <a:pos x="1552" y="192"/>
              </a:cxn>
              <a:cxn ang="0">
                <a:pos x="1792" y="768"/>
              </a:cxn>
              <a:cxn ang="0">
                <a:pos x="1600" y="1104"/>
              </a:cxn>
              <a:cxn ang="0">
                <a:pos x="1072" y="1296"/>
              </a:cxn>
              <a:cxn ang="0">
                <a:pos x="496" y="1344"/>
              </a:cxn>
              <a:cxn ang="0">
                <a:pos x="256" y="1104"/>
              </a:cxn>
              <a:cxn ang="0">
                <a:pos x="256" y="576"/>
              </a:cxn>
              <a:cxn ang="0">
                <a:pos x="544" y="240"/>
              </a:cxn>
              <a:cxn ang="0">
                <a:pos x="1120" y="192"/>
              </a:cxn>
              <a:cxn ang="0">
                <a:pos x="1456" y="384"/>
              </a:cxn>
              <a:cxn ang="0">
                <a:pos x="1552" y="864"/>
              </a:cxn>
              <a:cxn ang="0">
                <a:pos x="1216" y="1104"/>
              </a:cxn>
              <a:cxn ang="0">
                <a:pos x="592" y="1200"/>
              </a:cxn>
              <a:cxn ang="0">
                <a:pos x="448" y="672"/>
              </a:cxn>
              <a:cxn ang="0">
                <a:pos x="928" y="384"/>
              </a:cxn>
              <a:cxn ang="0">
                <a:pos x="1312" y="0"/>
              </a:cxn>
            </a:cxnLst>
            <a:rect l="0" t="0" r="r" b="b"/>
            <a:pathLst>
              <a:path w="1800" h="1576">
                <a:moveTo>
                  <a:pt x="1648" y="1296"/>
                </a:moveTo>
                <a:cubicBezTo>
                  <a:pt x="1456" y="1380"/>
                  <a:pt x="1264" y="1464"/>
                  <a:pt x="1024" y="1488"/>
                </a:cubicBezTo>
                <a:cubicBezTo>
                  <a:pt x="784" y="1512"/>
                  <a:pt x="376" y="1576"/>
                  <a:pt x="208" y="1440"/>
                </a:cubicBezTo>
                <a:cubicBezTo>
                  <a:pt x="40" y="1304"/>
                  <a:pt x="0" y="888"/>
                  <a:pt x="16" y="672"/>
                </a:cubicBezTo>
                <a:cubicBezTo>
                  <a:pt x="32" y="456"/>
                  <a:pt x="144" y="248"/>
                  <a:pt x="304" y="144"/>
                </a:cubicBezTo>
                <a:cubicBezTo>
                  <a:pt x="464" y="40"/>
                  <a:pt x="768" y="40"/>
                  <a:pt x="976" y="48"/>
                </a:cubicBezTo>
                <a:cubicBezTo>
                  <a:pt x="1184" y="56"/>
                  <a:pt x="1416" y="72"/>
                  <a:pt x="1552" y="192"/>
                </a:cubicBezTo>
                <a:cubicBezTo>
                  <a:pt x="1688" y="312"/>
                  <a:pt x="1784" y="616"/>
                  <a:pt x="1792" y="768"/>
                </a:cubicBezTo>
                <a:cubicBezTo>
                  <a:pt x="1800" y="920"/>
                  <a:pt x="1720" y="1016"/>
                  <a:pt x="1600" y="1104"/>
                </a:cubicBezTo>
                <a:cubicBezTo>
                  <a:pt x="1480" y="1192"/>
                  <a:pt x="1256" y="1256"/>
                  <a:pt x="1072" y="1296"/>
                </a:cubicBezTo>
                <a:cubicBezTo>
                  <a:pt x="888" y="1336"/>
                  <a:pt x="632" y="1376"/>
                  <a:pt x="496" y="1344"/>
                </a:cubicBezTo>
                <a:cubicBezTo>
                  <a:pt x="360" y="1312"/>
                  <a:pt x="296" y="1232"/>
                  <a:pt x="256" y="1104"/>
                </a:cubicBezTo>
                <a:cubicBezTo>
                  <a:pt x="216" y="976"/>
                  <a:pt x="208" y="720"/>
                  <a:pt x="256" y="576"/>
                </a:cubicBezTo>
                <a:cubicBezTo>
                  <a:pt x="304" y="432"/>
                  <a:pt x="400" y="304"/>
                  <a:pt x="544" y="240"/>
                </a:cubicBezTo>
                <a:cubicBezTo>
                  <a:pt x="688" y="176"/>
                  <a:pt x="968" y="168"/>
                  <a:pt x="1120" y="192"/>
                </a:cubicBezTo>
                <a:cubicBezTo>
                  <a:pt x="1272" y="216"/>
                  <a:pt x="1384" y="272"/>
                  <a:pt x="1456" y="384"/>
                </a:cubicBezTo>
                <a:cubicBezTo>
                  <a:pt x="1528" y="496"/>
                  <a:pt x="1592" y="744"/>
                  <a:pt x="1552" y="864"/>
                </a:cubicBezTo>
                <a:cubicBezTo>
                  <a:pt x="1512" y="984"/>
                  <a:pt x="1376" y="1048"/>
                  <a:pt x="1216" y="1104"/>
                </a:cubicBezTo>
                <a:cubicBezTo>
                  <a:pt x="1056" y="1160"/>
                  <a:pt x="720" y="1272"/>
                  <a:pt x="592" y="1200"/>
                </a:cubicBezTo>
                <a:cubicBezTo>
                  <a:pt x="464" y="1128"/>
                  <a:pt x="392" y="808"/>
                  <a:pt x="448" y="672"/>
                </a:cubicBezTo>
                <a:cubicBezTo>
                  <a:pt x="504" y="536"/>
                  <a:pt x="784" y="496"/>
                  <a:pt x="928" y="384"/>
                </a:cubicBezTo>
                <a:cubicBezTo>
                  <a:pt x="1072" y="272"/>
                  <a:pt x="1192" y="136"/>
                  <a:pt x="1312" y="0"/>
                </a:cubicBezTo>
              </a:path>
            </a:pathLst>
          </a:custGeom>
          <a:noFill/>
          <a:ln w="76200" cap="flat" cmpd="sng">
            <a:solidFill>
              <a:srgbClr val="CC00FF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 animBg="1" autoUpdateAnimBg="0"/>
      <p:bldP spid="9626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7BA2-5184-481D-9805-8E948C656C3A}" type="slidenum">
              <a:rPr lang="en-US"/>
              <a:pPr/>
              <a:t>86</a:t>
            </a:fld>
            <a:endParaRPr lang="en-US"/>
          </a:p>
        </p:txBody>
      </p:sp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Beispiel-Verschlüsselung</a:t>
            </a:r>
          </a:p>
        </p:txBody>
      </p:sp>
      <p:sp>
        <p:nvSpPr>
          <p:cNvPr id="9830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2092325" cy="5638800"/>
          </a:xfrm>
        </p:spPr>
        <p:txBody>
          <a:bodyPr/>
          <a:lstStyle/>
          <a:p>
            <a:r>
              <a:rPr lang="de-DE" sz="2000"/>
              <a:t>Simple Codierung </a:t>
            </a:r>
          </a:p>
          <a:p>
            <a:pPr lvl="1"/>
            <a:r>
              <a:rPr lang="de-DE" sz="2000"/>
              <a:t>00 : blank</a:t>
            </a:r>
          </a:p>
          <a:p>
            <a:pPr lvl="1"/>
            <a:r>
              <a:rPr lang="de-DE" sz="2000"/>
              <a:t>01 : A</a:t>
            </a:r>
          </a:p>
          <a:p>
            <a:pPr lvl="1"/>
            <a:r>
              <a:rPr lang="de-DE" sz="2000"/>
              <a:t>02 : B</a:t>
            </a:r>
          </a:p>
          <a:p>
            <a:pPr lvl="1"/>
            <a:r>
              <a:rPr lang="de-DE" sz="2000"/>
              <a:t>...</a:t>
            </a:r>
          </a:p>
          <a:p>
            <a:pPr lvl="1"/>
            <a:r>
              <a:rPr lang="de-DE" sz="2000"/>
              <a:t>26 : Z</a:t>
            </a:r>
          </a:p>
          <a:p>
            <a:r>
              <a:rPr lang="de-DE" sz="2000"/>
              <a:t>p=47</a:t>
            </a:r>
          </a:p>
          <a:p>
            <a:r>
              <a:rPr lang="de-DE" sz="2000"/>
              <a:t>q=59</a:t>
            </a:r>
          </a:p>
          <a:p>
            <a:r>
              <a:rPr lang="de-DE" sz="2000"/>
              <a:t>n=p*q=2773</a:t>
            </a:r>
          </a:p>
          <a:p>
            <a:r>
              <a:rPr lang="de-DE" sz="2000"/>
              <a:t>e=17</a:t>
            </a:r>
          </a:p>
          <a:p>
            <a:r>
              <a:rPr lang="de-DE" sz="2000"/>
              <a:t>d=157</a:t>
            </a:r>
          </a:p>
          <a:p>
            <a:endParaRPr lang="de-DE" sz="2000"/>
          </a:p>
          <a:p>
            <a:endParaRPr lang="de-DE" sz="2000">
              <a:solidFill>
                <a:srgbClr val="3333CC"/>
              </a:solidFill>
            </a:endParaRPr>
          </a:p>
          <a:p>
            <a:endParaRPr lang="de-DE" sz="2000" baseline="30000">
              <a:solidFill>
                <a:srgbClr val="3333CC"/>
              </a:solidFill>
            </a:endParaRPr>
          </a:p>
        </p:txBody>
      </p:sp>
      <p:sp>
        <p:nvSpPr>
          <p:cNvPr id="98308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2362200" y="1219200"/>
            <a:ext cx="6781800" cy="5410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de-DE" sz="2000"/>
              <a:t>ITS ALL GREEK TO ME</a:t>
            </a:r>
          </a:p>
          <a:p>
            <a:pPr>
              <a:lnSpc>
                <a:spcPct val="140000"/>
              </a:lnSpc>
            </a:pPr>
            <a:r>
              <a:rPr lang="de-DE" sz="2000"/>
              <a:t>0920 1900 0112 1200 0718 0505 1100 2015 0013 0500</a:t>
            </a:r>
          </a:p>
          <a:p>
            <a:pPr>
              <a:lnSpc>
                <a:spcPct val="140000"/>
              </a:lnSpc>
            </a:pPr>
            <a:r>
              <a:rPr lang="de-DE" sz="2000"/>
              <a:t>E(M) = M**17 mod n</a:t>
            </a:r>
          </a:p>
          <a:p>
            <a:pPr>
              <a:lnSpc>
                <a:spcPct val="140000"/>
              </a:lnSpc>
            </a:pPr>
            <a:r>
              <a:rPr lang="de-DE" sz="2000"/>
              <a:t>E(920) = 920</a:t>
            </a:r>
            <a:r>
              <a:rPr lang="de-DE" sz="2000" baseline="30000"/>
              <a:t>17 </a:t>
            </a:r>
            <a:r>
              <a:rPr lang="de-DE" sz="2000"/>
              <a:t>mod 2773 = </a:t>
            </a:r>
            <a:r>
              <a:rPr lang="de-DE" sz="2000">
                <a:solidFill>
                  <a:srgbClr val="3333CC"/>
                </a:solidFill>
              </a:rPr>
              <a:t>948</a:t>
            </a:r>
          </a:p>
          <a:p>
            <a:pPr>
              <a:lnSpc>
                <a:spcPct val="140000"/>
              </a:lnSpc>
            </a:pPr>
            <a:r>
              <a:rPr lang="de-DE" sz="2000"/>
              <a:t>E(1900) = </a:t>
            </a:r>
            <a:r>
              <a:rPr lang="de-DE" sz="2000">
                <a:solidFill>
                  <a:srgbClr val="3333CC"/>
                </a:solidFill>
              </a:rPr>
              <a:t>2342</a:t>
            </a:r>
          </a:p>
          <a:p>
            <a:pPr>
              <a:lnSpc>
                <a:spcPct val="140000"/>
              </a:lnSpc>
            </a:pPr>
            <a:r>
              <a:rPr lang="de-DE" sz="2000">
                <a:solidFill>
                  <a:srgbClr val="3333CC"/>
                </a:solidFill>
              </a:rPr>
              <a:t>0948 2342 1084 1444 2663 2390 0778 0774 0219 1655</a:t>
            </a:r>
          </a:p>
          <a:p>
            <a:pPr>
              <a:lnSpc>
                <a:spcPct val="140000"/>
              </a:lnSpc>
            </a:pPr>
            <a:r>
              <a:rPr lang="de-DE" sz="2000"/>
              <a:t>D(E(M) = E(M)</a:t>
            </a:r>
            <a:r>
              <a:rPr lang="de-DE" sz="2000" baseline="30000"/>
              <a:t>157</a:t>
            </a:r>
            <a:r>
              <a:rPr lang="de-DE" sz="2000"/>
              <a:t> mod n</a:t>
            </a:r>
          </a:p>
          <a:p>
            <a:pPr>
              <a:lnSpc>
                <a:spcPct val="140000"/>
              </a:lnSpc>
            </a:pPr>
            <a:r>
              <a:rPr lang="de-DE" sz="2000"/>
              <a:t>D(948) = 948**157 mod 2773 = </a:t>
            </a:r>
            <a:r>
              <a:rPr lang="de-DE" sz="2000">
                <a:solidFill>
                  <a:srgbClr val="CC00FF"/>
                </a:solidFill>
              </a:rPr>
              <a:t>0920</a:t>
            </a:r>
          </a:p>
          <a:p>
            <a:pPr>
              <a:lnSpc>
                <a:spcPct val="140000"/>
              </a:lnSpc>
            </a:pPr>
            <a:r>
              <a:rPr lang="de-DE" sz="2000"/>
              <a:t>D(2342) =</a:t>
            </a:r>
            <a:r>
              <a:rPr lang="de-DE" sz="2000">
                <a:solidFill>
                  <a:srgbClr val="CC00FF"/>
                </a:solidFill>
              </a:rPr>
              <a:t> 1900</a:t>
            </a:r>
          </a:p>
          <a:p>
            <a:pPr>
              <a:lnSpc>
                <a:spcPct val="140000"/>
              </a:lnSpc>
            </a:pPr>
            <a:r>
              <a:rPr lang="de-DE" sz="2000">
                <a:solidFill>
                  <a:srgbClr val="CC00FF"/>
                </a:solidFill>
              </a:rPr>
              <a:t>0920 1900 0112 1200 0718 0505 1100 2015 0013 0500</a:t>
            </a:r>
          </a:p>
          <a:p>
            <a:pPr>
              <a:lnSpc>
                <a:spcPct val="140000"/>
              </a:lnSpc>
            </a:pPr>
            <a:r>
              <a:rPr lang="de-DE" sz="2000">
                <a:solidFill>
                  <a:srgbClr val="CC00FF"/>
                </a:solidFill>
              </a:rPr>
              <a:t>ITS ALL GREEK TO ME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8B50-1C0D-427A-8F55-E187BA77A750}" type="slidenum">
              <a:rPr lang="en-US"/>
              <a:pPr/>
              <a:t>87</a:t>
            </a:fld>
            <a:endParaRPr lang="en-US"/>
          </a:p>
        </p:txBody>
      </p:sp>
      <p:pic>
        <p:nvPicPr>
          <p:cNvPr id="47106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152400"/>
            <a:ext cx="9753600" cy="7315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47107" name="Text Box 1027"/>
          <p:cNvSpPr txBox="1">
            <a:spLocks noChangeArrowheads="1"/>
          </p:cNvSpPr>
          <p:nvPr/>
        </p:nvSpPr>
        <p:spPr bwMode="auto">
          <a:xfrm>
            <a:off x="6248400" y="-152400"/>
            <a:ext cx="1822450" cy="946150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Korrektheit</a:t>
            </a:r>
          </a:p>
          <a:p>
            <a:r>
              <a:rPr lang="de-DE" sz="2800">
                <a:latin typeface="Times New Roman" pitchFamily="18" charset="0"/>
              </a:rPr>
              <a:t>von RSA</a:t>
            </a:r>
          </a:p>
        </p:txBody>
      </p:sp>
      <p:sp>
        <p:nvSpPr>
          <p:cNvPr id="47108" name="AutoShape 1028"/>
          <p:cNvSpPr>
            <a:spLocks/>
          </p:cNvSpPr>
          <p:nvPr/>
        </p:nvSpPr>
        <p:spPr bwMode="auto">
          <a:xfrm>
            <a:off x="5456238" y="2589213"/>
            <a:ext cx="2544762" cy="915987"/>
          </a:xfrm>
          <a:prstGeom prst="borderCallout1">
            <a:avLst>
              <a:gd name="adj1" fmla="val 12477"/>
              <a:gd name="adj2" fmla="val -2995"/>
              <a:gd name="adj3" fmla="val 38477"/>
              <a:gd name="adj4" fmla="val -10792"/>
            </a:avLst>
          </a:prstGeom>
          <a:solidFill>
            <a:srgbClr val="FFFFFF"/>
          </a:solidFill>
          <a:ln w="38100">
            <a:solidFill>
              <a:srgbClr val="3333CC"/>
            </a:solidFill>
            <a:miter lim="800000"/>
            <a:headEnd type="triangle" w="med" len="med"/>
            <a:tailEnd/>
          </a:ln>
          <a:effectLst/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Fermats Theorem</a:t>
            </a:r>
          </a:p>
          <a:p>
            <a:r>
              <a:rPr lang="de-DE">
                <a:latin typeface="Times New Roman" pitchFamily="18" charset="0"/>
              </a:rPr>
              <a:t>M</a:t>
            </a:r>
            <a:r>
              <a:rPr lang="de-DE" baseline="24000">
                <a:latin typeface="Times New Roman" pitchFamily="18" charset="0"/>
              </a:rPr>
              <a:t>(p-1)</a:t>
            </a:r>
            <a:r>
              <a:rPr lang="de-DE">
                <a:latin typeface="Times New Roman" pitchFamily="18" charset="0"/>
              </a:rPr>
              <a:t>=1 (mod p)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B4F-93A7-445E-9260-439A203235AC}" type="slidenum">
              <a:rPr lang="en-US"/>
              <a:pPr/>
              <a:t>88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0"/>
            <a:ext cx="9753600" cy="7086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graphicFrame>
        <p:nvGraphicFramePr>
          <p:cNvPr id="111616" name="Object 1024"/>
          <p:cNvGraphicFramePr>
            <a:graphicFrameLocks noChangeAspect="1"/>
          </p:cNvGraphicFramePr>
          <p:nvPr/>
        </p:nvGraphicFramePr>
        <p:xfrm>
          <a:off x="4775200" y="1981200"/>
          <a:ext cx="322580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Formel" r:id="rId5" imgW="3225600" imgH="3581280" progId="Equation.3">
                  <p:embed/>
                </p:oleObj>
              </mc:Choice>
              <mc:Fallback>
                <p:oleObj name="Formel" r:id="rId5" imgW="3225600" imgH="3581280" progId="Equation.3">
                  <p:embed/>
                  <p:pic>
                    <p:nvPicPr>
                      <p:cNvPr id="0" name="Picture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1981200"/>
                        <a:ext cx="3225800" cy="33718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42CD-ED96-497F-95D0-1C43E04727E0}" type="slidenum">
              <a:rPr lang="en-US"/>
              <a:pPr/>
              <a:t>89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7338" y="784225"/>
            <a:ext cx="6621462" cy="5973763"/>
          </a:xfrm>
          <a:noFill/>
        </p:spPr>
      </p:pic>
      <p:sp>
        <p:nvSpPr>
          <p:cNvPr id="9523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Gnutella-Architektur</a:t>
            </a:r>
          </a:p>
        </p:txBody>
      </p:sp>
      <p:sp>
        <p:nvSpPr>
          <p:cNvPr id="9523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997DD3-84DF-4142-A0FB-CB7FC126D324}" type="slidenum">
              <a:rPr lang="en-US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71B7-7472-4DC2-AD7C-31BF6B44ACE8}" type="slidenum">
              <a:rPr lang="en-US"/>
              <a:pPr/>
              <a:t>90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Jakobi-Symbol („wen´s interessiert“)</a:t>
            </a: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619125" y="2478088"/>
          <a:ext cx="846455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9" name="Formel" r:id="rId4" imgW="6298920" imgH="1523880" progId="Equation.3">
                  <p:embed/>
                </p:oleObj>
              </mc:Choice>
              <mc:Fallback>
                <p:oleObj name="Formel" r:id="rId4" imgW="6298920" imgH="1523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2478088"/>
                        <a:ext cx="8464550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136F-47AA-480D-B721-3B6347C75053}" type="slidenum">
              <a:rPr lang="en-US"/>
              <a:pPr/>
              <a:t>91</a:t>
            </a:fld>
            <a:endParaRPr lang="en-US"/>
          </a:p>
        </p:txBody>
      </p:sp>
      <p:pic>
        <p:nvPicPr>
          <p:cNvPr id="50178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EA19-ADB1-4FB8-8F25-64EE230A8D46}" type="slidenum">
              <a:rPr lang="en-US"/>
              <a:pPr/>
              <a:t>92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/>
              <a:t>Sicherheit von RSA – Herausforderung</a:t>
            </a:r>
            <a:br>
              <a:rPr lang="de-DE" sz="3200"/>
            </a:br>
            <a:endParaRPr lang="de-DE" sz="32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839200" cy="49149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de-DE" sz="2000"/>
              <a:t>1977 haben Rivest, Shamir und Adleman die Herausforderung gestellt, eine Nachricht zu entschlüsseln, die mit einem 129-stelligen Schlüssel (also 428 Bits) verschlüsselt wurde</a:t>
            </a:r>
          </a:p>
          <a:p>
            <a:pPr>
              <a:lnSpc>
                <a:spcPct val="110000"/>
              </a:lnSpc>
            </a:pPr>
            <a:r>
              <a:rPr lang="de-DE" sz="2000"/>
              <a:t>Damals glaubte man, dass dieser Code nicht zu brechen sei</a:t>
            </a:r>
          </a:p>
          <a:p>
            <a:pPr lvl="1">
              <a:lnSpc>
                <a:spcPct val="110000"/>
              </a:lnSpc>
            </a:pPr>
            <a:r>
              <a:rPr lang="de-DE" sz="2000"/>
              <a:t>40 Quadrillion Jahre hätte es mit damaligen Faktorisierungsalgorithmen auf damaliger Hardware gedauert</a:t>
            </a:r>
          </a:p>
          <a:p>
            <a:pPr>
              <a:lnSpc>
                <a:spcPct val="110000"/>
              </a:lnSpc>
            </a:pPr>
            <a:r>
              <a:rPr lang="de-DE" sz="2000"/>
              <a:t>1994 wurde diese Nachricht tatsächlich entschlüsselt</a:t>
            </a:r>
          </a:p>
          <a:p>
            <a:pPr lvl="1">
              <a:lnSpc>
                <a:spcPct val="110000"/>
              </a:lnSpc>
            </a:pPr>
            <a:r>
              <a:rPr lang="de-DE" sz="2000"/>
              <a:t>Dazu wurde die Faktorisierung auf Tausende von Rechnern im Internet parallelisiert</a:t>
            </a:r>
          </a:p>
          <a:p>
            <a:pPr lvl="1">
              <a:lnSpc>
                <a:spcPct val="110000"/>
              </a:lnSpc>
            </a:pPr>
            <a:r>
              <a:rPr lang="de-DE" sz="2000"/>
              <a:t>Der Rechenaufwand betrug ca 5000 MIP-Jahre</a:t>
            </a:r>
          </a:p>
          <a:p>
            <a:pPr lvl="1">
              <a:lnSpc>
                <a:spcPct val="110000"/>
              </a:lnSpc>
            </a:pPr>
            <a:r>
              <a:rPr lang="de-DE" sz="2000"/>
              <a:t>Es kann natürlich sein, dass der Algorithmus Glück hatte (zufällig günstige Primzahl-Konfiguration)</a:t>
            </a:r>
          </a:p>
          <a:p>
            <a:pPr>
              <a:lnSpc>
                <a:spcPct val="110000"/>
              </a:lnSpc>
            </a:pPr>
            <a:r>
              <a:rPr lang="de-DE" sz="2000"/>
              <a:t>Wortlaut der Nachricht: </a:t>
            </a:r>
            <a:r>
              <a:rPr lang="de-DE" sz="2000">
                <a:solidFill>
                  <a:srgbClr val="3333CC"/>
                </a:solidFill>
              </a:rPr>
              <a:t>THE MAGIC WORDS ARE SQUEAMISH AND OSSIFRAGE</a:t>
            </a:r>
          </a:p>
          <a:p>
            <a:pPr>
              <a:lnSpc>
                <a:spcPct val="110000"/>
              </a:lnSpc>
            </a:pPr>
            <a:r>
              <a:rPr lang="de-DE" sz="2000"/>
              <a:t>Heute werden 512 Bit RSA-Schlüssel verwendet (jetzt, nach Lockerung der US-Ausfuhrbeschränkungen auch schon 768 oder 1024 Bit)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086-10C3-416B-BE98-BABBBD149E3F}" type="slidenum">
              <a:rPr lang="en-US"/>
              <a:pPr/>
              <a:t>93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Sicherheit von RSA – Herausforderung (cont´d)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39200" cy="5791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de-DE"/>
              <a:t>Die zwei 64 bzw 65-stelligen Primzahlen</a:t>
            </a:r>
          </a:p>
          <a:p>
            <a:pPr lvl="1">
              <a:lnSpc>
                <a:spcPct val="110000"/>
              </a:lnSpc>
            </a:pPr>
            <a:r>
              <a:rPr lang="de-DE"/>
              <a:t>P=3490529510847650949147849619903898133417764638493387843990820577</a:t>
            </a:r>
          </a:p>
          <a:p>
            <a:pPr lvl="1">
              <a:lnSpc>
                <a:spcPct val="110000"/>
              </a:lnSpc>
            </a:pPr>
            <a:r>
              <a:rPr lang="de-DE"/>
              <a:t>Q=32769132993266709549961988190834461413177642967952942539798288533</a:t>
            </a:r>
          </a:p>
          <a:p>
            <a:pPr>
              <a:lnSpc>
                <a:spcPct val="110000"/>
              </a:lnSpc>
            </a:pPr>
            <a:r>
              <a:rPr lang="de-DE"/>
              <a:t>N = P * Q </a:t>
            </a:r>
          </a:p>
          <a:p>
            <a:pPr lvl="1">
              <a:lnSpc>
                <a:spcPct val="110000"/>
              </a:lnSpc>
            </a:pPr>
            <a:r>
              <a:rPr lang="de-DE"/>
              <a:t>129-stellig (also 428 Bits)</a:t>
            </a:r>
          </a:p>
          <a:p>
            <a:pPr lvl="1">
              <a:lnSpc>
                <a:spcPct val="110000"/>
              </a:lnSpc>
            </a:pPr>
            <a:r>
              <a:rPr lang="de-DE"/>
              <a:t>Wurde 1993 von ca 600 Stationen im Internet innerhalb von einem Jahr faktorisiert</a:t>
            </a:r>
          </a:p>
          <a:p>
            <a:pPr>
              <a:lnSpc>
                <a:spcPct val="110000"/>
              </a:lnSpc>
            </a:pPr>
            <a:r>
              <a:rPr lang="de-DE"/>
              <a:t>Heute werden standardmäßig 512 Bit RSA-Schlüssel verwendet (jetzt, nach Lockerung der US-Ausfuhrbeschränkungen auch schon 768 oder 1024 Bit) </a:t>
            </a:r>
          </a:p>
          <a:p>
            <a:pPr>
              <a:lnSpc>
                <a:spcPct val="110000"/>
              </a:lnSpc>
            </a:pPr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BD0-6C17-45E8-8C7D-8796B8C7BE7F}" type="slidenum">
              <a:rPr lang="en-US"/>
              <a:pPr/>
              <a:t>94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CD9-FB00-41CE-82ED-D79B5465BE74}" type="slidenum">
              <a:rPr lang="en-US"/>
              <a:pPr/>
              <a:t>95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7382-3694-4E74-81E8-044B969AED3B}" type="slidenum">
              <a:rPr lang="en-US"/>
              <a:pPr/>
              <a:t>96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14400" y="4114800"/>
            <a:ext cx="6396038" cy="8842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sz="2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L. Peterson und B. Davie: Computer Networks.</a:t>
            </a:r>
          </a:p>
          <a:p>
            <a:pPr algn="l"/>
            <a:r>
              <a:rPr lang="de-DE">
                <a:latin typeface="Times New Roman" pitchFamily="18" charset="0"/>
              </a:rPr>
              <a:t>  Morgan Kaufmann, 2000. Kapitel 8, S 568 – 615.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3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0BFD-FD38-4B36-84E9-B7EE2FCCEECE}" type="slidenum">
              <a:rPr lang="en-US"/>
              <a:pPr/>
              <a:t>97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Message Digest</a:t>
            </a:r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533400" y="1371600"/>
            <a:ext cx="2362200" cy="2133600"/>
          </a:xfrm>
          <a:prstGeom prst="flowChartDocumen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Dokument</a:t>
            </a:r>
          </a:p>
          <a:p>
            <a:r>
              <a:rPr lang="de-DE" sz="2800">
                <a:latin typeface="Times New Roman" pitchFamily="18" charset="0"/>
              </a:rPr>
              <a:t>(beliebig</a:t>
            </a:r>
          </a:p>
          <a:p>
            <a:r>
              <a:rPr lang="de-DE" sz="2800">
                <a:latin typeface="Times New Roman" pitchFamily="18" charset="0"/>
              </a:rPr>
              <a:t>Lang)</a:t>
            </a:r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990600" y="3810000"/>
            <a:ext cx="1447800" cy="9144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MD5</a:t>
            </a:r>
          </a:p>
        </p:txBody>
      </p:sp>
      <p:pic>
        <p:nvPicPr>
          <p:cNvPr id="58373" name="Picture 5" descr="j02564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294313"/>
            <a:ext cx="1020763" cy="1563687"/>
          </a:xfrm>
          <a:prstGeom prst="rect">
            <a:avLst/>
          </a:prstGeom>
          <a:noFill/>
        </p:spPr>
      </p:pic>
      <p:cxnSp>
        <p:nvCxnSpPr>
          <p:cNvPr id="58374" name="AutoShape 6"/>
          <p:cNvCxnSpPr>
            <a:cxnSpLocks noChangeShapeType="1"/>
            <a:stCxn id="58371" idx="2"/>
            <a:endCxn id="58372" idx="0"/>
          </p:cNvCxnSpPr>
          <p:nvPr/>
        </p:nvCxnSpPr>
        <p:spPr bwMode="auto">
          <a:xfrm>
            <a:off x="1714500" y="3405188"/>
            <a:ext cx="0" cy="385762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75" name="AutoShape 7"/>
          <p:cNvCxnSpPr>
            <a:cxnSpLocks noChangeShapeType="1"/>
            <a:stCxn id="58372" idx="4"/>
            <a:endCxn id="0" idx="0"/>
          </p:cNvCxnSpPr>
          <p:nvPr/>
        </p:nvCxnSpPr>
        <p:spPr bwMode="auto">
          <a:xfrm flipH="1">
            <a:off x="1654175" y="4743450"/>
            <a:ext cx="60325" cy="550863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0" y="5257800"/>
            <a:ext cx="1001713" cy="1311275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2000">
                <a:latin typeface="Times New Roman" pitchFamily="18" charset="0"/>
              </a:rPr>
              <a:t>Finger-</a:t>
            </a:r>
          </a:p>
          <a:p>
            <a:pPr algn="r"/>
            <a:r>
              <a:rPr lang="de-DE" sz="2000">
                <a:latin typeface="Times New Roman" pitchFamily="18" charset="0"/>
              </a:rPr>
              <a:t>abdruck</a:t>
            </a:r>
          </a:p>
          <a:p>
            <a:pPr algn="r"/>
            <a:r>
              <a:rPr lang="de-DE" sz="2000">
                <a:latin typeface="Times New Roman" pitchFamily="18" charset="0"/>
              </a:rPr>
              <a:t>128 Bit </a:t>
            </a:r>
          </a:p>
          <a:p>
            <a:pPr algn="r"/>
            <a:r>
              <a:rPr lang="de-DE" sz="2000">
                <a:latin typeface="Times New Roman" pitchFamily="18" charset="0"/>
              </a:rPr>
              <a:t>lang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029200" y="1371600"/>
            <a:ext cx="8382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>
                <a:latin typeface="Times New Roman" pitchFamily="18" charset="0"/>
              </a:rPr>
              <a:t>512 bit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5867400" y="1371600"/>
            <a:ext cx="8382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6705600" y="1371600"/>
            <a:ext cx="8382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7543800" y="1371600"/>
            <a:ext cx="8382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8382" name="Oval 14"/>
          <p:cNvSpPr>
            <a:spLocks noChangeArrowheads="1"/>
          </p:cNvSpPr>
          <p:nvPr/>
        </p:nvSpPr>
        <p:spPr bwMode="auto">
          <a:xfrm>
            <a:off x="4419600" y="2133600"/>
            <a:ext cx="1066800" cy="6858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transform</a:t>
            </a:r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auto">
          <a:xfrm>
            <a:off x="4419600" y="3048000"/>
            <a:ext cx="1066800" cy="6858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transform</a:t>
            </a:r>
          </a:p>
        </p:txBody>
      </p:sp>
      <p:sp>
        <p:nvSpPr>
          <p:cNvPr id="58384" name="Oval 16"/>
          <p:cNvSpPr>
            <a:spLocks noChangeArrowheads="1"/>
          </p:cNvSpPr>
          <p:nvPr/>
        </p:nvSpPr>
        <p:spPr bwMode="auto">
          <a:xfrm>
            <a:off x="4419600" y="3962400"/>
            <a:ext cx="1066800" cy="6858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transform</a:t>
            </a:r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4419600" y="4953000"/>
            <a:ext cx="1066800" cy="6858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transform</a:t>
            </a:r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4419600" y="16764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4038600" y="1371600"/>
            <a:ext cx="685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init</a:t>
            </a:r>
          </a:p>
        </p:txBody>
      </p:sp>
      <p:cxnSp>
        <p:nvCxnSpPr>
          <p:cNvPr id="58388" name="AutoShape 20"/>
          <p:cNvCxnSpPr>
            <a:cxnSpLocks noChangeShapeType="1"/>
            <a:stCxn id="58377" idx="2"/>
            <a:endCxn id="58382" idx="6"/>
          </p:cNvCxnSpPr>
          <p:nvPr/>
        </p:nvCxnSpPr>
        <p:spPr bwMode="auto">
          <a:xfrm rot="16200000" flipH="1">
            <a:off x="5086350" y="2057400"/>
            <a:ext cx="781050" cy="57150"/>
          </a:xfrm>
          <a:prstGeom prst="bentConnector4">
            <a:avLst>
              <a:gd name="adj1" fmla="val 26829"/>
              <a:gd name="adj2" fmla="val 46666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8389" name="AutoShape 21"/>
          <p:cNvCxnSpPr>
            <a:cxnSpLocks noChangeShapeType="1"/>
            <a:stCxn id="58382" idx="4"/>
            <a:endCxn id="58383" idx="0"/>
          </p:cNvCxnSpPr>
          <p:nvPr/>
        </p:nvCxnSpPr>
        <p:spPr bwMode="auto">
          <a:xfrm>
            <a:off x="4953000" y="2838450"/>
            <a:ext cx="0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90" name="AutoShape 22"/>
          <p:cNvCxnSpPr>
            <a:cxnSpLocks noChangeShapeType="1"/>
            <a:stCxn id="58378" idx="2"/>
            <a:endCxn id="58383" idx="6"/>
          </p:cNvCxnSpPr>
          <p:nvPr/>
        </p:nvCxnSpPr>
        <p:spPr bwMode="auto">
          <a:xfrm rot="5400000">
            <a:off x="5048250" y="2152650"/>
            <a:ext cx="1695450" cy="7810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8391" name="AutoShape 23"/>
          <p:cNvCxnSpPr>
            <a:cxnSpLocks noChangeShapeType="1"/>
            <a:stCxn id="58379" idx="2"/>
            <a:endCxn id="58384" idx="6"/>
          </p:cNvCxnSpPr>
          <p:nvPr/>
        </p:nvCxnSpPr>
        <p:spPr bwMode="auto">
          <a:xfrm rot="5400000">
            <a:off x="5010150" y="2190750"/>
            <a:ext cx="2609850" cy="16192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8392" name="AutoShape 24"/>
          <p:cNvCxnSpPr>
            <a:cxnSpLocks noChangeShapeType="1"/>
            <a:stCxn id="58380" idx="2"/>
            <a:endCxn id="58385" idx="6"/>
          </p:cNvCxnSpPr>
          <p:nvPr/>
        </p:nvCxnSpPr>
        <p:spPr bwMode="auto">
          <a:xfrm rot="5400000">
            <a:off x="4933950" y="2266950"/>
            <a:ext cx="3600450" cy="24574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8393" name="AutoShape 25"/>
          <p:cNvCxnSpPr>
            <a:cxnSpLocks noChangeShapeType="1"/>
            <a:stCxn id="58383" idx="4"/>
            <a:endCxn id="58384" idx="0"/>
          </p:cNvCxnSpPr>
          <p:nvPr/>
        </p:nvCxnSpPr>
        <p:spPr bwMode="auto">
          <a:xfrm>
            <a:off x="4953000" y="3752850"/>
            <a:ext cx="0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94" name="AutoShape 26"/>
          <p:cNvCxnSpPr>
            <a:cxnSpLocks noChangeShapeType="1"/>
            <a:stCxn id="58384" idx="4"/>
            <a:endCxn id="58385" idx="0"/>
          </p:cNvCxnSpPr>
          <p:nvPr/>
        </p:nvCxnSpPr>
        <p:spPr bwMode="auto">
          <a:xfrm>
            <a:off x="4953000" y="4667250"/>
            <a:ext cx="0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4419600" y="6019800"/>
            <a:ext cx="11430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Digest</a:t>
            </a:r>
          </a:p>
        </p:txBody>
      </p:sp>
      <p:cxnSp>
        <p:nvCxnSpPr>
          <p:cNvPr id="58398" name="AutoShape 30"/>
          <p:cNvCxnSpPr>
            <a:cxnSpLocks noChangeShapeType="1"/>
            <a:stCxn id="58385" idx="4"/>
            <a:endCxn id="58397" idx="0"/>
          </p:cNvCxnSpPr>
          <p:nvPr/>
        </p:nvCxnSpPr>
        <p:spPr bwMode="auto">
          <a:xfrm>
            <a:off x="4953000" y="5657850"/>
            <a:ext cx="381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8399" name="AutoShape 31"/>
          <p:cNvSpPr>
            <a:spLocks/>
          </p:cNvSpPr>
          <p:nvPr/>
        </p:nvSpPr>
        <p:spPr bwMode="auto">
          <a:xfrm rot="5400000">
            <a:off x="6553200" y="-533400"/>
            <a:ext cx="304800" cy="3352800"/>
          </a:xfrm>
          <a:prstGeom prst="leftBrace">
            <a:avLst>
              <a:gd name="adj1" fmla="val 91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auto">
          <a:xfrm>
            <a:off x="5943600" y="533400"/>
            <a:ext cx="168433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Dokument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3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8302-E90B-47BA-A547-27E4A2B72A8C}" type="slidenum">
              <a:rPr lang="en-US"/>
              <a:pPr/>
              <a:t>98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Message Digest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533400" y="1371600"/>
            <a:ext cx="2362200" cy="2133600"/>
          </a:xfrm>
          <a:prstGeom prst="flowChartDocumen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Dokument</a:t>
            </a:r>
          </a:p>
          <a:p>
            <a:r>
              <a:rPr lang="de-DE" sz="2800">
                <a:latin typeface="Times New Roman" pitchFamily="18" charset="0"/>
              </a:rPr>
              <a:t>(beliebig</a:t>
            </a:r>
          </a:p>
          <a:p>
            <a:r>
              <a:rPr lang="de-DE" sz="2800">
                <a:latin typeface="Times New Roman" pitchFamily="18" charset="0"/>
              </a:rPr>
              <a:t>Lang)</a:t>
            </a: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990600" y="3810000"/>
            <a:ext cx="1447800" cy="9144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MD5</a:t>
            </a:r>
          </a:p>
        </p:txBody>
      </p:sp>
      <p:pic>
        <p:nvPicPr>
          <p:cNvPr id="59397" name="Picture 5" descr="j02564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294313"/>
            <a:ext cx="1020763" cy="1563687"/>
          </a:xfrm>
          <a:prstGeom prst="rect">
            <a:avLst/>
          </a:prstGeom>
          <a:noFill/>
        </p:spPr>
      </p:pic>
      <p:cxnSp>
        <p:nvCxnSpPr>
          <p:cNvPr id="59398" name="AutoShape 6"/>
          <p:cNvCxnSpPr>
            <a:cxnSpLocks noChangeShapeType="1"/>
            <a:stCxn id="59395" idx="2"/>
            <a:endCxn id="59396" idx="0"/>
          </p:cNvCxnSpPr>
          <p:nvPr/>
        </p:nvCxnSpPr>
        <p:spPr bwMode="auto">
          <a:xfrm>
            <a:off x="1714500" y="3405188"/>
            <a:ext cx="0" cy="385762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59399" name="AutoShape 7"/>
          <p:cNvCxnSpPr>
            <a:cxnSpLocks noChangeShapeType="1"/>
            <a:stCxn id="59396" idx="4"/>
            <a:endCxn id="0" idx="0"/>
          </p:cNvCxnSpPr>
          <p:nvPr/>
        </p:nvCxnSpPr>
        <p:spPr bwMode="auto">
          <a:xfrm flipH="1">
            <a:off x="1654175" y="4743450"/>
            <a:ext cx="60325" cy="550863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0" y="5257800"/>
            <a:ext cx="1001713" cy="1311275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2000">
                <a:latin typeface="Times New Roman" pitchFamily="18" charset="0"/>
              </a:rPr>
              <a:t>Finger-</a:t>
            </a:r>
          </a:p>
          <a:p>
            <a:pPr algn="r"/>
            <a:r>
              <a:rPr lang="de-DE" sz="2000">
                <a:latin typeface="Times New Roman" pitchFamily="18" charset="0"/>
              </a:rPr>
              <a:t>abdruck</a:t>
            </a:r>
          </a:p>
          <a:p>
            <a:pPr algn="r"/>
            <a:r>
              <a:rPr lang="de-DE" sz="2000">
                <a:latin typeface="Times New Roman" pitchFamily="18" charset="0"/>
              </a:rPr>
              <a:t>128 Bit </a:t>
            </a:r>
          </a:p>
          <a:p>
            <a:pPr algn="r"/>
            <a:r>
              <a:rPr lang="de-DE" sz="2000">
                <a:latin typeface="Times New Roman" pitchFamily="18" charset="0"/>
              </a:rPr>
              <a:t>lang</a:t>
            </a:r>
          </a:p>
        </p:txBody>
      </p:sp>
      <p:grpSp>
        <p:nvGrpSpPr>
          <p:cNvPr id="59424" name="Group 32"/>
          <p:cNvGrpSpPr>
            <a:grpSpLocks/>
          </p:cNvGrpSpPr>
          <p:nvPr/>
        </p:nvGrpSpPr>
        <p:grpSpPr bwMode="auto">
          <a:xfrm>
            <a:off x="5029200" y="1371600"/>
            <a:ext cx="3352800" cy="304800"/>
            <a:chOff x="3168" y="864"/>
            <a:chExt cx="2112" cy="192"/>
          </a:xfrm>
        </p:grpSpPr>
        <p:sp>
          <p:nvSpPr>
            <p:cNvPr id="59401" name="Rectangle 9"/>
            <p:cNvSpPr>
              <a:spLocks noChangeArrowheads="1"/>
            </p:cNvSpPr>
            <p:nvPr/>
          </p:nvSpPr>
          <p:spPr bwMode="auto">
            <a:xfrm>
              <a:off x="3168" y="864"/>
              <a:ext cx="528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800">
                  <a:latin typeface="Times New Roman" pitchFamily="18" charset="0"/>
                </a:rPr>
                <a:t>512 bit</a:t>
              </a:r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3696" y="864"/>
              <a:ext cx="528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03" name="Rectangle 11"/>
            <p:cNvSpPr>
              <a:spLocks noChangeArrowheads="1"/>
            </p:cNvSpPr>
            <p:nvPr/>
          </p:nvSpPr>
          <p:spPr bwMode="auto">
            <a:xfrm>
              <a:off x="4224" y="864"/>
              <a:ext cx="528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04" name="Rectangle 12"/>
            <p:cNvSpPr>
              <a:spLocks noChangeArrowheads="1"/>
            </p:cNvSpPr>
            <p:nvPr/>
          </p:nvSpPr>
          <p:spPr bwMode="auto">
            <a:xfrm>
              <a:off x="4752" y="864"/>
              <a:ext cx="528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4419600" y="2133600"/>
            <a:ext cx="1066800" cy="6858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transform</a:t>
            </a:r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4419600" y="3048000"/>
            <a:ext cx="1066800" cy="6858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transform</a:t>
            </a:r>
          </a:p>
        </p:txBody>
      </p:sp>
      <p:sp>
        <p:nvSpPr>
          <p:cNvPr id="59407" name="Oval 15"/>
          <p:cNvSpPr>
            <a:spLocks noChangeArrowheads="1"/>
          </p:cNvSpPr>
          <p:nvPr/>
        </p:nvSpPr>
        <p:spPr bwMode="auto">
          <a:xfrm>
            <a:off x="4419600" y="3962400"/>
            <a:ext cx="1066800" cy="6858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transform</a:t>
            </a:r>
          </a:p>
        </p:txBody>
      </p:sp>
      <p:sp>
        <p:nvSpPr>
          <p:cNvPr id="59408" name="Oval 16"/>
          <p:cNvSpPr>
            <a:spLocks noChangeArrowheads="1"/>
          </p:cNvSpPr>
          <p:nvPr/>
        </p:nvSpPr>
        <p:spPr bwMode="auto">
          <a:xfrm>
            <a:off x="4419600" y="4953000"/>
            <a:ext cx="1066800" cy="6858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transform</a:t>
            </a: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4419600" y="16764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4038600" y="1371600"/>
            <a:ext cx="685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init</a:t>
            </a:r>
          </a:p>
        </p:txBody>
      </p:sp>
      <p:cxnSp>
        <p:nvCxnSpPr>
          <p:cNvPr id="59411" name="AutoShape 19"/>
          <p:cNvCxnSpPr>
            <a:cxnSpLocks noChangeShapeType="1"/>
            <a:stCxn id="59401" idx="2"/>
            <a:endCxn id="59405" idx="6"/>
          </p:cNvCxnSpPr>
          <p:nvPr/>
        </p:nvCxnSpPr>
        <p:spPr bwMode="auto">
          <a:xfrm rot="16200000" flipH="1">
            <a:off x="5086350" y="2057400"/>
            <a:ext cx="781050" cy="57150"/>
          </a:xfrm>
          <a:prstGeom prst="bentConnector4">
            <a:avLst>
              <a:gd name="adj1" fmla="val 26829"/>
              <a:gd name="adj2" fmla="val 46666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9412" name="AutoShape 20"/>
          <p:cNvCxnSpPr>
            <a:cxnSpLocks noChangeShapeType="1"/>
            <a:stCxn id="59405" idx="4"/>
            <a:endCxn id="59406" idx="0"/>
          </p:cNvCxnSpPr>
          <p:nvPr/>
        </p:nvCxnSpPr>
        <p:spPr bwMode="auto">
          <a:xfrm>
            <a:off x="4953000" y="2838450"/>
            <a:ext cx="0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9413" name="AutoShape 21"/>
          <p:cNvCxnSpPr>
            <a:cxnSpLocks noChangeShapeType="1"/>
            <a:stCxn id="59402" idx="2"/>
            <a:endCxn id="59406" idx="6"/>
          </p:cNvCxnSpPr>
          <p:nvPr/>
        </p:nvCxnSpPr>
        <p:spPr bwMode="auto">
          <a:xfrm rot="5400000">
            <a:off x="5048250" y="2152650"/>
            <a:ext cx="1695450" cy="7810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9414" name="AutoShape 22"/>
          <p:cNvCxnSpPr>
            <a:cxnSpLocks noChangeShapeType="1"/>
            <a:stCxn id="59403" idx="2"/>
            <a:endCxn id="59407" idx="6"/>
          </p:cNvCxnSpPr>
          <p:nvPr/>
        </p:nvCxnSpPr>
        <p:spPr bwMode="auto">
          <a:xfrm rot="5400000">
            <a:off x="5010150" y="2190750"/>
            <a:ext cx="2609850" cy="16192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9415" name="AutoShape 23"/>
          <p:cNvCxnSpPr>
            <a:cxnSpLocks noChangeShapeType="1"/>
            <a:stCxn id="59404" idx="2"/>
            <a:endCxn id="59408" idx="6"/>
          </p:cNvCxnSpPr>
          <p:nvPr/>
        </p:nvCxnSpPr>
        <p:spPr bwMode="auto">
          <a:xfrm rot="5400000">
            <a:off x="4933950" y="2266950"/>
            <a:ext cx="3600450" cy="24574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9416" name="AutoShape 24"/>
          <p:cNvCxnSpPr>
            <a:cxnSpLocks noChangeShapeType="1"/>
            <a:stCxn id="59406" idx="4"/>
            <a:endCxn id="59407" idx="0"/>
          </p:cNvCxnSpPr>
          <p:nvPr/>
        </p:nvCxnSpPr>
        <p:spPr bwMode="auto">
          <a:xfrm>
            <a:off x="4953000" y="3752850"/>
            <a:ext cx="0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9417" name="AutoShape 25"/>
          <p:cNvCxnSpPr>
            <a:cxnSpLocks noChangeShapeType="1"/>
            <a:stCxn id="59407" idx="4"/>
            <a:endCxn id="59408" idx="0"/>
          </p:cNvCxnSpPr>
          <p:nvPr/>
        </p:nvCxnSpPr>
        <p:spPr bwMode="auto">
          <a:xfrm>
            <a:off x="4953000" y="4667250"/>
            <a:ext cx="0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4419600" y="6019800"/>
            <a:ext cx="11430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Digest</a:t>
            </a:r>
          </a:p>
        </p:txBody>
      </p:sp>
      <p:cxnSp>
        <p:nvCxnSpPr>
          <p:cNvPr id="59419" name="AutoShape 27"/>
          <p:cNvCxnSpPr>
            <a:cxnSpLocks noChangeShapeType="1"/>
            <a:stCxn id="59408" idx="4"/>
            <a:endCxn id="59418" idx="0"/>
          </p:cNvCxnSpPr>
          <p:nvPr/>
        </p:nvCxnSpPr>
        <p:spPr bwMode="auto">
          <a:xfrm>
            <a:off x="4953000" y="5657850"/>
            <a:ext cx="381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9422" name="AutoShape 30"/>
          <p:cNvCxnSpPr>
            <a:cxnSpLocks noChangeShapeType="1"/>
            <a:stCxn id="59418" idx="3"/>
            <a:endCxn id="59403" idx="1"/>
          </p:cNvCxnSpPr>
          <p:nvPr/>
        </p:nvCxnSpPr>
        <p:spPr bwMode="auto">
          <a:xfrm flipV="1">
            <a:off x="5581650" y="1524000"/>
            <a:ext cx="1104900" cy="4800600"/>
          </a:xfrm>
          <a:prstGeom prst="bentConnector3">
            <a:avLst>
              <a:gd name="adj1" fmla="val 101435"/>
            </a:avLst>
          </a:prstGeom>
          <a:noFill/>
          <a:ln w="76200">
            <a:solidFill>
              <a:schemeClr val="accent1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59423" name="AutoShape 31"/>
          <p:cNvSpPr>
            <a:spLocks/>
          </p:cNvSpPr>
          <p:nvPr/>
        </p:nvSpPr>
        <p:spPr bwMode="auto">
          <a:xfrm>
            <a:off x="7272338" y="5689600"/>
            <a:ext cx="1871662" cy="863600"/>
          </a:xfrm>
          <a:prstGeom prst="borderCallout1">
            <a:avLst>
              <a:gd name="adj1" fmla="val 13236"/>
              <a:gd name="adj2" fmla="val -4069"/>
              <a:gd name="adj3" fmla="val 28676"/>
              <a:gd name="adj4" fmla="val -25361"/>
            </a:avLst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2800">
                <a:latin typeface="Times New Roman" pitchFamily="18" charset="0"/>
              </a:rPr>
              <a:t>Nicht möglich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5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1480-DD9A-4D4F-A216-D3E88637E56D}" type="slidenum">
              <a:rPr lang="en-US"/>
              <a:pPr/>
              <a:t>99</a:t>
            </a:fld>
            <a:endParaRPr lang="en-US"/>
          </a:p>
        </p:txBody>
      </p:sp>
      <p:sp>
        <p:nvSpPr>
          <p:cNvPr id="60474" name="Text Box 58"/>
          <p:cNvSpPr txBox="1">
            <a:spLocks noChangeArrowheads="1"/>
          </p:cNvSpPr>
          <p:nvPr/>
        </p:nvSpPr>
        <p:spPr bwMode="auto">
          <a:xfrm>
            <a:off x="1981200" y="6248400"/>
            <a:ext cx="3074988" cy="45720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Praktisch nicht möglich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/>
              <a:t>Message Digest: man kann sich kein Dokument zu einem Digest „konstruieren“</a:t>
            </a:r>
          </a:p>
        </p:txBody>
      </p:sp>
      <p:grpSp>
        <p:nvGrpSpPr>
          <p:cNvPr id="60448" name="Group 32"/>
          <p:cNvGrpSpPr>
            <a:grpSpLocks/>
          </p:cNvGrpSpPr>
          <p:nvPr/>
        </p:nvGrpSpPr>
        <p:grpSpPr bwMode="auto">
          <a:xfrm>
            <a:off x="4800600" y="1371600"/>
            <a:ext cx="4343400" cy="5257800"/>
            <a:chOff x="2544" y="864"/>
            <a:chExt cx="2736" cy="3312"/>
          </a:xfrm>
        </p:grpSpPr>
        <p:grpSp>
          <p:nvGrpSpPr>
            <p:cNvPr id="60425" name="Group 9"/>
            <p:cNvGrpSpPr>
              <a:grpSpLocks/>
            </p:cNvGrpSpPr>
            <p:nvPr/>
          </p:nvGrpSpPr>
          <p:grpSpPr bwMode="auto">
            <a:xfrm>
              <a:off x="3168" y="864"/>
              <a:ext cx="2112" cy="192"/>
              <a:chOff x="3168" y="864"/>
              <a:chExt cx="2112" cy="192"/>
            </a:xfrm>
          </p:grpSpPr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3168" y="864"/>
                <a:ext cx="528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800">
                    <a:latin typeface="Times New Roman" pitchFamily="18" charset="0"/>
                  </a:rPr>
                  <a:t>512 bit</a:t>
                </a:r>
              </a:p>
            </p:txBody>
          </p:sp>
          <p:sp>
            <p:nvSpPr>
              <p:cNvPr id="60427" name="Rectangle 11"/>
              <p:cNvSpPr>
                <a:spLocks noChangeArrowheads="1"/>
              </p:cNvSpPr>
              <p:nvPr/>
            </p:nvSpPr>
            <p:spPr bwMode="auto">
              <a:xfrm>
                <a:off x="3696" y="864"/>
                <a:ext cx="528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28" name="Rectangle 12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528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29" name="Rectangle 13"/>
              <p:cNvSpPr>
                <a:spLocks noChangeArrowheads="1"/>
              </p:cNvSpPr>
              <p:nvPr/>
            </p:nvSpPr>
            <p:spPr bwMode="auto">
              <a:xfrm>
                <a:off x="4752" y="864"/>
                <a:ext cx="528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0430" name="Oval 14"/>
            <p:cNvSpPr>
              <a:spLocks noChangeArrowheads="1"/>
            </p:cNvSpPr>
            <p:nvPr/>
          </p:nvSpPr>
          <p:spPr bwMode="auto">
            <a:xfrm>
              <a:off x="2784" y="1344"/>
              <a:ext cx="672" cy="432"/>
            </a:xfrm>
            <a:prstGeom prst="ellipse">
              <a:avLst/>
            </a:prstGeom>
            <a:solidFill>
              <a:srgbClr val="66FF6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transform</a:t>
              </a:r>
            </a:p>
          </p:txBody>
        </p:sp>
        <p:sp>
          <p:nvSpPr>
            <p:cNvPr id="60431" name="Oval 15"/>
            <p:cNvSpPr>
              <a:spLocks noChangeArrowheads="1"/>
            </p:cNvSpPr>
            <p:nvPr/>
          </p:nvSpPr>
          <p:spPr bwMode="auto">
            <a:xfrm>
              <a:off x="2784" y="1920"/>
              <a:ext cx="672" cy="432"/>
            </a:xfrm>
            <a:prstGeom prst="ellipse">
              <a:avLst/>
            </a:prstGeom>
            <a:solidFill>
              <a:srgbClr val="66FF6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transform</a:t>
              </a:r>
            </a:p>
          </p:txBody>
        </p:sp>
        <p:sp>
          <p:nvSpPr>
            <p:cNvPr id="60432" name="Oval 16"/>
            <p:cNvSpPr>
              <a:spLocks noChangeArrowheads="1"/>
            </p:cNvSpPr>
            <p:nvPr/>
          </p:nvSpPr>
          <p:spPr bwMode="auto">
            <a:xfrm>
              <a:off x="2784" y="2496"/>
              <a:ext cx="672" cy="432"/>
            </a:xfrm>
            <a:prstGeom prst="ellipse">
              <a:avLst/>
            </a:prstGeom>
            <a:solidFill>
              <a:srgbClr val="66FF6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transform</a:t>
              </a:r>
            </a:p>
          </p:txBody>
        </p:sp>
        <p:sp>
          <p:nvSpPr>
            <p:cNvPr id="60433" name="Oval 17"/>
            <p:cNvSpPr>
              <a:spLocks noChangeArrowheads="1"/>
            </p:cNvSpPr>
            <p:nvPr/>
          </p:nvSpPr>
          <p:spPr bwMode="auto">
            <a:xfrm>
              <a:off x="2784" y="3120"/>
              <a:ext cx="672" cy="432"/>
            </a:xfrm>
            <a:prstGeom prst="ellipse">
              <a:avLst/>
            </a:prstGeom>
            <a:solidFill>
              <a:srgbClr val="66FF6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transform</a:t>
              </a:r>
            </a:p>
          </p:txBody>
        </p:sp>
        <p:sp>
          <p:nvSpPr>
            <p:cNvPr id="60434" name="Line 18"/>
            <p:cNvSpPr>
              <a:spLocks noChangeShapeType="1"/>
            </p:cNvSpPr>
            <p:nvPr/>
          </p:nvSpPr>
          <p:spPr bwMode="auto">
            <a:xfrm>
              <a:off x="2784" y="1056"/>
              <a:ext cx="24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35" name="Rectangle 19"/>
            <p:cNvSpPr>
              <a:spLocks noChangeArrowheads="1"/>
            </p:cNvSpPr>
            <p:nvPr/>
          </p:nvSpPr>
          <p:spPr bwMode="auto">
            <a:xfrm>
              <a:off x="2544" y="864"/>
              <a:ext cx="43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init</a:t>
              </a:r>
            </a:p>
          </p:txBody>
        </p:sp>
        <p:cxnSp>
          <p:nvCxnSpPr>
            <p:cNvPr id="60436" name="AutoShape 20"/>
            <p:cNvCxnSpPr>
              <a:cxnSpLocks noChangeShapeType="1"/>
              <a:stCxn id="60426" idx="2"/>
              <a:endCxn id="60430" idx="6"/>
            </p:cNvCxnSpPr>
            <p:nvPr/>
          </p:nvCxnSpPr>
          <p:spPr bwMode="auto">
            <a:xfrm rot="16200000" flipH="1">
              <a:off x="3204" y="1296"/>
              <a:ext cx="492" cy="36"/>
            </a:xfrm>
            <a:prstGeom prst="bentConnector4">
              <a:avLst>
                <a:gd name="adj1" fmla="val 26829"/>
                <a:gd name="adj2" fmla="val 466667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60437" name="AutoShape 21"/>
            <p:cNvCxnSpPr>
              <a:cxnSpLocks noChangeShapeType="1"/>
              <a:stCxn id="60430" idx="4"/>
              <a:endCxn id="60431" idx="0"/>
            </p:cNvCxnSpPr>
            <p:nvPr/>
          </p:nvCxnSpPr>
          <p:spPr bwMode="auto">
            <a:xfrm>
              <a:off x="3120" y="1788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438" name="AutoShape 22"/>
            <p:cNvCxnSpPr>
              <a:cxnSpLocks noChangeShapeType="1"/>
              <a:stCxn id="60427" idx="2"/>
              <a:endCxn id="60431" idx="6"/>
            </p:cNvCxnSpPr>
            <p:nvPr/>
          </p:nvCxnSpPr>
          <p:spPr bwMode="auto">
            <a:xfrm rot="5400000">
              <a:off x="3180" y="1356"/>
              <a:ext cx="1068" cy="49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60439" name="AutoShape 23"/>
            <p:cNvCxnSpPr>
              <a:cxnSpLocks noChangeShapeType="1"/>
              <a:stCxn id="60428" idx="2"/>
              <a:endCxn id="60432" idx="6"/>
            </p:cNvCxnSpPr>
            <p:nvPr/>
          </p:nvCxnSpPr>
          <p:spPr bwMode="auto">
            <a:xfrm rot="5400000">
              <a:off x="3156" y="1380"/>
              <a:ext cx="1644" cy="102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60440" name="AutoShape 24"/>
            <p:cNvCxnSpPr>
              <a:cxnSpLocks noChangeShapeType="1"/>
              <a:stCxn id="60429" idx="2"/>
              <a:endCxn id="60433" idx="6"/>
            </p:cNvCxnSpPr>
            <p:nvPr/>
          </p:nvCxnSpPr>
          <p:spPr bwMode="auto">
            <a:xfrm rot="5400000">
              <a:off x="3108" y="1428"/>
              <a:ext cx="2268" cy="154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60441" name="AutoShape 25"/>
            <p:cNvCxnSpPr>
              <a:cxnSpLocks noChangeShapeType="1"/>
              <a:stCxn id="60431" idx="4"/>
              <a:endCxn id="60432" idx="0"/>
            </p:cNvCxnSpPr>
            <p:nvPr/>
          </p:nvCxnSpPr>
          <p:spPr bwMode="auto">
            <a:xfrm>
              <a:off x="3120" y="2364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442" name="AutoShape 26"/>
            <p:cNvCxnSpPr>
              <a:cxnSpLocks noChangeShapeType="1"/>
              <a:stCxn id="60432" idx="4"/>
              <a:endCxn id="60433" idx="0"/>
            </p:cNvCxnSpPr>
            <p:nvPr/>
          </p:nvCxnSpPr>
          <p:spPr bwMode="auto">
            <a:xfrm>
              <a:off x="3120" y="2940"/>
              <a:ext cx="0" cy="16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0443" name="Rectangle 27"/>
            <p:cNvSpPr>
              <a:spLocks noChangeArrowheads="1"/>
            </p:cNvSpPr>
            <p:nvPr/>
          </p:nvSpPr>
          <p:spPr bwMode="auto">
            <a:xfrm>
              <a:off x="2784" y="3792"/>
              <a:ext cx="720" cy="38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Digest</a:t>
              </a:r>
            </a:p>
          </p:txBody>
        </p:sp>
        <p:cxnSp>
          <p:nvCxnSpPr>
            <p:cNvPr id="60444" name="AutoShape 28"/>
            <p:cNvCxnSpPr>
              <a:cxnSpLocks noChangeShapeType="1"/>
              <a:stCxn id="60433" idx="4"/>
              <a:endCxn id="60443" idx="0"/>
            </p:cNvCxnSpPr>
            <p:nvPr/>
          </p:nvCxnSpPr>
          <p:spPr bwMode="auto">
            <a:xfrm>
              <a:off x="3120" y="3564"/>
              <a:ext cx="24" cy="2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60450" name="Group 34"/>
          <p:cNvGrpSpPr>
            <a:grpSpLocks/>
          </p:cNvGrpSpPr>
          <p:nvPr/>
        </p:nvGrpSpPr>
        <p:grpSpPr bwMode="auto">
          <a:xfrm>
            <a:off x="1143000" y="1371600"/>
            <a:ext cx="3352800" cy="304800"/>
            <a:chOff x="3168" y="864"/>
            <a:chExt cx="2112" cy="192"/>
          </a:xfrm>
        </p:grpSpPr>
        <p:sp>
          <p:nvSpPr>
            <p:cNvPr id="60451" name="Rectangle 35"/>
            <p:cNvSpPr>
              <a:spLocks noChangeArrowheads="1"/>
            </p:cNvSpPr>
            <p:nvPr/>
          </p:nvSpPr>
          <p:spPr bwMode="auto">
            <a:xfrm>
              <a:off x="3168" y="864"/>
              <a:ext cx="528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800">
                  <a:latin typeface="Times New Roman" pitchFamily="18" charset="0"/>
                </a:rPr>
                <a:t>512 bit</a:t>
              </a:r>
            </a:p>
          </p:txBody>
        </p:sp>
        <p:sp>
          <p:nvSpPr>
            <p:cNvPr id="60452" name="Rectangle 36"/>
            <p:cNvSpPr>
              <a:spLocks noChangeArrowheads="1"/>
            </p:cNvSpPr>
            <p:nvPr/>
          </p:nvSpPr>
          <p:spPr bwMode="auto">
            <a:xfrm>
              <a:off x="3696" y="864"/>
              <a:ext cx="528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53" name="Rectangle 37"/>
            <p:cNvSpPr>
              <a:spLocks noChangeArrowheads="1"/>
            </p:cNvSpPr>
            <p:nvPr/>
          </p:nvSpPr>
          <p:spPr bwMode="auto">
            <a:xfrm>
              <a:off x="4224" y="864"/>
              <a:ext cx="528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54" name="Rectangle 38"/>
            <p:cNvSpPr>
              <a:spLocks noChangeArrowheads="1"/>
            </p:cNvSpPr>
            <p:nvPr/>
          </p:nvSpPr>
          <p:spPr bwMode="auto">
            <a:xfrm>
              <a:off x="4752" y="864"/>
              <a:ext cx="528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0455" name="Oval 39"/>
          <p:cNvSpPr>
            <a:spLocks noChangeArrowheads="1"/>
          </p:cNvSpPr>
          <p:nvPr/>
        </p:nvSpPr>
        <p:spPr bwMode="auto">
          <a:xfrm>
            <a:off x="533400" y="2133600"/>
            <a:ext cx="1066800" cy="6858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transform</a:t>
            </a:r>
          </a:p>
        </p:txBody>
      </p:sp>
      <p:sp>
        <p:nvSpPr>
          <p:cNvPr id="60456" name="Oval 40"/>
          <p:cNvSpPr>
            <a:spLocks noChangeArrowheads="1"/>
          </p:cNvSpPr>
          <p:nvPr/>
        </p:nvSpPr>
        <p:spPr bwMode="auto">
          <a:xfrm>
            <a:off x="533400" y="3048000"/>
            <a:ext cx="1066800" cy="6858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transform</a:t>
            </a:r>
          </a:p>
        </p:txBody>
      </p:sp>
      <p:sp>
        <p:nvSpPr>
          <p:cNvPr id="60457" name="Oval 41"/>
          <p:cNvSpPr>
            <a:spLocks noChangeArrowheads="1"/>
          </p:cNvSpPr>
          <p:nvPr/>
        </p:nvSpPr>
        <p:spPr bwMode="auto">
          <a:xfrm>
            <a:off x="533400" y="3962400"/>
            <a:ext cx="1066800" cy="6858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transform</a:t>
            </a:r>
          </a:p>
        </p:txBody>
      </p:sp>
      <p:sp>
        <p:nvSpPr>
          <p:cNvPr id="60458" name="Oval 42"/>
          <p:cNvSpPr>
            <a:spLocks noChangeArrowheads="1"/>
          </p:cNvSpPr>
          <p:nvPr/>
        </p:nvSpPr>
        <p:spPr bwMode="auto">
          <a:xfrm>
            <a:off x="533400" y="4953000"/>
            <a:ext cx="1066800" cy="6858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transform</a:t>
            </a:r>
          </a:p>
        </p:txBody>
      </p:sp>
      <p:sp>
        <p:nvSpPr>
          <p:cNvPr id="60459" name="Line 43"/>
          <p:cNvSpPr>
            <a:spLocks noChangeShapeType="1"/>
          </p:cNvSpPr>
          <p:nvPr/>
        </p:nvSpPr>
        <p:spPr bwMode="auto">
          <a:xfrm>
            <a:off x="533400" y="16764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0460" name="Rectangle 44"/>
          <p:cNvSpPr>
            <a:spLocks noChangeArrowheads="1"/>
          </p:cNvSpPr>
          <p:nvPr/>
        </p:nvSpPr>
        <p:spPr bwMode="auto">
          <a:xfrm>
            <a:off x="152400" y="1371600"/>
            <a:ext cx="685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init</a:t>
            </a:r>
          </a:p>
        </p:txBody>
      </p:sp>
      <p:cxnSp>
        <p:nvCxnSpPr>
          <p:cNvPr id="60461" name="AutoShape 45"/>
          <p:cNvCxnSpPr>
            <a:cxnSpLocks noChangeShapeType="1"/>
            <a:stCxn id="60451" idx="2"/>
            <a:endCxn id="60455" idx="6"/>
          </p:cNvCxnSpPr>
          <p:nvPr/>
        </p:nvCxnSpPr>
        <p:spPr bwMode="auto">
          <a:xfrm rot="16200000" flipH="1">
            <a:off x="1200150" y="2057400"/>
            <a:ext cx="781050" cy="57150"/>
          </a:xfrm>
          <a:prstGeom prst="bentConnector4">
            <a:avLst>
              <a:gd name="adj1" fmla="val 26829"/>
              <a:gd name="adj2" fmla="val 46666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0462" name="AutoShape 46"/>
          <p:cNvCxnSpPr>
            <a:cxnSpLocks noChangeShapeType="1"/>
            <a:stCxn id="60455" idx="4"/>
            <a:endCxn id="60456" idx="0"/>
          </p:cNvCxnSpPr>
          <p:nvPr/>
        </p:nvCxnSpPr>
        <p:spPr bwMode="auto">
          <a:xfrm>
            <a:off x="1066800" y="2838450"/>
            <a:ext cx="0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0463" name="AutoShape 47"/>
          <p:cNvCxnSpPr>
            <a:cxnSpLocks noChangeShapeType="1"/>
            <a:stCxn id="60452" idx="2"/>
            <a:endCxn id="60456" idx="6"/>
          </p:cNvCxnSpPr>
          <p:nvPr/>
        </p:nvCxnSpPr>
        <p:spPr bwMode="auto">
          <a:xfrm rot="5400000">
            <a:off x="1162050" y="2152650"/>
            <a:ext cx="1695450" cy="7810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0464" name="AutoShape 48"/>
          <p:cNvCxnSpPr>
            <a:cxnSpLocks noChangeShapeType="1"/>
            <a:stCxn id="60453" idx="2"/>
            <a:endCxn id="60457" idx="6"/>
          </p:cNvCxnSpPr>
          <p:nvPr/>
        </p:nvCxnSpPr>
        <p:spPr bwMode="auto">
          <a:xfrm rot="5400000">
            <a:off x="1123950" y="2190750"/>
            <a:ext cx="2609850" cy="16192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0465" name="AutoShape 49"/>
          <p:cNvCxnSpPr>
            <a:cxnSpLocks noChangeShapeType="1"/>
            <a:stCxn id="60454" idx="2"/>
            <a:endCxn id="60458" idx="6"/>
          </p:cNvCxnSpPr>
          <p:nvPr/>
        </p:nvCxnSpPr>
        <p:spPr bwMode="auto">
          <a:xfrm rot="5400000">
            <a:off x="1047750" y="2266950"/>
            <a:ext cx="3600450" cy="24574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0466" name="AutoShape 50"/>
          <p:cNvCxnSpPr>
            <a:cxnSpLocks noChangeShapeType="1"/>
            <a:stCxn id="60456" idx="4"/>
            <a:endCxn id="60457" idx="0"/>
          </p:cNvCxnSpPr>
          <p:nvPr/>
        </p:nvCxnSpPr>
        <p:spPr bwMode="auto">
          <a:xfrm>
            <a:off x="1066800" y="3752850"/>
            <a:ext cx="0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0467" name="AutoShape 51"/>
          <p:cNvCxnSpPr>
            <a:cxnSpLocks noChangeShapeType="1"/>
            <a:stCxn id="60457" idx="4"/>
            <a:endCxn id="60458" idx="0"/>
          </p:cNvCxnSpPr>
          <p:nvPr/>
        </p:nvCxnSpPr>
        <p:spPr bwMode="auto">
          <a:xfrm>
            <a:off x="1066800" y="4667250"/>
            <a:ext cx="0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468" name="Rectangle 52"/>
          <p:cNvSpPr>
            <a:spLocks noChangeArrowheads="1"/>
          </p:cNvSpPr>
          <p:nvPr/>
        </p:nvSpPr>
        <p:spPr bwMode="auto">
          <a:xfrm>
            <a:off x="533400" y="6019800"/>
            <a:ext cx="11430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Digest</a:t>
            </a:r>
          </a:p>
        </p:txBody>
      </p:sp>
      <p:cxnSp>
        <p:nvCxnSpPr>
          <p:cNvPr id="60469" name="AutoShape 53"/>
          <p:cNvCxnSpPr>
            <a:cxnSpLocks noChangeShapeType="1"/>
            <a:stCxn id="60458" idx="4"/>
            <a:endCxn id="60468" idx="0"/>
          </p:cNvCxnSpPr>
          <p:nvPr/>
        </p:nvCxnSpPr>
        <p:spPr bwMode="auto">
          <a:xfrm>
            <a:off x="1066800" y="5657850"/>
            <a:ext cx="381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470" name="Oval 54"/>
          <p:cNvSpPr>
            <a:spLocks noChangeArrowheads="1"/>
          </p:cNvSpPr>
          <p:nvPr/>
        </p:nvSpPr>
        <p:spPr bwMode="auto">
          <a:xfrm>
            <a:off x="3200400" y="5791200"/>
            <a:ext cx="533400" cy="4572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=</a:t>
            </a:r>
          </a:p>
        </p:txBody>
      </p:sp>
      <p:cxnSp>
        <p:nvCxnSpPr>
          <p:cNvPr id="60471" name="AutoShape 55"/>
          <p:cNvCxnSpPr>
            <a:cxnSpLocks noChangeShapeType="1"/>
            <a:stCxn id="60468" idx="3"/>
            <a:endCxn id="60470" idx="2"/>
          </p:cNvCxnSpPr>
          <p:nvPr/>
        </p:nvCxnSpPr>
        <p:spPr bwMode="auto">
          <a:xfrm flipV="1">
            <a:off x="1695450" y="6019800"/>
            <a:ext cx="1485900" cy="304800"/>
          </a:xfrm>
          <a:prstGeom prst="straightConnector1">
            <a:avLst/>
          </a:prstGeom>
          <a:noFill/>
          <a:ln w="7620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0472" name="AutoShape 56"/>
          <p:cNvCxnSpPr>
            <a:cxnSpLocks noChangeShapeType="1"/>
            <a:stCxn id="60470" idx="6"/>
            <a:endCxn id="60443" idx="1"/>
          </p:cNvCxnSpPr>
          <p:nvPr/>
        </p:nvCxnSpPr>
        <p:spPr bwMode="auto">
          <a:xfrm>
            <a:off x="3752850" y="6019800"/>
            <a:ext cx="1409700" cy="304800"/>
          </a:xfrm>
          <a:prstGeom prst="straightConnector1">
            <a:avLst/>
          </a:prstGeom>
          <a:noFill/>
          <a:ln w="7620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rwHashing">
  <a:themeElements>
    <a:clrScheme name="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4662</Words>
  <Application>Microsoft Macintosh PowerPoint</Application>
  <PresentationFormat>Bildschirmpräsentation (4:3)</PresentationFormat>
  <Paragraphs>1442</Paragraphs>
  <Slides>116</Slides>
  <Notes>110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116</vt:i4>
      </vt:variant>
    </vt:vector>
  </HeadingPairs>
  <TitlesOfParts>
    <vt:vector size="121" baseType="lpstr">
      <vt:lpstr>ErwHashing</vt:lpstr>
      <vt:lpstr>VISIO</vt:lpstr>
      <vt:lpstr>Visio</vt:lpstr>
      <vt:lpstr>Clip</vt:lpstr>
      <vt:lpstr>Formel</vt:lpstr>
      <vt:lpstr>Mehrrechner-Datenbanksysteme</vt:lpstr>
      <vt:lpstr>Shared Everything Architektur: Shared Disk &amp; Shared Memory </vt:lpstr>
      <vt:lpstr>Shared Disk-Architektur</vt:lpstr>
      <vt:lpstr>Shared Nothing-Architektur</vt:lpstr>
      <vt:lpstr>Parallele Anfragebearbeitung: Hash Join</vt:lpstr>
      <vt:lpstr>Paralleler Hash Join – im Detail</vt:lpstr>
      <vt:lpstr>Peer to Peer-Informationssysteme</vt:lpstr>
      <vt:lpstr>Napster-Architektur</vt:lpstr>
      <vt:lpstr>Gnutella-Architektur</vt:lpstr>
      <vt:lpstr>DHT: Distributed Hash Table</vt:lpstr>
      <vt:lpstr>CHORD</vt:lpstr>
      <vt:lpstr>CAN</vt:lpstr>
      <vt:lpstr>No-SQL Datenbanken</vt:lpstr>
      <vt:lpstr>Schnittstelle der No-SQL Datenbanken</vt:lpstr>
      <vt:lpstr>Konsistenzmodell: CAP</vt:lpstr>
      <vt:lpstr>BASE - Modell</vt:lpstr>
      <vt:lpstr>JSON Objekt/Dokument Modell</vt:lpstr>
      <vt:lpstr>Zwei Beispiel-Objekte einer Kollektion People</vt:lpstr>
      <vt:lpstr>Systeme</vt:lpstr>
      <vt:lpstr>Relationale Modellierung der JSON Objekte</vt:lpstr>
      <vt:lpstr>Client/Server-Datenbanksysteme und Datenbankanwendungen</vt:lpstr>
      <vt:lpstr>CS-Architekturen</vt:lpstr>
      <vt:lpstr>PowerPoint-Präsentation</vt:lpstr>
      <vt:lpstr>Komponenten einer Anwendung</vt:lpstr>
      <vt:lpstr>Architektur-Entscheidungen: Funktionsverteilung</vt:lpstr>
      <vt:lpstr>Verteilte Präsentation: X-Windows (Server läuft auf Displaystation, Client in der Anwendung)</vt:lpstr>
      <vt:lpstr>Remote Database Access</vt:lpstr>
      <vt:lpstr>Remote Database Access</vt:lpstr>
      <vt:lpstr>Einordnung einiger Systeme</vt:lpstr>
      <vt:lpstr>Einordnung einiger Systeme (cont´d)</vt:lpstr>
      <vt:lpstr>Architektur Datenbank-basierter Webanwendungen</vt:lpstr>
      <vt:lpstr>Web-Anbindung von Datenbanken via Servlets</vt:lpstr>
      <vt:lpstr>Architektur der DB-Anbindung mittels Applet</vt:lpstr>
      <vt:lpstr>Basistechnologie für Client/Server-Datenbankanwendungen</vt:lpstr>
      <vt:lpstr>Multi-Threaded Server</vt:lpstr>
      <vt:lpstr>Basistechnologie für Client/Server-Datenbankanwendungen (cont´d)</vt:lpstr>
      <vt:lpstr>PowerPoint-Präsentation</vt:lpstr>
      <vt:lpstr>RMI: Client, RMIregistry und Server</vt:lpstr>
      <vt:lpstr>CORBA: Common Object Request Broker</vt:lpstr>
      <vt:lpstr>Nutzung entfernter Objekte via Object Request Broker</vt:lpstr>
      <vt:lpstr>Sicherheitsprobleme: SQL-Injection Attacken</vt:lpstr>
      <vt:lpstr>Naive Authentifizierung </vt:lpstr>
      <vt:lpstr>Mit jeder Anfrage wird das Passwort übergeben</vt:lpstr>
      <vt:lpstr>Attacke … </vt:lpstr>
      <vt:lpstr>Web-Anbindung von Datenbanken via Servlets</vt:lpstr>
      <vt:lpstr>Web-Anbindung von Datenbanken via Servlets</vt:lpstr>
      <vt:lpstr>SQL-Injektion via Web-Schnittstelle</vt:lpstr>
      <vt:lpstr>Attacke … </vt:lpstr>
      <vt:lpstr>Attacke … </vt:lpstr>
      <vt:lpstr>Attacke …</vt:lpstr>
      <vt:lpstr>Karikatur Quelle: xkcd</vt:lpstr>
      <vt:lpstr>PowerPoint-Präsentation</vt:lpstr>
      <vt:lpstr>Schutz vor SQL-Injection-Attacken</vt:lpstr>
      <vt:lpstr>Schutz vor SQL-Injection-Attacken</vt:lpstr>
      <vt:lpstr>Autorisierungs-Korridor einer Web-Anwendung</vt:lpstr>
      <vt:lpstr>Sony Datendiebstahl Quelle: Spiegel online </vt:lpstr>
      <vt:lpstr>PowerPoint-Präsentation</vt:lpstr>
      <vt:lpstr>PowerPoint-Präsentation</vt:lpstr>
      <vt:lpstr>PowerPoint-Präsentation</vt:lpstr>
      <vt:lpstr>Sicherheitsproblematik beim Inter-Networking</vt:lpstr>
      <vt:lpstr>Ethernet-Netzwerktopologie</vt:lpstr>
      <vt:lpstr>Sicherheitsaspekte</vt:lpstr>
      <vt:lpstr>Geheimschlüssel vs Public Key</vt:lpstr>
      <vt:lpstr>DES: Data Encryption Standard</vt:lpstr>
      <vt:lpstr>PowerPoint-Präsentation</vt:lpstr>
      <vt:lpstr>Verschlüsselung längerer Nachrichten</vt:lpstr>
      <vt:lpstr>Sicherheit von DES</vt:lpstr>
      <vt:lpstr>Public Key (RSA)</vt:lpstr>
      <vt:lpstr>Public Key Kryptographie: RSA </vt:lpstr>
      <vt:lpstr>PowerPoint-Präsentation</vt:lpstr>
      <vt:lpstr>PowerPoint-Präsentation</vt:lpstr>
      <vt:lpstr>PowerPoint-Präsentation</vt:lpstr>
      <vt:lpstr>Digitale Signatur: Dokumenten-Integrität </vt:lpstr>
      <vt:lpstr>PowerPoint-Präsentation</vt:lpstr>
      <vt:lpstr>PowerPoint-Präsentation</vt:lpstr>
      <vt:lpstr>Verwaltung und Verteilung der öffentlichen Schlüssel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Beispiel</vt:lpstr>
      <vt:lpstr>PowerPoint-Präsentation</vt:lpstr>
      <vt:lpstr>Beispielberechnung</vt:lpstr>
      <vt:lpstr>Illustration von e=157 und d=17 im Zahlenring Z*2668</vt:lpstr>
      <vt:lpstr>Beispiel-Verschlüsselung</vt:lpstr>
      <vt:lpstr>PowerPoint-Präsentation</vt:lpstr>
      <vt:lpstr>PowerPoint-Präsentation</vt:lpstr>
      <vt:lpstr>PowerPoint-Präsentation</vt:lpstr>
      <vt:lpstr>Jakobi-Symbol („wen´s interessiert“)</vt:lpstr>
      <vt:lpstr>PowerPoint-Präsentation</vt:lpstr>
      <vt:lpstr>Sicherheit von RSA – Herausforderung </vt:lpstr>
      <vt:lpstr>Sicherheit von RSA – Herausforderung (cont´d)</vt:lpstr>
      <vt:lpstr>PowerPoint-Präsentation</vt:lpstr>
      <vt:lpstr>PowerPoint-Präsentation</vt:lpstr>
      <vt:lpstr>PowerPoint-Präsentation</vt:lpstr>
      <vt:lpstr>Message Digest</vt:lpstr>
      <vt:lpstr>Message Digest</vt:lpstr>
      <vt:lpstr>Message Digest: man kann sich kein Dokument zu einem Digest „konstruieren“</vt:lpstr>
      <vt:lpstr>Message Digest</vt:lpstr>
      <vt:lpstr>Message Integrity Protocols</vt:lpstr>
      <vt:lpstr>MD5 mit RSA-Signatur</vt:lpstr>
      <vt:lpstr>Was ist das?</vt:lpstr>
      <vt:lpstr>Transaktionskette eines Bit-Coins von Owner1 über Owner2 zu Owner3</vt:lpstr>
      <vt:lpstr>Sicheres Zahlen per Kreditkarte</vt:lpstr>
      <vt:lpstr>Sicheres Zahlen per Kreditkarte: SET-Standard</vt:lpstr>
      <vt:lpstr>Leistungsfähigkeit der Verschlüsselungsverfahren</vt:lpstr>
      <vt:lpstr>Austausch von  Schlüsseln (Session Keys) </vt:lpstr>
      <vt:lpstr>Authentifizierungs-Protokolle</vt:lpstr>
      <vt:lpstr>PowerPoint-Präsentation</vt:lpstr>
      <vt:lpstr>PowerPoint-Präsentation</vt:lpstr>
      <vt:lpstr>PowerPoint-Präsentation</vt:lpstr>
      <vt:lpstr>Beispielsysteme</vt:lpstr>
      <vt:lpstr>TLS bzw SSl</vt:lpstr>
      <vt:lpstr>Firewalls</vt:lpstr>
      <vt:lpstr>Proxy-Basierte Firewalls</vt:lpstr>
    </vt:vector>
  </TitlesOfParts>
  <Company>Lehrstuhl Kemper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Recovery in Verteilten Datenbanken</dc:title>
  <dc:creator>Professor Kemper</dc:creator>
  <cp:lastModifiedBy>Alfons Kemper</cp:lastModifiedBy>
  <cp:revision>50</cp:revision>
  <cp:lastPrinted>2014-12-10T14:10:51Z</cp:lastPrinted>
  <dcterms:created xsi:type="dcterms:W3CDTF">2000-07-15T12:35:39Z</dcterms:created>
  <dcterms:modified xsi:type="dcterms:W3CDTF">2014-12-17T14:47:12Z</dcterms:modified>
</cp:coreProperties>
</file>